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6" r:id="rId4"/>
    <p:sldId id="267" r:id="rId5"/>
    <p:sldId id="262" r:id="rId6"/>
    <p:sldId id="263" r:id="rId7"/>
    <p:sldId id="264" r:id="rId8"/>
    <p:sldId id="258" r:id="rId9"/>
    <p:sldId id="259" r:id="rId10"/>
    <p:sldId id="260" r:id="rId11"/>
    <p:sldId id="261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7/16/2026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A97D520-8FCF-FE38-F137-57E669D09C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58562" y="55079"/>
            <a:ext cx="3246539" cy="16883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398A074-15A3-86FD-43A8-D67E08B081DF}"/>
              </a:ext>
            </a:extLst>
          </p:cNvPr>
          <p:cNvSpPr txBox="1"/>
          <p:nvPr userDrawn="1"/>
        </p:nvSpPr>
        <p:spPr>
          <a:xfrm>
            <a:off x="2899251" y="6382867"/>
            <a:ext cx="6470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Copyright and all other Rights Reserved Business Cyber Guardian ™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ipw.williams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8521E-4087-BEB5-7A8F-D52F451F9F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Web site traffic throttling using Zero Trust Identities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EC8BA9-ACCE-47C8-5D2C-8880829D97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Dick Brooks</a:t>
            </a:r>
          </a:p>
          <a:p>
            <a:pPr algn="ctr"/>
            <a:r>
              <a:rPr lang="en-US" dirty="0"/>
              <a:t>dick@businesscyberguardian.com</a:t>
            </a:r>
          </a:p>
          <a:p>
            <a:pPr algn="ctr"/>
            <a:r>
              <a:rPr lang="en-US" dirty="0"/>
              <a:t>Business Cyber Guardian</a:t>
            </a:r>
          </a:p>
        </p:txBody>
      </p:sp>
    </p:spTree>
    <p:extLst>
      <p:ext uri="{BB962C8B-B14F-4D97-AF65-F5344CB8AC3E}">
        <p14:creationId xmlns:p14="http://schemas.microsoft.com/office/powerpoint/2010/main" val="172033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D1668-AF96-F990-553E-1E17AB876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959F0A-EAD7-3967-CCD9-55F8CE021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SAG-CTR Registered ZTDNAID’s for both Entities (web site users) and Resources (web site API’s)</a:t>
            </a:r>
          </a:p>
          <a:p>
            <a:r>
              <a:rPr lang="en-US" dirty="0"/>
              <a:t>SAG-CTR registered “Trust Bonds” that authorizes access to a Resource by a web site user using </a:t>
            </a:r>
            <a:r>
              <a:rPr lang="en-US" dirty="0" err="1"/>
              <a:t>ztdnaids</a:t>
            </a:r>
            <a:endParaRPr lang="en-US" dirty="0"/>
          </a:p>
          <a:p>
            <a:r>
              <a:rPr lang="en-US" dirty="0" err="1"/>
              <a:t>ZTBouncer</a:t>
            </a:r>
            <a:r>
              <a:rPr lang="en-US" dirty="0"/>
              <a:t> Log files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907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47CAE-2A8E-D777-C101-F037E0049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Demonstration </a:t>
            </a:r>
            <a:r>
              <a:rPr lang="en-US" dirty="0" err="1"/>
              <a:t>ZTBouncer</a:t>
            </a:r>
            <a:r>
              <a:rPr lang="en-US" dirty="0"/>
              <a:t> Gateway for REST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FA1F4-F551-D892-9CD8-D6E7350343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740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7E55C-1426-BDE1-857D-22070CFB4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Caveats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EE010-B04B-DACD-00EC-4D602398DA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All website content MUST use relative URL’s in order to work with </a:t>
            </a:r>
            <a:r>
              <a:rPr lang="en-US" dirty="0" err="1"/>
              <a:t>ZTBouncer</a:t>
            </a:r>
            <a:r>
              <a:rPr lang="en-US" dirty="0"/>
              <a:t> Gateway products</a:t>
            </a:r>
          </a:p>
          <a:p>
            <a:r>
              <a:rPr lang="en-US" dirty="0" err="1"/>
              <a:t>ZTBouncer</a:t>
            </a:r>
            <a:r>
              <a:rPr lang="en-US" dirty="0"/>
              <a:t> maintains a list of trusted </a:t>
            </a:r>
            <a:r>
              <a:rPr lang="en-US" dirty="0" err="1"/>
              <a:t>ztdnaids</a:t>
            </a:r>
            <a:r>
              <a:rPr lang="en-US" dirty="0"/>
              <a:t> in the event of a network failure accessing SAG-CTR; verification is performed against this list of trusted </a:t>
            </a:r>
            <a:r>
              <a:rPr lang="en-US" dirty="0" err="1"/>
              <a:t>ztdnaids</a:t>
            </a:r>
            <a:r>
              <a:rPr lang="en-US" dirty="0"/>
              <a:t> when SAG-CTR network failures occur</a:t>
            </a:r>
          </a:p>
          <a:p>
            <a:r>
              <a:rPr lang="en-US" dirty="0" err="1"/>
              <a:t>ZTBouncer</a:t>
            </a:r>
            <a:r>
              <a:rPr lang="en-US" dirty="0"/>
              <a:t> processes should run behind a website product, like Apache httpd, where SSL/TLS certificates apply to all </a:t>
            </a:r>
            <a:r>
              <a:rPr lang="en-US" dirty="0" err="1"/>
              <a:t>ZTBouncer</a:t>
            </a:r>
            <a:r>
              <a:rPr lang="en-US" dirty="0"/>
              <a:t> Gateway processes and access</a:t>
            </a:r>
          </a:p>
          <a:p>
            <a:pPr lvl="1"/>
            <a:r>
              <a:rPr lang="en-US" dirty="0" err="1"/>
              <a:t>ZTBouncer</a:t>
            </a:r>
            <a:r>
              <a:rPr lang="en-US" dirty="0"/>
              <a:t> Gateway is configured as an Apache pass through to the running </a:t>
            </a:r>
            <a:r>
              <a:rPr lang="en-US" dirty="0" err="1"/>
              <a:t>ZTBouncer</a:t>
            </a:r>
            <a:r>
              <a:rPr lang="en-US" dirty="0"/>
              <a:t> process running on its designated port, i.e. 8080 on the same host as the Apache httpd Server</a:t>
            </a:r>
          </a:p>
          <a:p>
            <a:r>
              <a:rPr lang="en-US" dirty="0"/>
              <a:t>Informational Posting Website SHOULD only allow connections from the </a:t>
            </a:r>
            <a:r>
              <a:rPr lang="en-US" dirty="0" err="1"/>
              <a:t>ZTBouncer</a:t>
            </a:r>
            <a:r>
              <a:rPr lang="en-US" dirty="0"/>
              <a:t> Gateway IP address, all others are denied to control usage</a:t>
            </a:r>
          </a:p>
          <a:p>
            <a:r>
              <a:rPr lang="en-US" dirty="0"/>
              <a:t>One hour to setup </a:t>
            </a:r>
            <a:r>
              <a:rPr lang="en-US" dirty="0" err="1"/>
              <a:t>ZTBouncer</a:t>
            </a:r>
            <a:r>
              <a:rPr lang="en-US" dirty="0"/>
              <a:t> Gateway in front of Informational Posting Website, PLUS</a:t>
            </a:r>
          </a:p>
          <a:p>
            <a:pPr lvl="1"/>
            <a:r>
              <a:rPr lang="en-US" dirty="0"/>
              <a:t>Customer setup (varies by customer)</a:t>
            </a:r>
          </a:p>
          <a:p>
            <a:pPr lvl="1"/>
            <a:r>
              <a:rPr lang="en-US" dirty="0"/>
              <a:t>ZTENTID, ZTRESID, ZTBOND DDR data risk assessment and insertion into SAG-CTR (varies by customer)</a:t>
            </a:r>
          </a:p>
          <a:p>
            <a:pPr lvl="1"/>
            <a:r>
              <a:rPr lang="en-US" dirty="0"/>
              <a:t>Testing access, less than 30 seconds</a:t>
            </a:r>
          </a:p>
        </p:txBody>
      </p:sp>
    </p:spTree>
    <p:extLst>
      <p:ext uri="{BB962C8B-B14F-4D97-AF65-F5344CB8AC3E}">
        <p14:creationId xmlns:p14="http://schemas.microsoft.com/office/powerpoint/2010/main" val="1336205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63FBA-8343-10D7-B1C0-2697D1D3C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Controlling Traffic 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6F88FC-3DAF-438C-66C6-B8BF6A1FC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Business Cyber Guardian </a:t>
            </a:r>
            <a:r>
              <a:rPr lang="en-US" dirty="0" err="1"/>
              <a:t>ZTBouncer</a:t>
            </a:r>
            <a:r>
              <a:rPr lang="en-US" dirty="0"/>
              <a:t> for REST API’s is a Zero Trust Gateway protecting HTTP API’s from unwanted traffic and control (throttle) traffic based on a Zero Trust Identifier (</a:t>
            </a:r>
            <a:r>
              <a:rPr lang="en-US" dirty="0" err="1"/>
              <a:t>ztdnaid</a:t>
            </a:r>
            <a:r>
              <a:rPr lang="en-US" dirty="0"/>
              <a:t>)</a:t>
            </a:r>
          </a:p>
          <a:p>
            <a:r>
              <a:rPr lang="en-US" dirty="0"/>
              <a:t>How does the </a:t>
            </a:r>
            <a:r>
              <a:rPr lang="en-US" dirty="0" err="1"/>
              <a:t>ZTBouncer</a:t>
            </a:r>
            <a:r>
              <a:rPr lang="en-US" dirty="0"/>
              <a:t> Gateway for REST Work:</a:t>
            </a:r>
          </a:p>
          <a:p>
            <a:pPr lvl="1"/>
            <a:r>
              <a:rPr lang="en-US" dirty="0"/>
              <a:t>Implements NIST Zero Trust Architecture </a:t>
            </a:r>
          </a:p>
          <a:p>
            <a:pPr lvl="1"/>
            <a:r>
              <a:rPr lang="en-US" dirty="0"/>
              <a:t>Runs as a process in front of the web server </a:t>
            </a:r>
            <a:r>
              <a:rPr lang="en-US" dirty="0" err="1"/>
              <a:t>api’s</a:t>
            </a:r>
            <a:endParaRPr lang="en-US" dirty="0"/>
          </a:p>
          <a:p>
            <a:pPr lvl="1"/>
            <a:r>
              <a:rPr lang="en-US" dirty="0"/>
              <a:t>Performs a zero trust check on a declared identity supplied by the caller</a:t>
            </a:r>
          </a:p>
          <a:p>
            <a:pPr lvl="1"/>
            <a:r>
              <a:rPr lang="en-US" dirty="0"/>
              <a:t>Block parties that have not registered for access to the REST API website</a:t>
            </a:r>
          </a:p>
          <a:p>
            <a:pPr lvl="1"/>
            <a:r>
              <a:rPr lang="en-US" dirty="0"/>
              <a:t>Throttles user activity by </a:t>
            </a:r>
            <a:r>
              <a:rPr lang="en-US" dirty="0" err="1"/>
              <a:t>ztdnaid</a:t>
            </a:r>
            <a:r>
              <a:rPr lang="en-US" dirty="0"/>
              <a:t> using a maximum call rate factor, i.e. 5 calls in 5 minutes, adjustable in </a:t>
            </a:r>
            <a:r>
              <a:rPr lang="en-US" dirty="0" err="1"/>
              <a:t>ZTBouncer</a:t>
            </a:r>
            <a:r>
              <a:rPr lang="en-US" dirty="0"/>
              <a:t> properties file</a:t>
            </a:r>
          </a:p>
          <a:p>
            <a:pPr lvl="1"/>
            <a:r>
              <a:rPr lang="en-US" dirty="0"/>
              <a:t>Logging of all access requests, both trusted and untrusted attempts, suitable for SIEM input</a:t>
            </a:r>
          </a:p>
          <a:p>
            <a:pPr lvl="1"/>
            <a:r>
              <a:rPr lang="en-US" dirty="0"/>
              <a:t>Can disable access for a specific </a:t>
            </a:r>
            <a:r>
              <a:rPr lang="en-US" dirty="0" err="1"/>
              <a:t>ztdnaid</a:t>
            </a:r>
            <a:r>
              <a:rPr lang="en-US" dirty="0"/>
              <a:t> within seconds when trusted parties change</a:t>
            </a:r>
          </a:p>
        </p:txBody>
      </p:sp>
    </p:spTree>
    <p:extLst>
      <p:ext uri="{BB962C8B-B14F-4D97-AF65-F5344CB8AC3E}">
        <p14:creationId xmlns:p14="http://schemas.microsoft.com/office/powerpoint/2010/main" val="3725210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07A23-172E-1E24-CF3F-6D89F0DDE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224119"/>
            <a:ext cx="10131425" cy="995082"/>
          </a:xfrm>
        </p:spPr>
        <p:txBody>
          <a:bodyPr/>
          <a:lstStyle/>
          <a:p>
            <a:r>
              <a:rPr lang="en-US" dirty="0"/>
              <a:t>Example DDR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89EE7-8F20-3B69-6CC5-041CB6DDA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748115"/>
            <a:ext cx="10131425" cy="474232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ZTENTID DDR (Informational Posting Users) data examples, contains three concatenated string components separated by a delimiter:</a:t>
            </a:r>
          </a:p>
          <a:p>
            <a:pPr lvl="1"/>
            <a:r>
              <a:rPr lang="en-US" dirty="0"/>
              <a:t>Owner Name (i.e. Pipeline Legal Name operating Information Posting Website)</a:t>
            </a:r>
          </a:p>
          <a:p>
            <a:pPr lvl="1"/>
            <a:r>
              <a:rPr lang="en-US" dirty="0"/>
              <a:t>Subject Name identifier</a:t>
            </a:r>
          </a:p>
          <a:p>
            <a:pPr lvl="1"/>
            <a:r>
              <a:rPr lang="en-US" dirty="0"/>
              <a:t>Unique identifier assigned to subject name (easy to remember PIN CODE)</a:t>
            </a:r>
          </a:p>
          <a:p>
            <a:pPr lvl="1"/>
            <a:r>
              <a:rPr lang="en-US" dirty="0"/>
              <a:t>Example DDR data using / delimiter: </a:t>
            </a:r>
          </a:p>
          <a:p>
            <a:pPr marL="914400" lvl="2" indent="0">
              <a:buNone/>
            </a:pPr>
            <a:r>
              <a:rPr lang="en-US" dirty="0"/>
              <a:t>Williams Pipeline/</a:t>
            </a:r>
            <a:r>
              <a:rPr lang="en-US" dirty="0" err="1"/>
              <a:t>BCG:Dick</a:t>
            </a:r>
            <a:r>
              <a:rPr lang="en-US" dirty="0"/>
              <a:t> Brooks/570126254378</a:t>
            </a:r>
          </a:p>
          <a:p>
            <a:pPr marL="914400" lvl="2" indent="0">
              <a:buNone/>
            </a:pPr>
            <a:r>
              <a:rPr lang="en-US" dirty="0"/>
              <a:t>ZTDNAID =03DAABB80DFC7FB83E3826B7B306CBA85E80F6A5E6FFF6801D60BF1DC9B976F5</a:t>
            </a:r>
          </a:p>
          <a:p>
            <a:r>
              <a:rPr lang="en-US" dirty="0"/>
              <a:t>ZTRESID (Informational Posting Website) data</a:t>
            </a:r>
          </a:p>
          <a:p>
            <a:pPr lvl="1"/>
            <a:r>
              <a:rPr lang="en-US" dirty="0"/>
              <a:t>Zero Trust Domain Identifier(i.e. FQDN of website hosting Information Posting data)</a:t>
            </a:r>
          </a:p>
          <a:p>
            <a:pPr lvl="1"/>
            <a:r>
              <a:rPr lang="en-US" dirty="0"/>
              <a:t>Resource Name identifier</a:t>
            </a:r>
          </a:p>
          <a:p>
            <a:pPr lvl="1"/>
            <a:r>
              <a:rPr lang="en-US" dirty="0"/>
              <a:t>Unique identifier assigned to Resource (easy to remember PIN CODE)</a:t>
            </a:r>
          </a:p>
          <a:p>
            <a:pPr lvl="1"/>
            <a:r>
              <a:rPr lang="en-US" dirty="0"/>
              <a:t>Example DDR data (note different delimiter ; due to URL): </a:t>
            </a:r>
          </a:p>
          <a:p>
            <a:pPr marL="914400" lvl="2" indent="0">
              <a:buNone/>
            </a:pPr>
            <a:r>
              <a:rPr lang="en-US" dirty="0" err="1"/>
              <a:t>williams.com;Informational</a:t>
            </a:r>
            <a:r>
              <a:rPr lang="en-US" dirty="0"/>
              <a:t> Posting Website Name; </a:t>
            </a:r>
            <a:r>
              <a:rPr lang="en-US" dirty="0">
                <a:hlinkClick r:id="rId2"/>
              </a:rPr>
              <a:t>https://ipw.williams.com/</a:t>
            </a:r>
            <a:endParaRPr lang="en-US" dirty="0"/>
          </a:p>
          <a:p>
            <a:pPr marL="914400" lvl="2" indent="0">
              <a:buNone/>
            </a:pPr>
            <a:r>
              <a:rPr lang="en-US" dirty="0"/>
              <a:t>ZTDNAID = 9BB7722139562FA03129A4016C6FE08F336D38B6C1E5D8B63E3B9254513E2977</a:t>
            </a:r>
            <a:endParaRPr lang="en-US" b="1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832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4404D-50B8-48DD-F239-74F4E7767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ZTBOND DDR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3FC0D0-23EB-9C8A-1F32-18D845CE81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ZTBOND Authorizing an Entity ZTENTID to Access a Resource ZTRESID</a:t>
            </a:r>
          </a:p>
          <a:p>
            <a:pPr lvl="1"/>
            <a:r>
              <a:rPr lang="en-US" dirty="0"/>
              <a:t>Zero Trust Domain Identifier(MUST MATCH properties file "</a:t>
            </a:r>
            <a:r>
              <a:rPr lang="en-US" dirty="0" err="1"/>
              <a:t>ZeroTrustDomain</a:t>
            </a:r>
            <a:r>
              <a:rPr lang="en-US" dirty="0"/>
              <a:t>": "SoftwareAssuranceGuardian.com"</a:t>
            </a:r>
          </a:p>
          <a:p>
            <a:pPr lvl="1"/>
            <a:r>
              <a:rPr lang="en-US" dirty="0"/>
              <a:t>Entity ZTENTID</a:t>
            </a:r>
          </a:p>
          <a:p>
            <a:pPr lvl="1"/>
            <a:r>
              <a:rPr lang="en-US" dirty="0"/>
              <a:t>Resource ZTRESID</a:t>
            </a:r>
          </a:p>
          <a:p>
            <a:pPr lvl="1"/>
            <a:r>
              <a:rPr lang="en-US" dirty="0"/>
              <a:t>Example DDR data (using ,  delimiter ;  MUST match delimiter in properties file): </a:t>
            </a:r>
          </a:p>
          <a:p>
            <a:pPr marL="914400" lvl="2" indent="0">
              <a:buNone/>
            </a:pPr>
            <a:r>
              <a:rPr lang="en-US" dirty="0"/>
              <a:t>SoftwareAssuranceGuardian.com, 03DAABB80DFC7FB83E3826B7B306CBA85E80F6A5E6FFF6801D60BF1DC9B976F5, 9BB7722139562FA03129A4016C6FE08F336D38B6C1E5D8B63E3B9254513E2977</a:t>
            </a:r>
          </a:p>
        </p:txBody>
      </p:sp>
    </p:spTree>
    <p:extLst>
      <p:ext uri="{BB962C8B-B14F-4D97-AF65-F5344CB8AC3E}">
        <p14:creationId xmlns:p14="http://schemas.microsoft.com/office/powerpoint/2010/main" val="3021751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66881-0C3C-4474-01F2-868FC2FED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NIST Architecture – </a:t>
            </a:r>
            <a:r>
              <a:rPr lang="en-US" dirty="0" err="1"/>
              <a:t>ZTBouncer</a:t>
            </a:r>
            <a:r>
              <a:rPr lang="en-US" dirty="0"/>
              <a:t> Implementation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97919EE-944E-0E90-8DBA-82D4914B544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910" y="1766581"/>
            <a:ext cx="8225589" cy="451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rrow: Left 3">
            <a:extLst>
              <a:ext uri="{FF2B5EF4-FFF2-40B4-BE49-F238E27FC236}">
                <a16:creationId xmlns:a16="http://schemas.microsoft.com/office/drawing/2014/main" id="{1A926382-870E-1EDD-B631-6891EB0F3757}"/>
              </a:ext>
            </a:extLst>
          </p:cNvPr>
          <p:cNvSpPr/>
          <p:nvPr/>
        </p:nvSpPr>
        <p:spPr>
          <a:xfrm>
            <a:off x="8686797" y="3433485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IPW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12BDFB04-53D5-2CB2-0B8C-05D7B608A6B1}"/>
              </a:ext>
            </a:extLst>
          </p:cNvPr>
          <p:cNvSpPr/>
          <p:nvPr/>
        </p:nvSpPr>
        <p:spPr>
          <a:xfrm rot="20436675">
            <a:off x="6219508" y="3929205"/>
            <a:ext cx="1645651" cy="484632"/>
          </a:xfrm>
          <a:prstGeom prst="rightArrow">
            <a:avLst>
              <a:gd name="adj1" fmla="val 35202"/>
              <a:gd name="adj2" fmla="val 3024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ZTBouncer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888055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DEBE-D5C1-5825-E97C-B8A037B7C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70330"/>
            <a:ext cx="10131425" cy="1264023"/>
          </a:xfrm>
        </p:spPr>
        <p:txBody>
          <a:bodyPr/>
          <a:lstStyle/>
          <a:p>
            <a:r>
              <a:rPr lang="en-US" dirty="0"/>
              <a:t>Required Roles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0F760-867C-61A6-1C54-57AF40055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156447"/>
            <a:ext cx="10131425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Registration Policy Owner – Pipeline Company</a:t>
            </a:r>
          </a:p>
          <a:p>
            <a:pPr lvl="1"/>
            <a:r>
              <a:rPr lang="en-US" dirty="0"/>
              <a:t>Defines requirements for a ZT DNAID to be trusted and placed into SAG-CTR as a trusted object</a:t>
            </a:r>
          </a:p>
          <a:p>
            <a:pPr lvl="2"/>
            <a:r>
              <a:rPr lang="en-US" dirty="0"/>
              <a:t>ZTENTID – ZTDNAID for a named subject, i.e. remote user using DDR data</a:t>
            </a:r>
          </a:p>
          <a:p>
            <a:pPr lvl="2"/>
            <a:r>
              <a:rPr lang="en-US" dirty="0"/>
              <a:t>ZTRESID – ZTDNAID for a named Resource, i.e. Informational Posting Website using DDR data</a:t>
            </a:r>
          </a:p>
          <a:p>
            <a:pPr lvl="2"/>
            <a:r>
              <a:rPr lang="en-US" dirty="0"/>
              <a:t>ZTBOND – Authorizes a ZTENTID subject/entity to access a ZTRESID Resource, using DDR data</a:t>
            </a:r>
          </a:p>
          <a:p>
            <a:r>
              <a:rPr lang="en-US" dirty="0"/>
              <a:t>Authorized Risk Assessor – Individual authorized to submit Trust Declarations to SAG-CTR</a:t>
            </a:r>
          </a:p>
          <a:p>
            <a:pPr lvl="1"/>
            <a:r>
              <a:rPr lang="en-US" dirty="0"/>
              <a:t>Submit risk assessment evidence data to register a ZTENDID, ZTRESID, ZTBOND</a:t>
            </a:r>
          </a:p>
          <a:p>
            <a:r>
              <a:rPr lang="en-US" dirty="0"/>
              <a:t>SAG-CTR Gatekeeper – Business Cyber Guardian </a:t>
            </a:r>
          </a:p>
          <a:p>
            <a:pPr lvl="1"/>
            <a:r>
              <a:rPr lang="en-US" dirty="0"/>
              <a:t>Enforces Registration Policy Owner policies by evaluating Risk Assessor evidence data against Registration Policies</a:t>
            </a:r>
          </a:p>
          <a:p>
            <a:r>
              <a:rPr lang="en-US" dirty="0"/>
              <a:t>Informational Posting Users</a:t>
            </a:r>
          </a:p>
          <a:p>
            <a:pPr lvl="1"/>
            <a:r>
              <a:rPr lang="en-US" dirty="0"/>
              <a:t>Must supply their </a:t>
            </a:r>
            <a:r>
              <a:rPr lang="en-US" dirty="0" err="1"/>
              <a:t>ztdnaid</a:t>
            </a:r>
            <a:r>
              <a:rPr lang="en-US" dirty="0"/>
              <a:t> to access the Informational Posting website</a:t>
            </a:r>
          </a:p>
          <a:p>
            <a:pPr lvl="1"/>
            <a:r>
              <a:rPr lang="en-US" dirty="0" err="1"/>
              <a:t>ZTBouncer</a:t>
            </a:r>
            <a:r>
              <a:rPr lang="en-US" dirty="0"/>
              <a:t> verifies that supplied </a:t>
            </a:r>
            <a:r>
              <a:rPr lang="en-US" dirty="0" err="1"/>
              <a:t>ztdnaid</a:t>
            </a:r>
            <a:r>
              <a:rPr lang="en-US" dirty="0"/>
              <a:t> is authorized in a ZTBOND record to access Information Posting Website</a:t>
            </a:r>
          </a:p>
          <a:p>
            <a:pPr lvl="2"/>
            <a:r>
              <a:rPr lang="en-US" dirty="0"/>
              <a:t>Failed verification results in session closure</a:t>
            </a:r>
          </a:p>
          <a:p>
            <a:pPr lvl="1"/>
            <a:r>
              <a:rPr lang="en-US" dirty="0" err="1"/>
              <a:t>ZTBouncer</a:t>
            </a:r>
            <a:r>
              <a:rPr lang="en-US" dirty="0"/>
              <a:t> enforces usage rate using “maximum calls per time window” using setting in </a:t>
            </a:r>
            <a:r>
              <a:rPr lang="en-US" dirty="0" err="1"/>
              <a:t>ZTBouncer</a:t>
            </a:r>
            <a:r>
              <a:rPr lang="en-US" dirty="0"/>
              <a:t> properties file</a:t>
            </a:r>
          </a:p>
          <a:p>
            <a:pPr lvl="2"/>
            <a:r>
              <a:rPr lang="en-US" dirty="0"/>
              <a:t>Subjects that exceed maximum call rate are rejected with a response to try later</a:t>
            </a:r>
          </a:p>
        </p:txBody>
      </p:sp>
    </p:spTree>
    <p:extLst>
      <p:ext uri="{BB962C8B-B14F-4D97-AF65-F5344CB8AC3E}">
        <p14:creationId xmlns:p14="http://schemas.microsoft.com/office/powerpoint/2010/main" val="3383287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3236E-7532-BE43-6FCF-4F7296401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ZTBouncer</a:t>
            </a:r>
            <a:r>
              <a:rPr lang="en-US" dirty="0"/>
              <a:t> Properties Rate throttling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B57E3-4B5F-1E2E-A6C9-CBADE855B3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{</a:t>
            </a:r>
          </a:p>
          <a:p>
            <a:r>
              <a:rPr lang="en-US" dirty="0"/>
              <a:t>    "</a:t>
            </a:r>
            <a:r>
              <a:rPr lang="en-US" dirty="0" err="1"/>
              <a:t>ZTBouncerListenPort</a:t>
            </a:r>
            <a:r>
              <a:rPr lang="en-US" dirty="0"/>
              <a:t>": 8080, - always assumes the hostname where </a:t>
            </a:r>
            <a:r>
              <a:rPr lang="en-US" dirty="0" err="1"/>
              <a:t>ZTBouncer</a:t>
            </a:r>
            <a:r>
              <a:rPr lang="en-US" dirty="0"/>
              <a:t> runs</a:t>
            </a:r>
          </a:p>
          <a:p>
            <a:r>
              <a:rPr lang="en-US" dirty="0"/>
              <a:t>    "</a:t>
            </a:r>
            <a:r>
              <a:rPr lang="en-US" dirty="0" err="1"/>
              <a:t>BackendBaseURL</a:t>
            </a:r>
            <a:r>
              <a:rPr lang="en-US" dirty="0"/>
              <a:t>": "https://softwareassuranceguardian.com",  - This is the informational posting website</a:t>
            </a:r>
          </a:p>
          <a:p>
            <a:r>
              <a:rPr lang="en-US" dirty="0"/>
              <a:t>    "</a:t>
            </a:r>
            <a:r>
              <a:rPr lang="en-US" dirty="0" err="1"/>
              <a:t>SAG_CTRLookupAPIURL</a:t>
            </a:r>
            <a:r>
              <a:rPr lang="en-US" dirty="0"/>
              <a:t>": "https://softwareassuranceguardian.com/</a:t>
            </a:r>
            <a:r>
              <a:rPr lang="en-US" dirty="0" err="1"/>
              <a:t>SAGCTR_inquiry</a:t>
            </a:r>
            <a:r>
              <a:rPr lang="en-US" dirty="0"/>
              <a:t>/</a:t>
            </a:r>
            <a:r>
              <a:rPr lang="en-US" dirty="0" err="1"/>
              <a:t>getZTLabel?ProductID</a:t>
            </a:r>
            <a:r>
              <a:rPr lang="en-US" dirty="0"/>
              <a:t>=",</a:t>
            </a:r>
          </a:p>
          <a:p>
            <a:r>
              <a:rPr lang="en-US" dirty="0"/>
              <a:t>    "</a:t>
            </a:r>
            <a:r>
              <a:rPr lang="en-US" dirty="0" err="1"/>
              <a:t>ZeroTrustDomain</a:t>
            </a:r>
            <a:r>
              <a:rPr lang="en-US" dirty="0"/>
              <a:t>": “&lt;REDACTED&gt;",</a:t>
            </a:r>
          </a:p>
          <a:p>
            <a:r>
              <a:rPr lang="en-US" dirty="0"/>
              <a:t>    "</a:t>
            </a:r>
            <a:r>
              <a:rPr lang="en-US" dirty="0" err="1"/>
              <a:t>HTTPResourceDNAID</a:t>
            </a:r>
            <a:r>
              <a:rPr lang="en-US" dirty="0"/>
              <a:t>": “&lt;REDACTED&gt;",</a:t>
            </a:r>
          </a:p>
          <a:p>
            <a:r>
              <a:rPr lang="en-US" dirty="0"/>
              <a:t>    "</a:t>
            </a:r>
            <a:r>
              <a:rPr lang="en-US" dirty="0" err="1"/>
              <a:t>ZTBlogname</a:t>
            </a:r>
            <a:r>
              <a:rPr lang="en-US" dirty="0"/>
              <a:t>": "ZTBouncerHTTP.log",</a:t>
            </a:r>
          </a:p>
          <a:p>
            <a:r>
              <a:rPr lang="en-US" dirty="0"/>
              <a:t>    "</a:t>
            </a:r>
            <a:r>
              <a:rPr lang="en-US" dirty="0" err="1"/>
              <a:t>CertVerify</a:t>
            </a:r>
            <a:r>
              <a:rPr lang="en-US" dirty="0"/>
              <a:t>": true,</a:t>
            </a:r>
          </a:p>
          <a:p>
            <a:r>
              <a:rPr lang="en-US" dirty="0"/>
              <a:t>    "delimiter": ",",</a:t>
            </a:r>
          </a:p>
          <a:p>
            <a:r>
              <a:rPr lang="en-US" dirty="0"/>
              <a:t>    "</a:t>
            </a:r>
            <a:r>
              <a:rPr lang="en-US" dirty="0" err="1"/>
              <a:t>ZTQueryParamName</a:t>
            </a:r>
            <a:r>
              <a:rPr lang="en-US" dirty="0"/>
              <a:t>": "</a:t>
            </a:r>
            <a:r>
              <a:rPr lang="en-US" dirty="0" err="1"/>
              <a:t>ztdnaid</a:t>
            </a:r>
            <a:r>
              <a:rPr lang="en-US" dirty="0"/>
              <a:t>",</a:t>
            </a:r>
          </a:p>
          <a:p>
            <a:r>
              <a:rPr lang="en-US" dirty="0"/>
              <a:t>	"</a:t>
            </a:r>
            <a:r>
              <a:rPr lang="en-US" dirty="0" err="1"/>
              <a:t>TimeWindow</a:t>
            </a:r>
            <a:r>
              <a:rPr lang="en-US" dirty="0"/>
              <a:t>": 1, - expressed in minutes</a:t>
            </a:r>
          </a:p>
          <a:p>
            <a:r>
              <a:rPr lang="en-US" dirty="0"/>
              <a:t>    "</a:t>
            </a:r>
            <a:r>
              <a:rPr lang="en-US" dirty="0" err="1"/>
              <a:t>MaxCallRate</a:t>
            </a:r>
            <a:r>
              <a:rPr lang="en-US" dirty="0"/>
              <a:t>": 1 – maximum number of calls allowed within </a:t>
            </a:r>
            <a:r>
              <a:rPr lang="en-US" dirty="0" err="1"/>
              <a:t>TimeWindow</a:t>
            </a:r>
            <a:r>
              <a:rPr lang="en-US" dirty="0"/>
              <a:t> minutes</a:t>
            </a:r>
          </a:p>
          <a:p>
            <a:r>
              <a:rPr lang="en-US" dirty="0"/>
              <a:t>	}</a:t>
            </a:r>
          </a:p>
        </p:txBody>
      </p:sp>
    </p:spTree>
    <p:extLst>
      <p:ext uri="{BB962C8B-B14F-4D97-AF65-F5344CB8AC3E}">
        <p14:creationId xmlns:p14="http://schemas.microsoft.com/office/powerpoint/2010/main" val="1536783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FA0F8-CF6C-ADE2-307B-8D7D152A2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ZTDNAID Registration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5AD69-D22D-0FBF-5152-9881C29EC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 Party identified as an authorized Risk Assessor MUST be authorized by the Registration Policy Owner</a:t>
            </a:r>
          </a:p>
          <a:p>
            <a:r>
              <a:rPr lang="en-US" dirty="0"/>
              <a:t>Risk Assessor must be a valid/verified registered ZTENTID in SAG-CTR to submit trust declarations on behalf of Registration Policy Owner</a:t>
            </a:r>
          </a:p>
          <a:p>
            <a:r>
              <a:rPr lang="en-US" dirty="0"/>
              <a:t>Performs a Risk assessment over a Digital DNA Record describing the Entity/Resource/Trust BOND</a:t>
            </a:r>
          </a:p>
          <a:p>
            <a:r>
              <a:rPr lang="en-US" dirty="0"/>
              <a:t>Identifies the Label Type Declaration ID assigned to the Registration Policy Owner in evidence data</a:t>
            </a:r>
          </a:p>
          <a:p>
            <a:r>
              <a:rPr lang="en-US" dirty="0"/>
              <a:t>Identifies type of Zero Trust entry ZTENTID, ZTRESID, ZTBOND</a:t>
            </a:r>
          </a:p>
          <a:p>
            <a:r>
              <a:rPr lang="en-US" dirty="0"/>
              <a:t>Submit data to SAG-CTR Trust Queue using a digital chain of custody protocol</a:t>
            </a:r>
          </a:p>
          <a:p>
            <a:r>
              <a:rPr lang="en-US" dirty="0"/>
              <a:t>SAG-CTR Gatekeeper assess submitted evidence data (Trust Queue entries) against Registration Owner Policies</a:t>
            </a:r>
          </a:p>
          <a:p>
            <a:pPr lvl="1"/>
            <a:r>
              <a:rPr lang="en-US" dirty="0"/>
              <a:t>Accepted entries are placed into the SAG-CTR Trust Registry as a trusted object</a:t>
            </a:r>
          </a:p>
          <a:p>
            <a:pPr lvl="1"/>
            <a:r>
              <a:rPr lang="en-US" dirty="0"/>
              <a:t>Rejected entries are recorded as rejected and are not placed into SAG-CTR</a:t>
            </a:r>
          </a:p>
          <a:p>
            <a:pPr lvl="1"/>
            <a:r>
              <a:rPr lang="en-US" dirty="0"/>
              <a:t>Risk Assessors are informed of the result using the email address on file for the </a:t>
            </a:r>
            <a:r>
              <a:rPr lang="en-US" dirty="0" err="1"/>
              <a:t>ztdnaid</a:t>
            </a:r>
            <a:r>
              <a:rPr lang="en-US" dirty="0"/>
              <a:t> associated with the Assessor</a:t>
            </a:r>
          </a:p>
        </p:txBody>
      </p:sp>
    </p:spTree>
    <p:extLst>
      <p:ext uri="{BB962C8B-B14F-4D97-AF65-F5344CB8AC3E}">
        <p14:creationId xmlns:p14="http://schemas.microsoft.com/office/powerpoint/2010/main" val="1921238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69915-9BEE-D0B8-2943-B9F0F19AF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ZTDNAID Verification Before allowing access to api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7E127-E4C4-3E29-DE1B-2CF54B76C8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Information Posting User issues a REST API call containing their </a:t>
            </a:r>
            <a:r>
              <a:rPr lang="en-US" dirty="0" err="1"/>
              <a:t>ztdnaid</a:t>
            </a:r>
            <a:r>
              <a:rPr lang="en-US" dirty="0"/>
              <a:t> as a query parameter to the </a:t>
            </a:r>
            <a:r>
              <a:rPr lang="en-US" dirty="0" err="1"/>
              <a:t>ZTBouncer</a:t>
            </a:r>
            <a:r>
              <a:rPr lang="en-US" dirty="0"/>
              <a:t> Gateway protecting the Informational Posting Website</a:t>
            </a:r>
          </a:p>
          <a:p>
            <a:r>
              <a:rPr lang="en-US" dirty="0"/>
              <a:t>The </a:t>
            </a:r>
            <a:r>
              <a:rPr lang="en-US" dirty="0" err="1"/>
              <a:t>ZTBouncer</a:t>
            </a:r>
            <a:r>
              <a:rPr lang="en-US" dirty="0"/>
              <a:t> Gateway checks for a ZTBOND record for the users </a:t>
            </a:r>
            <a:r>
              <a:rPr lang="en-US" dirty="0" err="1"/>
              <a:t>ztdnaid</a:t>
            </a:r>
            <a:r>
              <a:rPr lang="en-US" dirty="0"/>
              <a:t> and Information Posting Web Site </a:t>
            </a:r>
            <a:r>
              <a:rPr lang="en-US" dirty="0" err="1"/>
              <a:t>ztdnaid</a:t>
            </a:r>
            <a:r>
              <a:rPr lang="en-US" dirty="0"/>
              <a:t> to confirm that access is allowed</a:t>
            </a:r>
          </a:p>
          <a:p>
            <a:pPr lvl="1"/>
            <a:r>
              <a:rPr lang="en-US" dirty="0"/>
              <a:t>Three possible outcomes:</a:t>
            </a:r>
          </a:p>
          <a:p>
            <a:pPr lvl="2"/>
            <a:r>
              <a:rPr lang="en-US" dirty="0"/>
              <a:t>Zero Trust denied – there is no valid ZTBOND record for  the user </a:t>
            </a:r>
            <a:r>
              <a:rPr lang="en-US" dirty="0" err="1"/>
              <a:t>ztdnaid</a:t>
            </a:r>
            <a:r>
              <a:rPr lang="en-US" dirty="0"/>
              <a:t> and Informational Posting website </a:t>
            </a:r>
            <a:r>
              <a:rPr lang="en-US" dirty="0" err="1"/>
              <a:t>ztdnaid</a:t>
            </a:r>
            <a:endParaRPr lang="en-US" dirty="0"/>
          </a:p>
          <a:p>
            <a:pPr lvl="2"/>
            <a:r>
              <a:rPr lang="en-US" dirty="0"/>
              <a:t>Rate limiting warning if maximum call rate is exceeded</a:t>
            </a:r>
          </a:p>
          <a:p>
            <a:pPr lvl="2"/>
            <a:r>
              <a:rPr lang="en-US" dirty="0"/>
              <a:t>Informational Posting Website returns requested content to user</a:t>
            </a:r>
          </a:p>
        </p:txBody>
      </p:sp>
    </p:spTree>
    <p:extLst>
      <p:ext uri="{BB962C8B-B14F-4D97-AF65-F5344CB8AC3E}">
        <p14:creationId xmlns:p14="http://schemas.microsoft.com/office/powerpoint/2010/main" val="16819938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CG-Celestial-Background" id="{FA05001E-2570-4C8F-AC7E-06ED5E64A348}" vid="{858A18C7-8BC5-451B-B293-373C092A2AC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BCG-Celestial-Background</Template>
  <TotalTime>1392</TotalTime>
  <Words>1155</Words>
  <Application>Microsoft Office PowerPoint</Application>
  <PresentationFormat>Widescreen</PresentationFormat>
  <Paragraphs>103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Celestial</vt:lpstr>
      <vt:lpstr>Web site traffic throttling using Zero Trust Identities</vt:lpstr>
      <vt:lpstr>Controlling Traffic Flow</vt:lpstr>
      <vt:lpstr>Example DDR data</vt:lpstr>
      <vt:lpstr>ZTBOND DDR DATA</vt:lpstr>
      <vt:lpstr>NIST Architecture – ZTBouncer Implementation </vt:lpstr>
      <vt:lpstr>Required Roles</vt:lpstr>
      <vt:lpstr>ZTBouncer Properties Rate throttling</vt:lpstr>
      <vt:lpstr>ZTDNAID Registration Process</vt:lpstr>
      <vt:lpstr>ZTDNAID Verification Before allowing access to api</vt:lpstr>
      <vt:lpstr>Reports</vt:lpstr>
      <vt:lpstr>Demonstration ZTBouncer Gateway for REST</vt:lpstr>
      <vt:lpstr>Caveats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Dick Brooks</dc:creator>
  <cp:lastModifiedBy>Dick Brooks</cp:lastModifiedBy>
  <cp:revision>26</cp:revision>
  <dcterms:created xsi:type="dcterms:W3CDTF">2026-07-15T19:41:26Z</dcterms:created>
  <dcterms:modified xsi:type="dcterms:W3CDTF">2026-07-16T19:03:12Z</dcterms:modified>
</cp:coreProperties>
</file>