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941" r:id="rId2"/>
    <p:sldId id="942" r:id="rId3"/>
    <p:sldId id="943"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C0966A-3486-4597-A200-0EE9FBE909F8}">
          <p14:sldIdLst>
            <p14:sldId id="941"/>
            <p14:sldId id="942"/>
            <p14:sldId id="943"/>
          </p14:sldIdLst>
        </p14:section>
      </p14:sectionLst>
    </p:ext>
    <p:ext uri="{EFAFB233-063F-42B5-8137-9DF3F51BA10A}">
      <p15:sldGuideLst xmlns:p15="http://schemas.microsoft.com/office/powerpoint/2012/main">
        <p15:guide id="1" orient="horz" pos="552" userDrawn="1">
          <p15:clr>
            <a:srgbClr val="A4A3A4"/>
          </p15:clr>
        </p15:guide>
        <p15:guide id="2" pos="54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andon" initials="a" lastIdx="1" clrIdx="0"/>
  <p:cmAuthor id="1" name="jferlita" initials="j" lastIdx="11" clrIdx="1"/>
  <p:cmAuthor id="2" name="gpatankar" initials="g" lastIdx="1" clrIdx="2"/>
  <p:cmAuthor id="3" name="krichardson" initials="KAR"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94F"/>
    <a:srgbClr val="57555B"/>
    <a:srgbClr val="00875E"/>
    <a:srgbClr val="0073A2"/>
    <a:srgbClr val="F4F4F3"/>
    <a:srgbClr val="D73600"/>
    <a:srgbClr val="426659"/>
    <a:srgbClr val="CC3300"/>
    <a:srgbClr val="0078BA"/>
    <a:srgbClr val="005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0" autoAdjust="0"/>
    <p:restoredTop sz="96326" autoAdjust="0"/>
  </p:normalViewPr>
  <p:slideViewPr>
    <p:cSldViewPr snapToGrid="0">
      <p:cViewPr varScale="1">
        <p:scale>
          <a:sx n="82" d="100"/>
          <a:sy n="82" d="100"/>
        </p:scale>
        <p:origin x="750" y="96"/>
      </p:cViewPr>
      <p:guideLst>
        <p:guide orient="horz" pos="552"/>
        <p:guide pos="544"/>
      </p:guideLst>
    </p:cSldViewPr>
  </p:slideViewPr>
  <p:outlineViewPr>
    <p:cViewPr>
      <p:scale>
        <a:sx n="33" d="100"/>
        <a:sy n="33" d="100"/>
      </p:scale>
      <p:origin x="48"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66" d="100"/>
          <a:sy n="166" d="100"/>
        </p:scale>
        <p:origin x="6592" y="1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564052D-8CFD-4318-A27E-4F1654572702}" type="datetimeFigureOut">
              <a:rPr lang="en-US" smtClean="0"/>
              <a:pPr/>
              <a:t>9/13/2022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AE019B3-95C7-4130-80DF-288F7AD4A5DC}" type="slidenum">
              <a:rPr lang="en-US" smtClean="0"/>
              <a:pPr/>
              <a:t>‹#›</a:t>
            </a:fld>
            <a:endParaRPr lang="en-US" dirty="0"/>
          </a:p>
        </p:txBody>
      </p:sp>
    </p:spTree>
    <p:extLst>
      <p:ext uri="{BB962C8B-B14F-4D97-AF65-F5344CB8AC3E}">
        <p14:creationId xmlns:p14="http://schemas.microsoft.com/office/powerpoint/2010/main" val="110250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4820"/>
          </a:xfrm>
          <a:prstGeom prst="rect">
            <a:avLst/>
          </a:prstGeom>
        </p:spPr>
        <p:txBody>
          <a:bodyPr vert="horz" lIns="93744" tIns="46872" rIns="93744" bIns="46872" rtlCol="0"/>
          <a:lstStyle>
            <a:lvl1pPr algn="l">
              <a:defRPr sz="1200"/>
            </a:lvl1pPr>
          </a:lstStyle>
          <a:p>
            <a:endParaRPr lang="en-US" dirty="0"/>
          </a:p>
        </p:txBody>
      </p:sp>
      <p:sp>
        <p:nvSpPr>
          <p:cNvPr id="3" name="Date Placeholder 2"/>
          <p:cNvSpPr>
            <a:spLocks noGrp="1"/>
          </p:cNvSpPr>
          <p:nvPr>
            <p:ph type="dt" idx="1"/>
          </p:nvPr>
        </p:nvSpPr>
        <p:spPr>
          <a:xfrm>
            <a:off x="3970938" y="5"/>
            <a:ext cx="3037840" cy="464820"/>
          </a:xfrm>
          <a:prstGeom prst="rect">
            <a:avLst/>
          </a:prstGeom>
        </p:spPr>
        <p:txBody>
          <a:bodyPr vert="horz" lIns="93744" tIns="46872" rIns="93744" bIns="46872" rtlCol="0"/>
          <a:lstStyle>
            <a:lvl1pPr algn="r">
              <a:defRPr sz="1200"/>
            </a:lvl1pPr>
          </a:lstStyle>
          <a:p>
            <a:fld id="{7B613D90-C3B6-4004-A2B5-E2EAD3B51C33}" type="datetimeFigureOut">
              <a:rPr lang="en-US" smtClean="0"/>
              <a:pPr/>
              <a:t>9/13/2022</a:t>
            </a:fld>
            <a:endParaRPr lang="en-US" dirty="0"/>
          </a:p>
        </p:txBody>
      </p:sp>
      <p:sp>
        <p:nvSpPr>
          <p:cNvPr id="4" name="Slide Image Placeholder 3"/>
          <p:cNvSpPr>
            <a:spLocks noGrp="1" noRot="1" noChangeAspect="1"/>
          </p:cNvSpPr>
          <p:nvPr>
            <p:ph type="sldImg" idx="2"/>
          </p:nvPr>
        </p:nvSpPr>
        <p:spPr>
          <a:xfrm>
            <a:off x="406400" y="696913"/>
            <a:ext cx="6197600" cy="3487737"/>
          </a:xfrm>
          <a:prstGeom prst="rect">
            <a:avLst/>
          </a:prstGeom>
          <a:noFill/>
          <a:ln w="12700">
            <a:solidFill>
              <a:prstClr val="black"/>
            </a:solidFill>
          </a:ln>
        </p:spPr>
        <p:txBody>
          <a:bodyPr vert="horz" lIns="93744" tIns="46872" rIns="93744" bIns="4687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744" tIns="46872" rIns="93744" bIns="468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1"/>
            <a:ext cx="3037840" cy="464820"/>
          </a:xfrm>
          <a:prstGeom prst="rect">
            <a:avLst/>
          </a:prstGeom>
        </p:spPr>
        <p:txBody>
          <a:bodyPr vert="horz" lIns="93744" tIns="46872" rIns="93744" bIns="46872" rtlCol="0" anchor="b"/>
          <a:lstStyle>
            <a:lvl1pPr algn="l">
              <a:defRPr sz="1000" i="1">
                <a:latin typeface="Arial" pitchFamily="34" charset="0"/>
                <a:cs typeface="Arial" pitchFamily="34" charset="0"/>
              </a:defRPr>
            </a:lvl1pPr>
          </a:lstStyle>
          <a:p>
            <a:r>
              <a:rPr lang="en-US" dirty="0"/>
              <a:t>Confidential</a:t>
            </a:r>
          </a:p>
        </p:txBody>
      </p:sp>
      <p:sp>
        <p:nvSpPr>
          <p:cNvPr id="7" name="Slide Number Placeholder 6"/>
          <p:cNvSpPr>
            <a:spLocks noGrp="1"/>
          </p:cNvSpPr>
          <p:nvPr>
            <p:ph type="sldNum" sz="quarter" idx="5"/>
          </p:nvPr>
        </p:nvSpPr>
        <p:spPr>
          <a:xfrm>
            <a:off x="3970938" y="8829971"/>
            <a:ext cx="3037840" cy="464820"/>
          </a:xfrm>
          <a:prstGeom prst="rect">
            <a:avLst/>
          </a:prstGeom>
        </p:spPr>
        <p:txBody>
          <a:bodyPr vert="horz" lIns="93744" tIns="46872" rIns="93744" bIns="46872" rtlCol="0" anchor="b"/>
          <a:lstStyle>
            <a:lvl1pPr algn="r">
              <a:defRPr sz="1200"/>
            </a:lvl1pPr>
          </a:lstStyle>
          <a:p>
            <a:fld id="{5CC952DA-0DC3-44D6-841E-7ED413A3CB41}" type="slidenum">
              <a:rPr lang="en-US" smtClean="0"/>
              <a:pPr/>
              <a:t>‹#›</a:t>
            </a:fld>
            <a:endParaRPr lang="en-US" dirty="0"/>
          </a:p>
        </p:txBody>
      </p:sp>
    </p:spTree>
    <p:extLst>
      <p:ext uri="{BB962C8B-B14F-4D97-AF65-F5344CB8AC3E}">
        <p14:creationId xmlns:p14="http://schemas.microsoft.com/office/powerpoint/2010/main" val="165669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0073A2"/>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3" name="Subtitle 2"/>
          <p:cNvSpPr>
            <a:spLocks noGrp="1"/>
          </p:cNvSpPr>
          <p:nvPr>
            <p:ph type="subTitle" idx="1" hasCustomPrompt="1"/>
          </p:nvPr>
        </p:nvSpPr>
        <p:spPr>
          <a:xfrm>
            <a:off x="610685" y="4267200"/>
            <a:ext cx="9753599" cy="609600"/>
          </a:xfrm>
          <a:prstGeom prst="rect">
            <a:avLst/>
          </a:prstGeom>
        </p:spPr>
        <p:txBody>
          <a:bodyPr anchor="ctr"/>
          <a:lstStyle>
            <a:lvl1pPr marL="0" indent="0" algn="l">
              <a:buNone/>
              <a:defRPr b="1" spc="40" baseline="0">
                <a:solidFill>
                  <a:srgbClr val="FFFFFF"/>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cxnSp>
        <p:nvCxnSpPr>
          <p:cNvPr id="10" name="Straight Connector 9">
            <a:extLst>
              <a:ext uri="{FF2B5EF4-FFF2-40B4-BE49-F238E27FC236}">
                <a16:creationId xmlns:a16="http://schemas.microsoft.com/office/drawing/2014/main" id="{2E028199-1BAA-6445-998A-9A34711F457D}"/>
              </a:ext>
            </a:extLst>
          </p:cNvPr>
          <p:cNvCxnSpPr/>
          <p:nvPr userDrawn="1"/>
        </p:nvCxnSpPr>
        <p:spPr>
          <a:xfrm>
            <a:off x="660401" y="1048639"/>
            <a:ext cx="10808299" cy="1588"/>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Title 1">
            <a:extLst>
              <a:ext uri="{FF2B5EF4-FFF2-40B4-BE49-F238E27FC236}">
                <a16:creationId xmlns:a16="http://schemas.microsoft.com/office/drawing/2014/main" id="{59111E48-0ADD-884B-8A22-EA106692B871}"/>
              </a:ext>
            </a:extLst>
          </p:cNvPr>
          <p:cNvSpPr>
            <a:spLocks noGrp="1"/>
          </p:cNvSpPr>
          <p:nvPr>
            <p:ph type="title" hasCustomPrompt="1"/>
          </p:nvPr>
        </p:nvSpPr>
        <p:spPr>
          <a:xfrm>
            <a:off x="6020871" y="454810"/>
            <a:ext cx="5562900" cy="197735"/>
          </a:xfrm>
          <a:prstGeom prst="rect">
            <a:avLst/>
          </a:prstGeom>
        </p:spPr>
        <p:txBody>
          <a:bodyPr anchor="t"/>
          <a:lstStyle>
            <a:lvl1pPr algn="r">
              <a:defRPr sz="1400" b="1" i="0" kern="0" spc="40" baseline="0">
                <a:solidFill>
                  <a:schemeClr val="bg1"/>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March 6, 2019</a:t>
            </a:r>
          </a:p>
        </p:txBody>
      </p:sp>
      <p:cxnSp>
        <p:nvCxnSpPr>
          <p:cNvPr id="14" name="Straight Connector 13">
            <a:extLst>
              <a:ext uri="{FF2B5EF4-FFF2-40B4-BE49-F238E27FC236}">
                <a16:creationId xmlns:a16="http://schemas.microsoft.com/office/drawing/2014/main" id="{5D8B8E9D-3AEF-C841-BDC1-33BFCF73D979}"/>
              </a:ext>
            </a:extLst>
          </p:cNvPr>
          <p:cNvCxnSpPr/>
          <p:nvPr userDrawn="1"/>
        </p:nvCxnSpPr>
        <p:spPr>
          <a:xfrm>
            <a:off x="689892" y="5033253"/>
            <a:ext cx="1014027" cy="7063"/>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25" name="Text Placeholder 23">
            <a:extLst>
              <a:ext uri="{FF2B5EF4-FFF2-40B4-BE49-F238E27FC236}">
                <a16:creationId xmlns:a16="http://schemas.microsoft.com/office/drawing/2014/main" id="{97F413B7-D442-234C-8865-F6EE817CD292}"/>
              </a:ext>
            </a:extLst>
          </p:cNvPr>
          <p:cNvSpPr>
            <a:spLocks noGrp="1"/>
          </p:cNvSpPr>
          <p:nvPr>
            <p:ph type="body" sz="quarter" idx="10" hasCustomPrompt="1"/>
          </p:nvPr>
        </p:nvSpPr>
        <p:spPr>
          <a:xfrm>
            <a:off x="610685" y="5092692"/>
            <a:ext cx="9753599" cy="609599"/>
          </a:xfrm>
          <a:prstGeom prst="rect">
            <a:avLst/>
          </a:prstGeom>
        </p:spPr>
        <p:txBody>
          <a:bodyPr anchor="ctr" anchorCtr="0"/>
          <a:lstStyle>
            <a:lvl1pPr marL="0" indent="0">
              <a:buNone/>
              <a:defRPr sz="1800" b="1">
                <a:solidFill>
                  <a:schemeClr val="bg1"/>
                </a:solidFill>
                <a:latin typeface="Nexa Book" panose="02000000000000000000" pitchFamily="2" charset="77"/>
              </a:defRPr>
            </a:lvl1pPr>
            <a:lvl2pPr>
              <a:defRPr sz="1800">
                <a:solidFill>
                  <a:schemeClr val="bg1"/>
                </a:solidFill>
                <a:latin typeface="Nexa" panose="02000500000000000000" pitchFamily="2" charset="77"/>
              </a:defRPr>
            </a:lvl2pPr>
            <a:lvl3pPr>
              <a:defRPr sz="1800">
                <a:solidFill>
                  <a:schemeClr val="bg1"/>
                </a:solidFill>
                <a:latin typeface="Nexa" panose="02000500000000000000" pitchFamily="2" charset="77"/>
              </a:defRPr>
            </a:lvl3pPr>
            <a:lvl4pPr>
              <a:defRPr sz="1800">
                <a:solidFill>
                  <a:schemeClr val="bg1"/>
                </a:solidFill>
                <a:latin typeface="Nexa" panose="02000500000000000000" pitchFamily="2" charset="77"/>
              </a:defRPr>
            </a:lvl4pPr>
            <a:lvl5pPr>
              <a:defRPr sz="1800">
                <a:solidFill>
                  <a:schemeClr val="bg1"/>
                </a:solidFill>
                <a:latin typeface="Nexa" panose="02000500000000000000" pitchFamily="2" charset="77"/>
              </a:defRPr>
            </a:lvl5pPr>
          </a:lstStyle>
          <a:p>
            <a:pPr lvl="0"/>
            <a:r>
              <a:rPr lang="en-US" dirty="0"/>
              <a:t>Enter Subtitle</a:t>
            </a:r>
          </a:p>
        </p:txBody>
      </p:sp>
    </p:spTree>
  </p:cSld>
  <p:clrMapOvr>
    <a:masterClrMapping/>
  </p:clrMapOvr>
  <p:extLst>
    <p:ext uri="{DCECCB84-F9BA-43D5-87BE-67443E8EF086}">
      <p15:sldGuideLst xmlns:p15="http://schemas.microsoft.com/office/powerpoint/2012/main">
        <p15:guide id="1" orient="horz" pos="408" userDrawn="1">
          <p15:clr>
            <a:srgbClr val="FBAE40"/>
          </p15:clr>
        </p15:guide>
        <p15:guide id="2" pos="14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45494F"/>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45494F"/>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cxnSp>
        <p:nvCxnSpPr>
          <p:cNvPr id="9" name="Straight Connector 8">
            <a:extLst>
              <a:ext uri="{FF2B5EF4-FFF2-40B4-BE49-F238E27FC236}">
                <a16:creationId xmlns:a16="http://schemas.microsoft.com/office/drawing/2014/main" id="{184374BB-F1A7-CB49-B1B6-F5E06E712B98}"/>
              </a:ext>
            </a:extLst>
          </p:cNvPr>
          <p:cNvCxnSpPr/>
          <p:nvPr userDrawn="1"/>
        </p:nvCxnSpPr>
        <p:spPr>
          <a:xfrm>
            <a:off x="660401" y="1048639"/>
            <a:ext cx="10808299" cy="1588"/>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4" name="Subtitle 2">
            <a:extLst>
              <a:ext uri="{FF2B5EF4-FFF2-40B4-BE49-F238E27FC236}">
                <a16:creationId xmlns:a16="http://schemas.microsoft.com/office/drawing/2014/main" id="{BAD40F78-D0E4-E243-A371-A217D265C00D}"/>
              </a:ext>
            </a:extLst>
          </p:cNvPr>
          <p:cNvSpPr>
            <a:spLocks noGrp="1"/>
          </p:cNvSpPr>
          <p:nvPr>
            <p:ph type="subTitle" idx="1" hasCustomPrompt="1"/>
          </p:nvPr>
        </p:nvSpPr>
        <p:spPr>
          <a:xfrm>
            <a:off x="610685" y="4267200"/>
            <a:ext cx="9753599" cy="609600"/>
          </a:xfrm>
          <a:prstGeom prst="rect">
            <a:avLst/>
          </a:prstGeom>
        </p:spPr>
        <p:txBody>
          <a:bodyPr anchor="ctr"/>
          <a:lstStyle>
            <a:lvl1pPr marL="0" indent="0" algn="l">
              <a:buNone/>
              <a:defRPr b="1" spc="40" baseline="0">
                <a:solidFill>
                  <a:srgbClr val="FFFFFF"/>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sp>
        <p:nvSpPr>
          <p:cNvPr id="15" name="Title 1">
            <a:extLst>
              <a:ext uri="{FF2B5EF4-FFF2-40B4-BE49-F238E27FC236}">
                <a16:creationId xmlns:a16="http://schemas.microsoft.com/office/drawing/2014/main" id="{A599FB6C-3EE0-804A-8900-36F8E22B9A93}"/>
              </a:ext>
            </a:extLst>
          </p:cNvPr>
          <p:cNvSpPr>
            <a:spLocks noGrp="1"/>
          </p:cNvSpPr>
          <p:nvPr>
            <p:ph type="title" hasCustomPrompt="1"/>
          </p:nvPr>
        </p:nvSpPr>
        <p:spPr>
          <a:xfrm>
            <a:off x="6020871" y="454810"/>
            <a:ext cx="5562900" cy="197735"/>
          </a:xfrm>
          <a:prstGeom prst="rect">
            <a:avLst/>
          </a:prstGeom>
        </p:spPr>
        <p:txBody>
          <a:bodyPr anchor="t"/>
          <a:lstStyle>
            <a:lvl1pPr algn="r">
              <a:defRPr sz="1400" b="1" i="0" kern="0" spc="40" baseline="0">
                <a:solidFill>
                  <a:schemeClr val="bg1"/>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March 6, 2019</a:t>
            </a:r>
          </a:p>
        </p:txBody>
      </p:sp>
      <p:cxnSp>
        <p:nvCxnSpPr>
          <p:cNvPr id="16" name="Straight Connector 15">
            <a:extLst>
              <a:ext uri="{FF2B5EF4-FFF2-40B4-BE49-F238E27FC236}">
                <a16:creationId xmlns:a16="http://schemas.microsoft.com/office/drawing/2014/main" id="{376C72E7-ACB2-6B4B-894B-F51F0568BAA0}"/>
              </a:ext>
            </a:extLst>
          </p:cNvPr>
          <p:cNvCxnSpPr/>
          <p:nvPr userDrawn="1"/>
        </p:nvCxnSpPr>
        <p:spPr>
          <a:xfrm>
            <a:off x="689892" y="5033253"/>
            <a:ext cx="1014027" cy="7063"/>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3">
            <a:extLst>
              <a:ext uri="{FF2B5EF4-FFF2-40B4-BE49-F238E27FC236}">
                <a16:creationId xmlns:a16="http://schemas.microsoft.com/office/drawing/2014/main" id="{C60FAF6E-CB6F-0946-9398-0A46BF181550}"/>
              </a:ext>
            </a:extLst>
          </p:cNvPr>
          <p:cNvSpPr>
            <a:spLocks noGrp="1"/>
          </p:cNvSpPr>
          <p:nvPr>
            <p:ph type="body" sz="quarter" idx="10" hasCustomPrompt="1"/>
          </p:nvPr>
        </p:nvSpPr>
        <p:spPr>
          <a:xfrm>
            <a:off x="610685" y="5092692"/>
            <a:ext cx="9753599" cy="609599"/>
          </a:xfrm>
          <a:prstGeom prst="rect">
            <a:avLst/>
          </a:prstGeom>
        </p:spPr>
        <p:txBody>
          <a:bodyPr anchor="ctr" anchorCtr="0"/>
          <a:lstStyle>
            <a:lvl1pPr marL="0" indent="0">
              <a:buNone/>
              <a:defRPr sz="1800" b="1">
                <a:solidFill>
                  <a:schemeClr val="bg1"/>
                </a:solidFill>
                <a:latin typeface="Nexa Book" panose="02000000000000000000" pitchFamily="2" charset="77"/>
              </a:defRPr>
            </a:lvl1pPr>
            <a:lvl2pPr>
              <a:defRPr sz="1800">
                <a:solidFill>
                  <a:schemeClr val="bg1"/>
                </a:solidFill>
                <a:latin typeface="Nexa" panose="02000500000000000000" pitchFamily="2" charset="77"/>
              </a:defRPr>
            </a:lvl2pPr>
            <a:lvl3pPr>
              <a:defRPr sz="1800">
                <a:solidFill>
                  <a:schemeClr val="bg1"/>
                </a:solidFill>
                <a:latin typeface="Nexa" panose="02000500000000000000" pitchFamily="2" charset="77"/>
              </a:defRPr>
            </a:lvl3pPr>
            <a:lvl4pPr>
              <a:defRPr sz="1800">
                <a:solidFill>
                  <a:schemeClr val="bg1"/>
                </a:solidFill>
                <a:latin typeface="Nexa" panose="02000500000000000000" pitchFamily="2" charset="77"/>
              </a:defRPr>
            </a:lvl4pPr>
            <a:lvl5pPr>
              <a:defRPr sz="1800">
                <a:solidFill>
                  <a:schemeClr val="bg1"/>
                </a:solidFill>
                <a:latin typeface="Nexa" panose="02000500000000000000" pitchFamily="2" charset="77"/>
              </a:defRPr>
            </a:lvl5pPr>
          </a:lstStyle>
          <a:p>
            <a:pPr lvl="0"/>
            <a:r>
              <a:rPr lang="en-US" dirty="0"/>
              <a:t>Enter Subtitle</a:t>
            </a:r>
          </a:p>
        </p:txBody>
      </p:sp>
    </p:spTree>
  </p:cSld>
  <p:clrMapOvr>
    <a:masterClrMapping/>
  </p:clrMapOvr>
  <p:extLst>
    <p:ext uri="{DCECCB84-F9BA-43D5-87BE-67443E8EF086}">
      <p15:sldGuideLst xmlns:p15="http://schemas.microsoft.com/office/powerpoint/2012/main">
        <p15:guide id="1" orient="horz" pos="408"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0" y="-187200"/>
            <a:ext cx="12192000" cy="6858000"/>
          </a:xfrm>
          <a:prstGeom prst="rect">
            <a:avLst/>
          </a:prstGeom>
          <a:solidFill>
            <a:srgbClr val="00875E"/>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3" name="Subtitle 2"/>
          <p:cNvSpPr>
            <a:spLocks noGrp="1"/>
          </p:cNvSpPr>
          <p:nvPr>
            <p:ph type="subTitle" idx="1" hasCustomPrompt="1"/>
          </p:nvPr>
        </p:nvSpPr>
        <p:spPr>
          <a:xfrm>
            <a:off x="610685" y="4267200"/>
            <a:ext cx="9753599" cy="609600"/>
          </a:xfrm>
          <a:prstGeom prst="rect">
            <a:avLst/>
          </a:prstGeom>
        </p:spPr>
        <p:txBody>
          <a:bodyPr anchor="ctr"/>
          <a:lstStyle>
            <a:lvl1pPr marL="0" indent="0" algn="l">
              <a:buNone/>
              <a:defRPr b="1" spc="40" baseline="0">
                <a:solidFill>
                  <a:srgbClr val="FFFFFF"/>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cxnSp>
        <p:nvCxnSpPr>
          <p:cNvPr id="10" name="Straight Connector 9">
            <a:extLst>
              <a:ext uri="{FF2B5EF4-FFF2-40B4-BE49-F238E27FC236}">
                <a16:creationId xmlns:a16="http://schemas.microsoft.com/office/drawing/2014/main" id="{2E028199-1BAA-6445-998A-9A34711F457D}"/>
              </a:ext>
            </a:extLst>
          </p:cNvPr>
          <p:cNvCxnSpPr/>
          <p:nvPr userDrawn="1"/>
        </p:nvCxnSpPr>
        <p:spPr>
          <a:xfrm>
            <a:off x="660401" y="1048639"/>
            <a:ext cx="10808299" cy="1588"/>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Title 1">
            <a:extLst>
              <a:ext uri="{FF2B5EF4-FFF2-40B4-BE49-F238E27FC236}">
                <a16:creationId xmlns:a16="http://schemas.microsoft.com/office/drawing/2014/main" id="{59111E48-0ADD-884B-8A22-EA106692B871}"/>
              </a:ext>
            </a:extLst>
          </p:cNvPr>
          <p:cNvSpPr>
            <a:spLocks noGrp="1"/>
          </p:cNvSpPr>
          <p:nvPr>
            <p:ph type="title" hasCustomPrompt="1"/>
          </p:nvPr>
        </p:nvSpPr>
        <p:spPr>
          <a:xfrm>
            <a:off x="6020871" y="454810"/>
            <a:ext cx="5562900" cy="197735"/>
          </a:xfrm>
          <a:prstGeom prst="rect">
            <a:avLst/>
          </a:prstGeom>
        </p:spPr>
        <p:txBody>
          <a:bodyPr anchor="t"/>
          <a:lstStyle>
            <a:lvl1pPr algn="r">
              <a:defRPr sz="1400" b="1" i="0" kern="0" spc="40" baseline="0">
                <a:solidFill>
                  <a:schemeClr val="bg1"/>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March 6, 2019</a:t>
            </a:r>
          </a:p>
        </p:txBody>
      </p:sp>
      <p:cxnSp>
        <p:nvCxnSpPr>
          <p:cNvPr id="14" name="Straight Connector 13">
            <a:extLst>
              <a:ext uri="{FF2B5EF4-FFF2-40B4-BE49-F238E27FC236}">
                <a16:creationId xmlns:a16="http://schemas.microsoft.com/office/drawing/2014/main" id="{5D8B8E9D-3AEF-C841-BDC1-33BFCF73D979}"/>
              </a:ext>
            </a:extLst>
          </p:cNvPr>
          <p:cNvCxnSpPr/>
          <p:nvPr userDrawn="1"/>
        </p:nvCxnSpPr>
        <p:spPr>
          <a:xfrm>
            <a:off x="689892" y="5033253"/>
            <a:ext cx="1014027" cy="7063"/>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25" name="Text Placeholder 23">
            <a:extLst>
              <a:ext uri="{FF2B5EF4-FFF2-40B4-BE49-F238E27FC236}">
                <a16:creationId xmlns:a16="http://schemas.microsoft.com/office/drawing/2014/main" id="{97F413B7-D442-234C-8865-F6EE817CD292}"/>
              </a:ext>
            </a:extLst>
          </p:cNvPr>
          <p:cNvSpPr>
            <a:spLocks noGrp="1"/>
          </p:cNvSpPr>
          <p:nvPr>
            <p:ph type="body" sz="quarter" idx="10" hasCustomPrompt="1"/>
          </p:nvPr>
        </p:nvSpPr>
        <p:spPr>
          <a:xfrm>
            <a:off x="610685" y="5092692"/>
            <a:ext cx="9753599" cy="609599"/>
          </a:xfrm>
          <a:prstGeom prst="rect">
            <a:avLst/>
          </a:prstGeom>
        </p:spPr>
        <p:txBody>
          <a:bodyPr anchor="ctr" anchorCtr="0"/>
          <a:lstStyle>
            <a:lvl1pPr marL="0" indent="0">
              <a:buNone/>
              <a:defRPr sz="1800" b="1">
                <a:solidFill>
                  <a:schemeClr val="bg1"/>
                </a:solidFill>
                <a:latin typeface="Nexa Book" panose="02000000000000000000" pitchFamily="2" charset="77"/>
              </a:defRPr>
            </a:lvl1pPr>
            <a:lvl2pPr>
              <a:defRPr sz="1800">
                <a:solidFill>
                  <a:schemeClr val="bg1"/>
                </a:solidFill>
                <a:latin typeface="Nexa" panose="02000500000000000000" pitchFamily="2" charset="77"/>
              </a:defRPr>
            </a:lvl2pPr>
            <a:lvl3pPr>
              <a:defRPr sz="1800">
                <a:solidFill>
                  <a:schemeClr val="bg1"/>
                </a:solidFill>
                <a:latin typeface="Nexa" panose="02000500000000000000" pitchFamily="2" charset="77"/>
              </a:defRPr>
            </a:lvl3pPr>
            <a:lvl4pPr>
              <a:defRPr sz="1800">
                <a:solidFill>
                  <a:schemeClr val="bg1"/>
                </a:solidFill>
                <a:latin typeface="Nexa" panose="02000500000000000000" pitchFamily="2" charset="77"/>
              </a:defRPr>
            </a:lvl4pPr>
            <a:lvl5pPr>
              <a:defRPr sz="1800">
                <a:solidFill>
                  <a:schemeClr val="bg1"/>
                </a:solidFill>
                <a:latin typeface="Nexa" panose="02000500000000000000" pitchFamily="2" charset="77"/>
              </a:defRPr>
            </a:lvl5pPr>
          </a:lstStyle>
          <a:p>
            <a:pPr lvl="0"/>
            <a:r>
              <a:rPr lang="en-US" dirty="0"/>
              <a:t>Enter Subtitle</a:t>
            </a:r>
          </a:p>
        </p:txBody>
      </p:sp>
    </p:spTree>
    <p:extLst>
      <p:ext uri="{BB962C8B-B14F-4D97-AF65-F5344CB8AC3E}">
        <p14:creationId xmlns:p14="http://schemas.microsoft.com/office/powerpoint/2010/main" val="343967680"/>
      </p:ext>
    </p:extLst>
  </p:cSld>
  <p:clrMapOvr>
    <a:masterClrMapping/>
  </p:clrMapOvr>
  <p:extLst>
    <p:ext uri="{DCECCB84-F9BA-43D5-87BE-67443E8EF086}">
      <p15:sldGuideLst xmlns:p15="http://schemas.microsoft.com/office/powerpoint/2012/main">
        <p15:guide id="1" orient="horz" pos="408">
          <p15:clr>
            <a:srgbClr val="FBAE40"/>
          </p15:clr>
        </p15:guide>
        <p15:guide id="2" pos="1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917EA01-182C-E145-9BED-9916A938C292}"/>
              </a:ext>
            </a:extLst>
          </p:cNvPr>
          <p:cNvSpPr/>
          <p:nvPr userDrawn="1"/>
        </p:nvSpPr>
        <p:spPr>
          <a:xfrm>
            <a:off x="4487334" y="0"/>
            <a:ext cx="7704666" cy="6858000"/>
          </a:xfrm>
          <a:prstGeom prst="rect">
            <a:avLst/>
          </a:prstGeom>
          <a:solidFill>
            <a:srgbClr val="F4F4F3"/>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14" name="Rectangle 13">
            <a:extLst>
              <a:ext uri="{FF2B5EF4-FFF2-40B4-BE49-F238E27FC236}">
                <a16:creationId xmlns:a16="http://schemas.microsoft.com/office/drawing/2014/main" id="{F626C9F4-5CF0-DA46-B6CF-1EA0A7129689}"/>
              </a:ext>
            </a:extLst>
          </p:cNvPr>
          <p:cNvSpPr/>
          <p:nvPr userDrawn="1"/>
        </p:nvSpPr>
        <p:spPr>
          <a:xfrm>
            <a:off x="0" y="0"/>
            <a:ext cx="4487334" cy="6858000"/>
          </a:xfrm>
          <a:prstGeom prst="rect">
            <a:avLst/>
          </a:prstGeom>
          <a:solidFill>
            <a:srgbClr val="45494F"/>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9" name="Title 1"/>
          <p:cNvSpPr>
            <a:spLocks noGrp="1"/>
          </p:cNvSpPr>
          <p:nvPr>
            <p:ph type="title" hasCustomPrompt="1"/>
          </p:nvPr>
        </p:nvSpPr>
        <p:spPr>
          <a:xfrm>
            <a:off x="4944221" y="454810"/>
            <a:ext cx="6639547" cy="197735"/>
          </a:xfrm>
          <a:prstGeom prst="rect">
            <a:avLst/>
          </a:prstGeom>
        </p:spPr>
        <p:txBody>
          <a:bodyPr anchor="t"/>
          <a:lstStyle>
            <a:lvl1pPr algn="r">
              <a:defRPr sz="1400" b="1" i="0" kern="0" spc="40" baseline="0">
                <a:solidFill>
                  <a:schemeClr val="tx1">
                    <a:lumMod val="85000"/>
                    <a:lumOff val="15000"/>
                  </a:schemeClr>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Presentation / Section Title</a:t>
            </a:r>
          </a:p>
        </p:txBody>
      </p:sp>
      <p:cxnSp>
        <p:nvCxnSpPr>
          <p:cNvPr id="11" name="Straight Connector 10">
            <a:extLst>
              <a:ext uri="{FF2B5EF4-FFF2-40B4-BE49-F238E27FC236}">
                <a16:creationId xmlns:a16="http://schemas.microsoft.com/office/drawing/2014/main" id="{9DC07395-E007-9949-BDD7-12AB9D29C7EC}"/>
              </a:ext>
            </a:extLst>
          </p:cNvPr>
          <p:cNvCxnSpPr>
            <a:cxnSpLocks/>
          </p:cNvCxnSpPr>
          <p:nvPr userDrawn="1"/>
        </p:nvCxnSpPr>
        <p:spPr>
          <a:xfrm>
            <a:off x="660401" y="1048639"/>
            <a:ext cx="3154030" cy="0"/>
          </a:xfrm>
          <a:prstGeom prst="line">
            <a:avLst/>
          </a:prstGeom>
          <a:ln>
            <a:solidFill>
              <a:srgbClr val="F4F4F3"/>
            </a:solidFill>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7DA9259E-B614-0047-80F6-1A1285B33926}"/>
              </a:ext>
            </a:extLst>
          </p:cNvPr>
          <p:cNvSpPr/>
          <p:nvPr userDrawn="1"/>
        </p:nvSpPr>
        <p:spPr>
          <a:xfrm>
            <a:off x="11165220" y="6402713"/>
            <a:ext cx="365165" cy="246221"/>
          </a:xfrm>
          <a:prstGeom prst="rect">
            <a:avLst/>
          </a:prstGeom>
        </p:spPr>
        <p:txBody>
          <a:bodyPr wrap="none">
            <a:spAutoFit/>
          </a:bodyPr>
          <a:lstStyle/>
          <a:p>
            <a:pPr algn="r"/>
            <a:fld id="{94D2411A-801E-424E-8949-D983BBDB4FE5}" type="slidenum">
              <a:rPr lang="en-US" sz="1000" kern="0" spc="40" smtClean="0">
                <a:solidFill>
                  <a:srgbClr val="45494F"/>
                </a:solidFill>
                <a:latin typeface="Nexa Regular"/>
                <a:cs typeface="Nexa Regular"/>
              </a:rPr>
              <a:t>‹#›</a:t>
            </a:fld>
            <a:endParaRPr lang="en-US" sz="1000" kern="0" spc="40" dirty="0">
              <a:solidFill>
                <a:srgbClr val="45494F"/>
              </a:solidFill>
              <a:latin typeface="Nexa Regular"/>
              <a:cs typeface="Nexa Regular"/>
            </a:endParaRPr>
          </a:p>
        </p:txBody>
      </p:sp>
      <p:sp>
        <p:nvSpPr>
          <p:cNvPr id="17" name="Content Placeholder 2">
            <a:extLst>
              <a:ext uri="{FF2B5EF4-FFF2-40B4-BE49-F238E27FC236}">
                <a16:creationId xmlns:a16="http://schemas.microsoft.com/office/drawing/2014/main" id="{42B7ABDE-E5AD-7940-AD0E-9863FEC5B42D}"/>
              </a:ext>
            </a:extLst>
          </p:cNvPr>
          <p:cNvSpPr>
            <a:spLocks noGrp="1"/>
          </p:cNvSpPr>
          <p:nvPr>
            <p:ph idx="1" hasCustomPrompt="1"/>
          </p:nvPr>
        </p:nvSpPr>
        <p:spPr>
          <a:xfrm>
            <a:off x="4944221" y="1497266"/>
            <a:ext cx="6574876" cy="4458407"/>
          </a:xfrm>
          <a:prstGeom prst="rect">
            <a:avLst/>
          </a:prstGeom>
        </p:spPr>
        <p:txBody>
          <a:bodyPr/>
          <a:lstStyle>
            <a:lvl1pPr marL="228600" indent="-228600">
              <a:spcBef>
                <a:spcPts val="400"/>
              </a:spcBef>
              <a:buFont typeface="Arial" pitchFamily="34" charset="0"/>
              <a:buChar char="•"/>
              <a:defRPr sz="1400" baseline="0">
                <a:solidFill>
                  <a:schemeClr val="tx1">
                    <a:lumMod val="85000"/>
                    <a:lumOff val="15000"/>
                  </a:schemeClr>
                </a:solidFill>
                <a:latin typeface="Nexa Book" panose="02000000000000000000" pitchFamily="2" charset="77"/>
                <a:cs typeface="Nexa Book" panose="02000000000000000000" pitchFamily="2" charset="77"/>
              </a:defRPr>
            </a:lvl1pPr>
            <a:lvl2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2pPr>
            <a:lvl3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3pPr>
            <a:lvl4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4pPr>
            <a:lvl5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5pPr>
          </a:lstStyle>
          <a:p>
            <a:pPr lvl="0"/>
            <a:r>
              <a:rPr lang="en-US" dirty="0"/>
              <a:t>CLICK TO ADD TEXT (</a:t>
            </a:r>
            <a:r>
              <a:rPr lang="en-US" dirty="0" err="1"/>
              <a:t>Nexa</a:t>
            </a:r>
            <a:r>
              <a:rPr lang="en-US" dirty="0"/>
              <a:t>, size 14, no modifiers)  Please keep the font size as close to XX as possible (minimum XX) because this will be on the TV.  If you are using bullets, make sure left indent and hanging indent  = 0.25”.  If NOT using bullets, make sure both are set to 0.  Line Spacing is “Single”; Spacing Before is “4 pt”; Spacing After is “0 pt”</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12" name="Subtitle 2">
            <a:extLst>
              <a:ext uri="{FF2B5EF4-FFF2-40B4-BE49-F238E27FC236}">
                <a16:creationId xmlns:a16="http://schemas.microsoft.com/office/drawing/2014/main" id="{4E0CC9F9-D121-E548-BE99-FA1A4705EEEC}"/>
              </a:ext>
            </a:extLst>
          </p:cNvPr>
          <p:cNvSpPr>
            <a:spLocks noGrp="1"/>
          </p:cNvSpPr>
          <p:nvPr>
            <p:ph type="subTitle" idx="10" hasCustomPrompt="1"/>
          </p:nvPr>
        </p:nvSpPr>
        <p:spPr>
          <a:xfrm>
            <a:off x="610686" y="1500531"/>
            <a:ext cx="3203745" cy="2530716"/>
          </a:xfrm>
          <a:prstGeom prst="rect">
            <a:avLst/>
          </a:prstGeom>
        </p:spPr>
        <p:txBody>
          <a:bodyPr anchor="t" anchorCtr="0"/>
          <a:lstStyle>
            <a:lvl1pPr marL="0" indent="0" algn="l">
              <a:buNone/>
              <a:defRPr b="1" spc="40" baseline="0">
                <a:solidFill>
                  <a:srgbClr val="F4F4F3"/>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spTree>
    <p:extLst>
      <p:ext uri="{BB962C8B-B14F-4D97-AF65-F5344CB8AC3E}">
        <p14:creationId xmlns:p14="http://schemas.microsoft.com/office/powerpoint/2010/main" val="3973822066"/>
      </p:ext>
    </p:extLst>
  </p:cSld>
  <p:clrMapOvr>
    <a:masterClrMapping/>
  </p:clrMapOvr>
  <p:extLst>
    <p:ext uri="{DCECCB84-F9BA-43D5-87BE-67443E8EF086}">
      <p15:sldGuideLst xmlns:p15="http://schemas.microsoft.com/office/powerpoint/2012/main">
        <p15:guide id="1" orient="horz" pos="408">
          <p15:clr>
            <a:srgbClr val="FBAE40"/>
          </p15:clr>
        </p15:guide>
        <p15:guide id="2" pos="41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917EA01-182C-E145-9BED-9916A938C292}"/>
              </a:ext>
            </a:extLst>
          </p:cNvPr>
          <p:cNvSpPr/>
          <p:nvPr userDrawn="1"/>
        </p:nvSpPr>
        <p:spPr>
          <a:xfrm>
            <a:off x="4487334" y="0"/>
            <a:ext cx="7704666" cy="6858000"/>
          </a:xfrm>
          <a:prstGeom prst="rect">
            <a:avLst/>
          </a:prstGeom>
          <a:solidFill>
            <a:srgbClr val="F4F4F3"/>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14" name="Rectangle 13">
            <a:extLst>
              <a:ext uri="{FF2B5EF4-FFF2-40B4-BE49-F238E27FC236}">
                <a16:creationId xmlns:a16="http://schemas.microsoft.com/office/drawing/2014/main" id="{F626C9F4-5CF0-DA46-B6CF-1EA0A7129689}"/>
              </a:ext>
            </a:extLst>
          </p:cNvPr>
          <p:cNvSpPr/>
          <p:nvPr userDrawn="1"/>
        </p:nvSpPr>
        <p:spPr>
          <a:xfrm>
            <a:off x="0" y="0"/>
            <a:ext cx="4487334" cy="6858000"/>
          </a:xfrm>
          <a:prstGeom prst="rect">
            <a:avLst/>
          </a:prstGeom>
          <a:solidFill>
            <a:srgbClr val="0073A2"/>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9" name="Title 1"/>
          <p:cNvSpPr>
            <a:spLocks noGrp="1"/>
          </p:cNvSpPr>
          <p:nvPr>
            <p:ph type="title" hasCustomPrompt="1"/>
          </p:nvPr>
        </p:nvSpPr>
        <p:spPr>
          <a:xfrm>
            <a:off x="4944221" y="454810"/>
            <a:ext cx="6639547" cy="197735"/>
          </a:xfrm>
          <a:prstGeom prst="rect">
            <a:avLst/>
          </a:prstGeom>
        </p:spPr>
        <p:txBody>
          <a:bodyPr anchor="t"/>
          <a:lstStyle>
            <a:lvl1pPr algn="r">
              <a:defRPr sz="1400" b="1" i="0" kern="0" spc="40" baseline="0">
                <a:solidFill>
                  <a:schemeClr val="tx1">
                    <a:lumMod val="85000"/>
                    <a:lumOff val="15000"/>
                  </a:schemeClr>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Presentation / Section Title</a:t>
            </a:r>
          </a:p>
        </p:txBody>
      </p:sp>
      <p:cxnSp>
        <p:nvCxnSpPr>
          <p:cNvPr id="11" name="Straight Connector 10">
            <a:extLst>
              <a:ext uri="{FF2B5EF4-FFF2-40B4-BE49-F238E27FC236}">
                <a16:creationId xmlns:a16="http://schemas.microsoft.com/office/drawing/2014/main" id="{9DC07395-E007-9949-BDD7-12AB9D29C7EC}"/>
              </a:ext>
            </a:extLst>
          </p:cNvPr>
          <p:cNvCxnSpPr>
            <a:cxnSpLocks/>
          </p:cNvCxnSpPr>
          <p:nvPr userDrawn="1"/>
        </p:nvCxnSpPr>
        <p:spPr>
          <a:xfrm>
            <a:off x="660401" y="1048639"/>
            <a:ext cx="3154030" cy="0"/>
          </a:xfrm>
          <a:prstGeom prst="line">
            <a:avLst/>
          </a:prstGeom>
          <a:ln>
            <a:solidFill>
              <a:srgbClr val="F4F4F3"/>
            </a:solidFill>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7DA9259E-B614-0047-80F6-1A1285B33926}"/>
              </a:ext>
            </a:extLst>
          </p:cNvPr>
          <p:cNvSpPr/>
          <p:nvPr userDrawn="1"/>
        </p:nvSpPr>
        <p:spPr>
          <a:xfrm>
            <a:off x="11165220" y="6402713"/>
            <a:ext cx="365165" cy="246221"/>
          </a:xfrm>
          <a:prstGeom prst="rect">
            <a:avLst/>
          </a:prstGeom>
        </p:spPr>
        <p:txBody>
          <a:bodyPr wrap="none">
            <a:spAutoFit/>
          </a:bodyPr>
          <a:lstStyle/>
          <a:p>
            <a:pPr algn="r"/>
            <a:fld id="{94D2411A-801E-424E-8949-D983BBDB4FE5}" type="slidenum">
              <a:rPr lang="en-US" sz="1000" kern="0" spc="40" smtClean="0">
                <a:solidFill>
                  <a:srgbClr val="45494F"/>
                </a:solidFill>
                <a:latin typeface="Nexa Regular"/>
                <a:cs typeface="Nexa Regular"/>
              </a:rPr>
              <a:t>‹#›</a:t>
            </a:fld>
            <a:endParaRPr lang="en-US" sz="1000" kern="0" spc="40" dirty="0">
              <a:solidFill>
                <a:srgbClr val="45494F"/>
              </a:solidFill>
              <a:latin typeface="Nexa Regular"/>
              <a:cs typeface="Nexa Regular"/>
            </a:endParaRPr>
          </a:p>
        </p:txBody>
      </p:sp>
      <p:sp>
        <p:nvSpPr>
          <p:cNvPr id="17" name="Content Placeholder 2">
            <a:extLst>
              <a:ext uri="{FF2B5EF4-FFF2-40B4-BE49-F238E27FC236}">
                <a16:creationId xmlns:a16="http://schemas.microsoft.com/office/drawing/2014/main" id="{42B7ABDE-E5AD-7940-AD0E-9863FEC5B42D}"/>
              </a:ext>
            </a:extLst>
          </p:cNvPr>
          <p:cNvSpPr>
            <a:spLocks noGrp="1"/>
          </p:cNvSpPr>
          <p:nvPr>
            <p:ph idx="1" hasCustomPrompt="1"/>
          </p:nvPr>
        </p:nvSpPr>
        <p:spPr>
          <a:xfrm>
            <a:off x="4944221" y="1497266"/>
            <a:ext cx="6574876" cy="4458407"/>
          </a:xfrm>
          <a:prstGeom prst="rect">
            <a:avLst/>
          </a:prstGeom>
        </p:spPr>
        <p:txBody>
          <a:bodyPr/>
          <a:lstStyle>
            <a:lvl1pPr marL="228600" indent="-228600">
              <a:spcBef>
                <a:spcPts val="400"/>
              </a:spcBef>
              <a:buFont typeface="Arial" pitchFamily="34" charset="0"/>
              <a:buChar char="•"/>
              <a:defRPr sz="1400" baseline="0">
                <a:solidFill>
                  <a:schemeClr val="tx1">
                    <a:lumMod val="85000"/>
                    <a:lumOff val="15000"/>
                  </a:schemeClr>
                </a:solidFill>
                <a:latin typeface="Nexa Book" panose="02000000000000000000" pitchFamily="2" charset="77"/>
                <a:cs typeface="Nexa Book" panose="02000000000000000000" pitchFamily="2" charset="77"/>
              </a:defRPr>
            </a:lvl1pPr>
            <a:lvl2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2pPr>
            <a:lvl3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3pPr>
            <a:lvl4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4pPr>
            <a:lvl5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5pPr>
          </a:lstStyle>
          <a:p>
            <a:pPr lvl="0"/>
            <a:r>
              <a:rPr lang="en-US" dirty="0"/>
              <a:t>CLICK TO ADD TEXT (</a:t>
            </a:r>
            <a:r>
              <a:rPr lang="en-US" dirty="0" err="1"/>
              <a:t>Nexa</a:t>
            </a:r>
            <a:r>
              <a:rPr lang="en-US" dirty="0"/>
              <a:t>, size 14, no modifiers)  Please keep the font size as close to XX as possible (minimum XX) because this will be on the TV.  If you are using bullets, make sure left indent and hanging indent  = 0.25”.  If NOT using bullets, make sure both are set to 0.  Line Spacing is “Single”; Spacing Before is “4 pt”; Spacing After is “0 pt”</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12" name="Subtitle 2">
            <a:extLst>
              <a:ext uri="{FF2B5EF4-FFF2-40B4-BE49-F238E27FC236}">
                <a16:creationId xmlns:a16="http://schemas.microsoft.com/office/drawing/2014/main" id="{4E0CC9F9-D121-E548-BE99-FA1A4705EEEC}"/>
              </a:ext>
            </a:extLst>
          </p:cNvPr>
          <p:cNvSpPr>
            <a:spLocks noGrp="1"/>
          </p:cNvSpPr>
          <p:nvPr>
            <p:ph type="subTitle" idx="10" hasCustomPrompt="1"/>
          </p:nvPr>
        </p:nvSpPr>
        <p:spPr>
          <a:xfrm>
            <a:off x="610686" y="1500531"/>
            <a:ext cx="3203745" cy="2530716"/>
          </a:xfrm>
          <a:prstGeom prst="rect">
            <a:avLst/>
          </a:prstGeom>
        </p:spPr>
        <p:txBody>
          <a:bodyPr anchor="t" anchorCtr="0"/>
          <a:lstStyle>
            <a:lvl1pPr marL="0" indent="0" algn="l">
              <a:buNone/>
              <a:defRPr b="1" spc="40" baseline="0">
                <a:solidFill>
                  <a:srgbClr val="F4F4F3"/>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spTree>
    <p:extLst>
      <p:ext uri="{BB962C8B-B14F-4D97-AF65-F5344CB8AC3E}">
        <p14:creationId xmlns:p14="http://schemas.microsoft.com/office/powerpoint/2010/main" val="939976910"/>
      </p:ext>
    </p:extLst>
  </p:cSld>
  <p:clrMapOvr>
    <a:masterClrMapping/>
  </p:clrMapOvr>
  <p:extLst>
    <p:ext uri="{DCECCB84-F9BA-43D5-87BE-67443E8EF086}">
      <p15:sldGuideLst xmlns:p15="http://schemas.microsoft.com/office/powerpoint/2012/main">
        <p15:guide id="1" orient="horz" pos="408">
          <p15:clr>
            <a:srgbClr val="FBAE40"/>
          </p15:clr>
        </p15:guide>
        <p15:guide id="2" pos="41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917EA01-182C-E145-9BED-9916A938C292}"/>
              </a:ext>
            </a:extLst>
          </p:cNvPr>
          <p:cNvSpPr/>
          <p:nvPr userDrawn="1"/>
        </p:nvSpPr>
        <p:spPr>
          <a:xfrm>
            <a:off x="4487334" y="0"/>
            <a:ext cx="7704666" cy="6858000"/>
          </a:xfrm>
          <a:prstGeom prst="rect">
            <a:avLst/>
          </a:prstGeom>
          <a:solidFill>
            <a:srgbClr val="F4F4F3"/>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14" name="Rectangle 13">
            <a:extLst>
              <a:ext uri="{FF2B5EF4-FFF2-40B4-BE49-F238E27FC236}">
                <a16:creationId xmlns:a16="http://schemas.microsoft.com/office/drawing/2014/main" id="{F626C9F4-5CF0-DA46-B6CF-1EA0A7129689}"/>
              </a:ext>
            </a:extLst>
          </p:cNvPr>
          <p:cNvSpPr/>
          <p:nvPr userDrawn="1"/>
        </p:nvSpPr>
        <p:spPr>
          <a:xfrm>
            <a:off x="0" y="0"/>
            <a:ext cx="4487334" cy="6858000"/>
          </a:xfrm>
          <a:prstGeom prst="rect">
            <a:avLst/>
          </a:prstGeom>
          <a:solidFill>
            <a:srgbClr val="00875E"/>
          </a:solidFill>
          <a:ln>
            <a:noFill/>
          </a:ln>
          <a:effectLst/>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
        <p:nvSpPr>
          <p:cNvPr id="9" name="Title 1"/>
          <p:cNvSpPr>
            <a:spLocks noGrp="1"/>
          </p:cNvSpPr>
          <p:nvPr>
            <p:ph type="title" hasCustomPrompt="1"/>
          </p:nvPr>
        </p:nvSpPr>
        <p:spPr>
          <a:xfrm>
            <a:off x="4944221" y="454810"/>
            <a:ext cx="6639547" cy="197735"/>
          </a:xfrm>
          <a:prstGeom prst="rect">
            <a:avLst/>
          </a:prstGeom>
        </p:spPr>
        <p:txBody>
          <a:bodyPr anchor="t"/>
          <a:lstStyle>
            <a:lvl1pPr algn="r">
              <a:defRPr sz="1400" b="1" i="0" kern="0" spc="40" baseline="0">
                <a:solidFill>
                  <a:schemeClr val="tx1">
                    <a:lumMod val="85000"/>
                    <a:lumOff val="15000"/>
                  </a:schemeClr>
                </a:solidFill>
                <a:effectLst/>
                <a:latin typeface="Nexa Book" panose="02000000000000000000" pitchFamily="2" charset="77"/>
                <a:ea typeface="Nexa Book" panose="02000000000000000000" pitchFamily="2" charset="77"/>
                <a:cs typeface="Nexa Book" panose="02000000000000000000" pitchFamily="2" charset="77"/>
              </a:defRPr>
            </a:lvl1pPr>
          </a:lstStyle>
          <a:p>
            <a:r>
              <a:rPr lang="en-US" dirty="0"/>
              <a:t>Presentation / Section Title</a:t>
            </a:r>
          </a:p>
        </p:txBody>
      </p:sp>
      <p:cxnSp>
        <p:nvCxnSpPr>
          <p:cNvPr id="11" name="Straight Connector 10">
            <a:extLst>
              <a:ext uri="{FF2B5EF4-FFF2-40B4-BE49-F238E27FC236}">
                <a16:creationId xmlns:a16="http://schemas.microsoft.com/office/drawing/2014/main" id="{9DC07395-E007-9949-BDD7-12AB9D29C7EC}"/>
              </a:ext>
            </a:extLst>
          </p:cNvPr>
          <p:cNvCxnSpPr>
            <a:cxnSpLocks/>
          </p:cNvCxnSpPr>
          <p:nvPr userDrawn="1"/>
        </p:nvCxnSpPr>
        <p:spPr>
          <a:xfrm>
            <a:off x="660401" y="1048639"/>
            <a:ext cx="3154030" cy="0"/>
          </a:xfrm>
          <a:prstGeom prst="line">
            <a:avLst/>
          </a:prstGeom>
          <a:ln>
            <a:solidFill>
              <a:srgbClr val="F4F4F3"/>
            </a:solidFill>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7DA9259E-B614-0047-80F6-1A1285B33926}"/>
              </a:ext>
            </a:extLst>
          </p:cNvPr>
          <p:cNvSpPr/>
          <p:nvPr userDrawn="1"/>
        </p:nvSpPr>
        <p:spPr>
          <a:xfrm>
            <a:off x="11165220" y="6402713"/>
            <a:ext cx="365165" cy="246221"/>
          </a:xfrm>
          <a:prstGeom prst="rect">
            <a:avLst/>
          </a:prstGeom>
        </p:spPr>
        <p:txBody>
          <a:bodyPr wrap="none">
            <a:spAutoFit/>
          </a:bodyPr>
          <a:lstStyle/>
          <a:p>
            <a:pPr algn="r"/>
            <a:fld id="{94D2411A-801E-424E-8949-D983BBDB4FE5}" type="slidenum">
              <a:rPr lang="en-US" sz="1000" kern="0" spc="40" smtClean="0">
                <a:solidFill>
                  <a:srgbClr val="45494F"/>
                </a:solidFill>
                <a:latin typeface="Nexa Regular"/>
                <a:cs typeface="Nexa Regular"/>
              </a:rPr>
              <a:t>‹#›</a:t>
            </a:fld>
            <a:endParaRPr lang="en-US" sz="1000" kern="0" spc="40" dirty="0">
              <a:solidFill>
                <a:srgbClr val="45494F"/>
              </a:solidFill>
              <a:latin typeface="Nexa Regular"/>
              <a:cs typeface="Nexa Regular"/>
            </a:endParaRPr>
          </a:p>
        </p:txBody>
      </p:sp>
      <p:sp>
        <p:nvSpPr>
          <p:cNvPr id="17" name="Content Placeholder 2">
            <a:extLst>
              <a:ext uri="{FF2B5EF4-FFF2-40B4-BE49-F238E27FC236}">
                <a16:creationId xmlns:a16="http://schemas.microsoft.com/office/drawing/2014/main" id="{42B7ABDE-E5AD-7940-AD0E-9863FEC5B42D}"/>
              </a:ext>
            </a:extLst>
          </p:cNvPr>
          <p:cNvSpPr>
            <a:spLocks noGrp="1"/>
          </p:cNvSpPr>
          <p:nvPr>
            <p:ph idx="1" hasCustomPrompt="1"/>
          </p:nvPr>
        </p:nvSpPr>
        <p:spPr>
          <a:xfrm>
            <a:off x="4944221" y="1497266"/>
            <a:ext cx="6574876" cy="4458407"/>
          </a:xfrm>
          <a:prstGeom prst="rect">
            <a:avLst/>
          </a:prstGeom>
        </p:spPr>
        <p:txBody>
          <a:bodyPr/>
          <a:lstStyle>
            <a:lvl1pPr marL="228600" indent="-228600">
              <a:spcBef>
                <a:spcPts val="400"/>
              </a:spcBef>
              <a:buFont typeface="Arial" pitchFamily="34" charset="0"/>
              <a:buChar char="•"/>
              <a:defRPr sz="1400" baseline="0">
                <a:solidFill>
                  <a:schemeClr val="tx1">
                    <a:lumMod val="85000"/>
                    <a:lumOff val="15000"/>
                  </a:schemeClr>
                </a:solidFill>
                <a:latin typeface="Nexa Book" panose="02000000000000000000" pitchFamily="2" charset="77"/>
                <a:cs typeface="Nexa Book" panose="02000000000000000000" pitchFamily="2" charset="77"/>
              </a:defRPr>
            </a:lvl1pPr>
            <a:lvl2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2pPr>
            <a:lvl3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3pPr>
            <a:lvl4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4pPr>
            <a:lvl5pPr>
              <a:spcBef>
                <a:spcPts val="400"/>
              </a:spcBef>
              <a:buFont typeface="Arial" pitchFamily="34" charset="0"/>
              <a:buChar char="•"/>
              <a:defRPr sz="1400">
                <a:solidFill>
                  <a:schemeClr val="tx1">
                    <a:lumMod val="85000"/>
                    <a:lumOff val="15000"/>
                  </a:schemeClr>
                </a:solidFill>
                <a:latin typeface="Nexa Book" panose="02000000000000000000" pitchFamily="2" charset="77"/>
                <a:cs typeface="Nexa Book" panose="02000000000000000000" pitchFamily="2" charset="77"/>
              </a:defRPr>
            </a:lvl5pPr>
          </a:lstStyle>
          <a:p>
            <a:pPr lvl="0"/>
            <a:r>
              <a:rPr lang="en-US" dirty="0"/>
              <a:t>CLICK TO ADD TEXT (</a:t>
            </a:r>
            <a:r>
              <a:rPr lang="en-US" dirty="0" err="1"/>
              <a:t>Nexa</a:t>
            </a:r>
            <a:r>
              <a:rPr lang="en-US" dirty="0"/>
              <a:t>, size 14, no modifiers)  Please keep the font size as close to XX as possible (minimum XX) because this will be on the TV.  If you are using bullets, make sure left indent and hanging indent  = 0.25”.  If NOT using bullets, make sure both are set to 0.  Line Spacing is “Single”; Spacing Before is “4 pt”; Spacing After is “0 pt”</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12" name="Subtitle 2">
            <a:extLst>
              <a:ext uri="{FF2B5EF4-FFF2-40B4-BE49-F238E27FC236}">
                <a16:creationId xmlns:a16="http://schemas.microsoft.com/office/drawing/2014/main" id="{4E0CC9F9-D121-E548-BE99-FA1A4705EEEC}"/>
              </a:ext>
            </a:extLst>
          </p:cNvPr>
          <p:cNvSpPr>
            <a:spLocks noGrp="1"/>
          </p:cNvSpPr>
          <p:nvPr>
            <p:ph type="subTitle" idx="10" hasCustomPrompt="1"/>
          </p:nvPr>
        </p:nvSpPr>
        <p:spPr>
          <a:xfrm>
            <a:off x="610686" y="1500531"/>
            <a:ext cx="3203745" cy="2530716"/>
          </a:xfrm>
          <a:prstGeom prst="rect">
            <a:avLst/>
          </a:prstGeom>
        </p:spPr>
        <p:txBody>
          <a:bodyPr anchor="t" anchorCtr="0"/>
          <a:lstStyle>
            <a:lvl1pPr marL="0" indent="0" algn="l">
              <a:buNone/>
              <a:defRPr b="1" spc="40" baseline="0">
                <a:solidFill>
                  <a:srgbClr val="F4F4F3"/>
                </a:solidFill>
                <a:effectLst/>
                <a:latin typeface="Nexa Book" panose="02000000000000000000" pitchFamily="2" charset="77"/>
                <a:ea typeface="Nexa Book" panose="02000000000000000000" pitchFamily="2" charset="77"/>
                <a:cs typeface="Nexa Book" panose="02000000000000000000" pitchFamily="2" charset="77"/>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Enter Presentation Title</a:t>
            </a:r>
          </a:p>
        </p:txBody>
      </p:sp>
    </p:spTree>
    <p:extLst>
      <p:ext uri="{BB962C8B-B14F-4D97-AF65-F5344CB8AC3E}">
        <p14:creationId xmlns:p14="http://schemas.microsoft.com/office/powerpoint/2010/main" val="3089435691"/>
      </p:ext>
    </p:extLst>
  </p:cSld>
  <p:clrMapOvr>
    <a:masterClrMapping/>
  </p:clrMapOvr>
  <p:extLst>
    <p:ext uri="{DCECCB84-F9BA-43D5-87BE-67443E8EF086}">
      <p15:sldGuideLst xmlns:p15="http://schemas.microsoft.com/office/powerpoint/2012/main">
        <p15:guide id="1" orient="horz" pos="408">
          <p15:clr>
            <a:srgbClr val="FBAE40"/>
          </p15:clr>
        </p15:guide>
        <p15:guide id="2" pos="41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1" r:id="rId2"/>
    <p:sldLayoutId id="2147483684" r:id="rId3"/>
    <p:sldLayoutId id="2147483685" r:id="rId4"/>
    <p:sldLayoutId id="2147483686" r:id="rId5"/>
    <p:sldLayoutId id="2147483687" r:id="rId6"/>
  </p:sldLayoutIdLst>
  <p:hf hdr="0" ftr="0" dt="0"/>
  <p:txStyles>
    <p:titleStyle>
      <a:lvl1pPr algn="l" rtl="0" eaLnBrk="1" fontAlgn="base" hangingPunct="1">
        <a:spcBef>
          <a:spcPct val="0"/>
        </a:spcBef>
        <a:spcAft>
          <a:spcPct val="0"/>
        </a:spcAft>
        <a:defRPr sz="2800" i="1" baseline="0">
          <a:solidFill>
            <a:schemeClr val="tx2"/>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74C2928-30C4-4A83-8E00-2B7CF11A44A3}"/>
              </a:ext>
            </a:extLst>
          </p:cNvPr>
          <p:cNvSpPr>
            <a:spLocks noGrp="1"/>
          </p:cNvSpPr>
          <p:nvPr>
            <p:ph type="subTitle" idx="10"/>
          </p:nvPr>
        </p:nvSpPr>
        <p:spPr/>
        <p:txBody>
          <a:bodyPr/>
          <a:lstStyle/>
          <a:p>
            <a:r>
              <a:rPr lang="en-US" dirty="0"/>
              <a:t>What is the CG Addendum intended to cover?</a:t>
            </a:r>
          </a:p>
        </p:txBody>
      </p:sp>
      <p:sp>
        <p:nvSpPr>
          <p:cNvPr id="9" name="TextBox 8">
            <a:extLst>
              <a:ext uri="{FF2B5EF4-FFF2-40B4-BE49-F238E27FC236}">
                <a16:creationId xmlns:a16="http://schemas.microsoft.com/office/drawing/2014/main" id="{35009E93-7C47-43CB-9F28-2D05A3E7DBDB}"/>
              </a:ext>
            </a:extLst>
          </p:cNvPr>
          <p:cNvSpPr txBox="1"/>
          <p:nvPr/>
        </p:nvSpPr>
        <p:spPr bwMode="auto">
          <a:xfrm>
            <a:off x="4965727" y="398586"/>
            <a:ext cx="6615587" cy="4247317"/>
          </a:xfrm>
          <a:prstGeom prst="rect">
            <a:avLst/>
          </a:prstGeom>
          <a:noFill/>
          <a:ln w="12700">
            <a:solidFill>
              <a:schemeClr val="bg1">
                <a:lumMod val="85000"/>
              </a:schemeClr>
            </a:solidFill>
            <a:miter lim="800000"/>
            <a:headEnd/>
            <a:tailEnd/>
          </a:ln>
        </p:spPr>
        <p:txBody>
          <a:bodyPr wrap="square" rtlCol="0">
            <a:spAutoFit/>
          </a:bodyPr>
          <a:lstStyle/>
          <a:p>
            <a:pPr>
              <a:spcBef>
                <a:spcPts val="600"/>
              </a:spcBef>
              <a:spcAft>
                <a:spcPts val="600"/>
              </a:spcAft>
            </a:pPr>
            <a:r>
              <a:rPr lang="en-US" sz="1400" dirty="0">
                <a:latin typeface="Nexa Regular"/>
              </a:rPr>
              <a:t> </a:t>
            </a:r>
            <a:r>
              <a:rPr lang="en-US" sz="2000" b="1" i="1" dirty="0">
                <a:latin typeface="Nexa Regular"/>
              </a:rPr>
              <a:t>Purchase and sale of Certified Gas between any of the following parties:</a:t>
            </a:r>
            <a:endParaRPr lang="en-US" sz="1600" b="1" dirty="0">
              <a:latin typeface="Nexa Regular"/>
            </a:endParaRPr>
          </a:p>
          <a:p>
            <a:pPr marL="285750" indent="-285750">
              <a:spcBef>
                <a:spcPts val="600"/>
              </a:spcBef>
              <a:spcAft>
                <a:spcPts val="600"/>
              </a:spcAft>
              <a:buFont typeface="Arial" panose="020B0604020202020204" pitchFamily="34" charset="0"/>
              <a:buChar char="•"/>
            </a:pPr>
            <a:r>
              <a:rPr lang="en-US" sz="1600" b="1" dirty="0">
                <a:latin typeface="Nexa Regular"/>
              </a:rPr>
              <a:t>Certified Gas Facility (Seller)</a:t>
            </a:r>
          </a:p>
          <a:p>
            <a:pPr marL="742950" lvl="1" indent="-285750">
              <a:spcBef>
                <a:spcPts val="600"/>
              </a:spcBef>
              <a:spcAft>
                <a:spcPts val="600"/>
              </a:spcAft>
              <a:buFont typeface="Arial" panose="020B0604020202020204" pitchFamily="34" charset="0"/>
              <a:buChar char="•"/>
            </a:pPr>
            <a:r>
              <a:rPr lang="en-US" sz="1600" dirty="0">
                <a:latin typeface="Nexa Regular"/>
              </a:rPr>
              <a:t>Natural gas well head or field production</a:t>
            </a:r>
          </a:p>
          <a:p>
            <a:pPr marL="742950" lvl="1" indent="-285750">
              <a:spcBef>
                <a:spcPts val="600"/>
              </a:spcBef>
              <a:spcAft>
                <a:spcPts val="600"/>
              </a:spcAft>
              <a:buFont typeface="Arial" panose="020B0604020202020204" pitchFamily="34" charset="0"/>
              <a:buChar char="•"/>
            </a:pPr>
            <a:r>
              <a:rPr lang="en-US" sz="1600" dirty="0">
                <a:latin typeface="Nexa Regular"/>
              </a:rPr>
              <a:t>Natural gas gathering</a:t>
            </a:r>
          </a:p>
          <a:p>
            <a:pPr marL="742950" lvl="1" indent="-285750">
              <a:spcBef>
                <a:spcPts val="600"/>
              </a:spcBef>
              <a:spcAft>
                <a:spcPts val="600"/>
              </a:spcAft>
              <a:buFont typeface="Arial" panose="020B0604020202020204" pitchFamily="34" charset="0"/>
              <a:buChar char="•"/>
            </a:pPr>
            <a:r>
              <a:rPr lang="en-US" sz="1600" dirty="0">
                <a:latin typeface="Nexa Regular"/>
              </a:rPr>
              <a:t>Natural gas processors</a:t>
            </a:r>
          </a:p>
          <a:p>
            <a:pPr marL="285750" indent="-285750">
              <a:spcBef>
                <a:spcPts val="600"/>
              </a:spcBef>
              <a:spcAft>
                <a:spcPts val="600"/>
              </a:spcAft>
              <a:buFont typeface="Arial" panose="020B0604020202020204" pitchFamily="34" charset="0"/>
              <a:buChar char="•"/>
            </a:pPr>
            <a:r>
              <a:rPr lang="en-US" sz="1600" b="1" dirty="0">
                <a:latin typeface="Nexa Regular"/>
              </a:rPr>
              <a:t>Marketers for resale to an end user or other marketer (Buyer/Seller)</a:t>
            </a:r>
          </a:p>
          <a:p>
            <a:pPr marL="285750" indent="-285750">
              <a:spcBef>
                <a:spcPts val="600"/>
              </a:spcBef>
              <a:spcAft>
                <a:spcPts val="600"/>
              </a:spcAft>
              <a:buFont typeface="Arial" panose="020B0604020202020204" pitchFamily="34" charset="0"/>
              <a:buChar char="•"/>
            </a:pPr>
            <a:r>
              <a:rPr lang="en-US" sz="1600" b="1" dirty="0">
                <a:latin typeface="Nexa Regular"/>
              </a:rPr>
              <a:t>End-Users or other parties with Certified Gas  commitments under voluntary and regulatory programs (Buyer)</a:t>
            </a:r>
          </a:p>
          <a:p>
            <a:pPr marL="742950" lvl="1" indent="-285750">
              <a:spcBef>
                <a:spcPts val="600"/>
              </a:spcBef>
              <a:spcAft>
                <a:spcPts val="600"/>
              </a:spcAft>
              <a:buFont typeface="Arial" panose="020B0604020202020204" pitchFamily="34" charset="0"/>
              <a:buChar char="•"/>
            </a:pPr>
            <a:r>
              <a:rPr lang="en-US" sz="1600" dirty="0">
                <a:latin typeface="Nexa Regular"/>
              </a:rPr>
              <a:t>Certified Gas and its Certificates may be used for compliance with regulatory requirements or to meet an entities’ ESG goals or ESG market commitments.</a:t>
            </a:r>
            <a:endParaRPr lang="en-US" sz="1400" b="1" dirty="0">
              <a:latin typeface="Nexa Regular"/>
            </a:endParaRPr>
          </a:p>
        </p:txBody>
      </p:sp>
    </p:spTree>
    <p:extLst>
      <p:ext uri="{BB962C8B-B14F-4D97-AF65-F5344CB8AC3E}">
        <p14:creationId xmlns:p14="http://schemas.microsoft.com/office/powerpoint/2010/main" val="41731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C61BAF90-F37F-0E4E-A36B-610D3AA9ED70}"/>
              </a:ext>
            </a:extLst>
          </p:cNvPr>
          <p:cNvSpPr>
            <a:spLocks noGrp="1"/>
          </p:cNvSpPr>
          <p:nvPr>
            <p:ph type="subTitle" idx="10"/>
          </p:nvPr>
        </p:nvSpPr>
        <p:spPr>
          <a:xfrm>
            <a:off x="610686" y="1500531"/>
            <a:ext cx="3418980" cy="2530716"/>
          </a:xfrm>
        </p:spPr>
        <p:txBody>
          <a:bodyPr/>
          <a:lstStyle/>
          <a:p>
            <a:r>
              <a:rPr lang="en-US" dirty="0"/>
              <a:t>Where does each transaction participant sit in the value chain?</a:t>
            </a:r>
          </a:p>
        </p:txBody>
      </p:sp>
      <p:cxnSp>
        <p:nvCxnSpPr>
          <p:cNvPr id="69" name="Straight Connector 68">
            <a:extLst>
              <a:ext uri="{FF2B5EF4-FFF2-40B4-BE49-F238E27FC236}">
                <a16:creationId xmlns:a16="http://schemas.microsoft.com/office/drawing/2014/main" id="{7623F967-9A1F-4130-802F-47A302D6DE5C}"/>
              </a:ext>
            </a:extLst>
          </p:cNvPr>
          <p:cNvCxnSpPr>
            <a:cxnSpLocks/>
          </p:cNvCxnSpPr>
          <p:nvPr/>
        </p:nvCxnSpPr>
        <p:spPr>
          <a:xfrm>
            <a:off x="1825126" y="1841777"/>
            <a:ext cx="348805" cy="0"/>
          </a:xfrm>
          <a:prstGeom prst="line">
            <a:avLst/>
          </a:prstGeom>
          <a:ln w="19050" cap="flat" cmpd="sng" algn="ctr">
            <a:solidFill>
              <a:schemeClr val="accent2"/>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5" name="Straight Connector 44">
            <a:extLst>
              <a:ext uri="{FF2B5EF4-FFF2-40B4-BE49-F238E27FC236}">
                <a16:creationId xmlns:a16="http://schemas.microsoft.com/office/drawing/2014/main" id="{4F9AFB02-8FA8-4CAE-87DB-C12D66D2904A}"/>
              </a:ext>
            </a:extLst>
          </p:cNvPr>
          <p:cNvCxnSpPr>
            <a:cxnSpLocks/>
          </p:cNvCxnSpPr>
          <p:nvPr/>
        </p:nvCxnSpPr>
        <p:spPr>
          <a:xfrm>
            <a:off x="8041772" y="1500531"/>
            <a:ext cx="814982" cy="0"/>
          </a:xfrm>
          <a:prstGeom prst="line">
            <a:avLst/>
          </a:prstGeom>
          <a:ln w="19050"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1" name="TextBox 50">
            <a:extLst>
              <a:ext uri="{FF2B5EF4-FFF2-40B4-BE49-F238E27FC236}">
                <a16:creationId xmlns:a16="http://schemas.microsoft.com/office/drawing/2014/main" id="{D394F6F3-2DD7-4123-9343-D20453518F06}"/>
              </a:ext>
            </a:extLst>
          </p:cNvPr>
          <p:cNvSpPr txBox="1"/>
          <p:nvPr/>
        </p:nvSpPr>
        <p:spPr bwMode="auto">
          <a:xfrm>
            <a:off x="5077209" y="2055231"/>
            <a:ext cx="1424233" cy="646331"/>
          </a:xfrm>
          <a:prstGeom prst="rect">
            <a:avLst/>
          </a:prstGeom>
          <a:noFill/>
          <a:ln w="12700">
            <a:solidFill>
              <a:schemeClr val="accent1"/>
            </a:solidFill>
            <a:miter lim="800000"/>
            <a:headEnd/>
            <a:tailEnd/>
          </a:ln>
        </p:spPr>
        <p:txBody>
          <a:bodyPr wrap="square" rtlCol="0">
            <a:spAutoFit/>
          </a:bodyPr>
          <a:lstStyle/>
          <a:p>
            <a:pPr algn="ctr"/>
            <a:r>
              <a:rPr lang="en-US" sz="900" dirty="0">
                <a:latin typeface="+mj-lt"/>
              </a:rPr>
              <a:t>Certification Authority’s Certification of Facility and issues a Certificate for CG Sale and Purchase</a:t>
            </a:r>
          </a:p>
        </p:txBody>
      </p:sp>
      <p:sp>
        <p:nvSpPr>
          <p:cNvPr id="53" name="TextBox 52">
            <a:extLst>
              <a:ext uri="{FF2B5EF4-FFF2-40B4-BE49-F238E27FC236}">
                <a16:creationId xmlns:a16="http://schemas.microsoft.com/office/drawing/2014/main" id="{B0E654C5-05CD-4E4A-931F-E68D437FB722}"/>
              </a:ext>
            </a:extLst>
          </p:cNvPr>
          <p:cNvSpPr txBox="1"/>
          <p:nvPr/>
        </p:nvSpPr>
        <p:spPr bwMode="auto">
          <a:xfrm>
            <a:off x="6899739" y="2053706"/>
            <a:ext cx="1142033" cy="507831"/>
          </a:xfrm>
          <a:prstGeom prst="rect">
            <a:avLst/>
          </a:prstGeom>
          <a:noFill/>
          <a:ln w="12700">
            <a:solidFill>
              <a:schemeClr val="accent1"/>
            </a:solidFill>
            <a:miter lim="800000"/>
            <a:headEnd/>
            <a:tailEnd/>
          </a:ln>
        </p:spPr>
        <p:txBody>
          <a:bodyPr wrap="square" rtlCol="0">
            <a:spAutoFit/>
          </a:bodyPr>
          <a:lstStyle/>
          <a:p>
            <a:pPr algn="ctr"/>
            <a:r>
              <a:rPr lang="en-US" sz="900" dirty="0">
                <a:latin typeface="+mj-lt"/>
              </a:rPr>
              <a:t>Certified Gas delivered to </a:t>
            </a:r>
          </a:p>
          <a:p>
            <a:pPr algn="ctr"/>
            <a:r>
              <a:rPr lang="en-US" sz="900" dirty="0">
                <a:latin typeface="+mj-lt"/>
              </a:rPr>
              <a:t>pipeline</a:t>
            </a:r>
          </a:p>
        </p:txBody>
      </p:sp>
      <p:sp>
        <p:nvSpPr>
          <p:cNvPr id="54" name="TextBox 53">
            <a:extLst>
              <a:ext uri="{FF2B5EF4-FFF2-40B4-BE49-F238E27FC236}">
                <a16:creationId xmlns:a16="http://schemas.microsoft.com/office/drawing/2014/main" id="{6D70BA0D-036D-4EEA-B861-05F83C200FD6}"/>
              </a:ext>
            </a:extLst>
          </p:cNvPr>
          <p:cNvSpPr txBox="1"/>
          <p:nvPr/>
        </p:nvSpPr>
        <p:spPr bwMode="auto">
          <a:xfrm>
            <a:off x="8755311" y="2050303"/>
            <a:ext cx="1004511" cy="784830"/>
          </a:xfrm>
          <a:prstGeom prst="rect">
            <a:avLst/>
          </a:prstGeom>
          <a:noFill/>
          <a:ln w="12700">
            <a:solidFill>
              <a:schemeClr val="accent1"/>
            </a:solidFill>
            <a:miter lim="800000"/>
            <a:headEnd/>
            <a:tailEnd/>
          </a:ln>
        </p:spPr>
        <p:txBody>
          <a:bodyPr wrap="square" rtlCol="0">
            <a:spAutoFit/>
          </a:bodyPr>
          <a:lstStyle/>
          <a:p>
            <a:pPr algn="ctr"/>
            <a:r>
              <a:rPr lang="en-US" sz="900" dirty="0">
                <a:latin typeface="+mj-lt"/>
              </a:rPr>
              <a:t>CG marketer takes title and all rights to CG + ESG Attributes </a:t>
            </a:r>
          </a:p>
          <a:p>
            <a:pPr algn="ctr"/>
            <a:r>
              <a:rPr lang="en-US" sz="900" dirty="0">
                <a:latin typeface="+mj-lt"/>
              </a:rPr>
              <a:t>for resale</a:t>
            </a:r>
          </a:p>
        </p:txBody>
      </p:sp>
      <p:sp>
        <p:nvSpPr>
          <p:cNvPr id="57" name="TextBox 56">
            <a:extLst>
              <a:ext uri="{FF2B5EF4-FFF2-40B4-BE49-F238E27FC236}">
                <a16:creationId xmlns:a16="http://schemas.microsoft.com/office/drawing/2014/main" id="{1E8B8362-CC17-4BF6-BE9E-0386E2057296}"/>
              </a:ext>
            </a:extLst>
          </p:cNvPr>
          <p:cNvSpPr txBox="1"/>
          <p:nvPr/>
        </p:nvSpPr>
        <p:spPr bwMode="auto">
          <a:xfrm>
            <a:off x="4818247" y="4538707"/>
            <a:ext cx="5265648" cy="646331"/>
          </a:xfrm>
          <a:prstGeom prst="rect">
            <a:avLst/>
          </a:prstGeom>
          <a:noFill/>
          <a:ln w="12700">
            <a:solidFill>
              <a:schemeClr val="accent5"/>
            </a:solidFill>
            <a:miter lim="800000"/>
            <a:headEnd/>
            <a:tailEnd/>
          </a:ln>
        </p:spPr>
        <p:txBody>
          <a:bodyPr wrap="square" rtlCol="0">
            <a:spAutoFit/>
          </a:bodyPr>
          <a:lstStyle/>
          <a:p>
            <a:pPr algn="ctr"/>
            <a:r>
              <a:rPr lang="en-US" sz="1200" dirty="0">
                <a:latin typeface="Calibri" pitchFamily="34" charset="0"/>
              </a:rPr>
              <a:t>Certificate Data is collected to ensure the proper accounting of Environmental, Social, &amp; Governance (ESG) Attributes and end use for reporting (either for regulatory compliance or market commitment purposes)</a:t>
            </a:r>
          </a:p>
        </p:txBody>
      </p:sp>
      <p:pic>
        <p:nvPicPr>
          <p:cNvPr id="58" name="Picture 57">
            <a:extLst>
              <a:ext uri="{FF2B5EF4-FFF2-40B4-BE49-F238E27FC236}">
                <a16:creationId xmlns:a16="http://schemas.microsoft.com/office/drawing/2014/main" id="{84F20020-2AC5-491E-A967-30E93C225981}"/>
              </a:ext>
            </a:extLst>
          </p:cNvPr>
          <p:cNvPicPr>
            <a:picLocks noChangeAspect="1"/>
          </p:cNvPicPr>
          <p:nvPr/>
        </p:nvPicPr>
        <p:blipFill>
          <a:blip r:embed="rId2"/>
          <a:stretch>
            <a:fillRect/>
          </a:stretch>
        </p:blipFill>
        <p:spPr>
          <a:xfrm>
            <a:off x="6981856" y="1278689"/>
            <a:ext cx="1023190" cy="656591"/>
          </a:xfrm>
          <a:prstGeom prst="rect">
            <a:avLst/>
          </a:prstGeom>
        </p:spPr>
      </p:pic>
      <p:pic>
        <p:nvPicPr>
          <p:cNvPr id="59" name="Picture 58" descr="Oil Rig with solid fill">
            <a:extLst>
              <a:ext uri="{FF2B5EF4-FFF2-40B4-BE49-F238E27FC236}">
                <a16:creationId xmlns:a16="http://schemas.microsoft.com/office/drawing/2014/main" id="{370E3659-2120-465B-9E19-BD83E293E4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458517" y="1259881"/>
            <a:ext cx="713337" cy="713337"/>
          </a:xfrm>
          <a:prstGeom prst="rect">
            <a:avLst/>
          </a:prstGeom>
        </p:spPr>
      </p:pic>
      <p:sp>
        <p:nvSpPr>
          <p:cNvPr id="60" name="TextBox 59">
            <a:extLst>
              <a:ext uri="{FF2B5EF4-FFF2-40B4-BE49-F238E27FC236}">
                <a16:creationId xmlns:a16="http://schemas.microsoft.com/office/drawing/2014/main" id="{4913A13B-E227-4EF3-AC5C-AC3B1DA0EBD1}"/>
              </a:ext>
            </a:extLst>
          </p:cNvPr>
          <p:cNvSpPr txBox="1"/>
          <p:nvPr/>
        </p:nvSpPr>
        <p:spPr bwMode="auto">
          <a:xfrm>
            <a:off x="5077208" y="798497"/>
            <a:ext cx="3662953" cy="276999"/>
          </a:xfrm>
          <a:prstGeom prst="rect">
            <a:avLst/>
          </a:prstGeom>
          <a:solidFill>
            <a:schemeClr val="tx2"/>
          </a:solidFill>
          <a:ln w="12700">
            <a:solidFill>
              <a:schemeClr val="accent1"/>
            </a:solidFill>
            <a:miter lim="800000"/>
            <a:headEnd/>
            <a:tailEnd/>
          </a:ln>
        </p:spPr>
        <p:txBody>
          <a:bodyPr wrap="square" rtlCol="0" anchor="ctr">
            <a:spAutoFit/>
          </a:bodyPr>
          <a:lstStyle/>
          <a:p>
            <a:pPr algn="ctr"/>
            <a:r>
              <a:rPr lang="en-US" sz="1200" dirty="0">
                <a:solidFill>
                  <a:schemeClr val="bg1"/>
                </a:solidFill>
                <a:latin typeface="+mj-lt"/>
              </a:rPr>
              <a:t>Facility or Certified Gas Owner </a:t>
            </a:r>
          </a:p>
        </p:txBody>
      </p:sp>
      <p:sp>
        <p:nvSpPr>
          <p:cNvPr id="62" name="TextBox 61">
            <a:extLst>
              <a:ext uri="{FF2B5EF4-FFF2-40B4-BE49-F238E27FC236}">
                <a16:creationId xmlns:a16="http://schemas.microsoft.com/office/drawing/2014/main" id="{E1070C05-EE60-4847-8E8E-22905E680E22}"/>
              </a:ext>
            </a:extLst>
          </p:cNvPr>
          <p:cNvSpPr txBox="1"/>
          <p:nvPr/>
        </p:nvSpPr>
        <p:spPr bwMode="auto">
          <a:xfrm>
            <a:off x="8788437" y="748619"/>
            <a:ext cx="938260" cy="365760"/>
          </a:xfrm>
          <a:prstGeom prst="rect">
            <a:avLst/>
          </a:prstGeom>
          <a:solidFill>
            <a:schemeClr val="tx2"/>
          </a:solidFill>
          <a:ln w="12700">
            <a:solidFill>
              <a:schemeClr val="accent1"/>
            </a:solidFill>
            <a:miter lim="800000"/>
            <a:headEnd/>
            <a:tailEnd/>
          </a:ln>
        </p:spPr>
        <p:txBody>
          <a:bodyPr wrap="square" rtlCol="0" anchor="ctr">
            <a:spAutoFit/>
          </a:bodyPr>
          <a:lstStyle/>
          <a:p>
            <a:pPr algn="ctr"/>
            <a:r>
              <a:rPr lang="en-US" sz="1200" dirty="0">
                <a:solidFill>
                  <a:schemeClr val="bg1"/>
                </a:solidFill>
                <a:latin typeface="+mj-lt"/>
              </a:rPr>
              <a:t>Marketer</a:t>
            </a:r>
          </a:p>
        </p:txBody>
      </p:sp>
      <p:sp>
        <p:nvSpPr>
          <p:cNvPr id="63" name="TextBox 62">
            <a:extLst>
              <a:ext uri="{FF2B5EF4-FFF2-40B4-BE49-F238E27FC236}">
                <a16:creationId xmlns:a16="http://schemas.microsoft.com/office/drawing/2014/main" id="{BD30BC50-FB0C-45CB-B977-EF3C1074546B}"/>
              </a:ext>
            </a:extLst>
          </p:cNvPr>
          <p:cNvSpPr txBox="1"/>
          <p:nvPr/>
        </p:nvSpPr>
        <p:spPr bwMode="auto">
          <a:xfrm>
            <a:off x="9774972" y="756444"/>
            <a:ext cx="1806342" cy="365760"/>
          </a:xfrm>
          <a:prstGeom prst="rect">
            <a:avLst/>
          </a:prstGeom>
          <a:solidFill>
            <a:schemeClr val="tx2"/>
          </a:solidFill>
          <a:ln w="12700">
            <a:solidFill>
              <a:schemeClr val="accent1"/>
            </a:solidFill>
            <a:miter lim="800000"/>
            <a:headEnd/>
            <a:tailEnd/>
          </a:ln>
        </p:spPr>
        <p:txBody>
          <a:bodyPr wrap="square" rtlCol="0" anchor="ctr">
            <a:spAutoFit/>
          </a:bodyPr>
          <a:lstStyle/>
          <a:p>
            <a:pPr algn="ctr"/>
            <a:r>
              <a:rPr lang="en-US" sz="1200" dirty="0">
                <a:solidFill>
                  <a:schemeClr val="bg1"/>
                </a:solidFill>
                <a:latin typeface="+mj-lt"/>
              </a:rPr>
              <a:t>End User</a:t>
            </a:r>
          </a:p>
        </p:txBody>
      </p:sp>
      <p:cxnSp>
        <p:nvCxnSpPr>
          <p:cNvPr id="75" name="Straight Arrow Connector 74">
            <a:extLst>
              <a:ext uri="{FF2B5EF4-FFF2-40B4-BE49-F238E27FC236}">
                <a16:creationId xmlns:a16="http://schemas.microsoft.com/office/drawing/2014/main" id="{4B40D863-6FA6-4F26-A692-81EE9851043F}"/>
              </a:ext>
            </a:extLst>
          </p:cNvPr>
          <p:cNvCxnSpPr>
            <a:cxnSpLocks/>
            <a:stCxn id="66" idx="2"/>
            <a:endCxn id="57" idx="0"/>
          </p:cNvCxnSpPr>
          <p:nvPr/>
        </p:nvCxnSpPr>
        <p:spPr>
          <a:xfrm flipH="1">
            <a:off x="7451071" y="2845725"/>
            <a:ext cx="3259610" cy="1692982"/>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5" name="Straight Arrow Connector 24">
            <a:extLst>
              <a:ext uri="{FF2B5EF4-FFF2-40B4-BE49-F238E27FC236}">
                <a16:creationId xmlns:a16="http://schemas.microsoft.com/office/drawing/2014/main" id="{E253B7BD-12E1-4F3C-AA7D-703566461062}"/>
              </a:ext>
            </a:extLst>
          </p:cNvPr>
          <p:cNvCxnSpPr>
            <a:cxnSpLocks/>
            <a:stCxn id="51" idx="2"/>
            <a:endCxn id="57" idx="0"/>
          </p:cNvCxnSpPr>
          <p:nvPr/>
        </p:nvCxnSpPr>
        <p:spPr>
          <a:xfrm>
            <a:off x="5789326" y="2701562"/>
            <a:ext cx="1661745" cy="1837145"/>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3A657999-07AE-475B-BB66-F1ED377AF73F}"/>
              </a:ext>
            </a:extLst>
          </p:cNvPr>
          <p:cNvSpPr/>
          <p:nvPr/>
        </p:nvSpPr>
        <p:spPr>
          <a:xfrm>
            <a:off x="8856754" y="1305542"/>
            <a:ext cx="793798" cy="417624"/>
          </a:xfrm>
          <a:prstGeom prst="rect">
            <a:avLst/>
          </a:prstGeom>
          <a:solidFill>
            <a:schemeClr val="bg1"/>
          </a:solidFill>
          <a:ln>
            <a:solidFill>
              <a:srgbClr val="45494F"/>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050" dirty="0">
                <a:latin typeface="+mj-lt"/>
              </a:rPr>
              <a:t>Marketer</a:t>
            </a:r>
          </a:p>
        </p:txBody>
      </p:sp>
      <p:cxnSp>
        <p:nvCxnSpPr>
          <p:cNvPr id="86" name="Straight Arrow Connector 85">
            <a:extLst>
              <a:ext uri="{FF2B5EF4-FFF2-40B4-BE49-F238E27FC236}">
                <a16:creationId xmlns:a16="http://schemas.microsoft.com/office/drawing/2014/main" id="{154EE92F-F31F-4C5B-9417-1205F20AEDC5}"/>
              </a:ext>
            </a:extLst>
          </p:cNvPr>
          <p:cNvCxnSpPr>
            <a:cxnSpLocks/>
            <a:stCxn id="53" idx="2"/>
            <a:endCxn id="57" idx="0"/>
          </p:cNvCxnSpPr>
          <p:nvPr/>
        </p:nvCxnSpPr>
        <p:spPr>
          <a:xfrm flipH="1">
            <a:off x="7451071" y="2561537"/>
            <a:ext cx="19685" cy="197717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BA473991-7FA1-4B0A-BDBC-B8D29EC6A41D}"/>
              </a:ext>
            </a:extLst>
          </p:cNvPr>
          <p:cNvCxnSpPr>
            <a:cxnSpLocks/>
            <a:stCxn id="54" idx="2"/>
            <a:endCxn id="57" idx="0"/>
          </p:cNvCxnSpPr>
          <p:nvPr/>
        </p:nvCxnSpPr>
        <p:spPr>
          <a:xfrm flipH="1">
            <a:off x="7451071" y="2835133"/>
            <a:ext cx="1806496" cy="1703574"/>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83F7730-91D1-4A4A-8402-B68013C31BE1}"/>
              </a:ext>
            </a:extLst>
          </p:cNvPr>
          <p:cNvSpPr txBox="1"/>
          <p:nvPr/>
        </p:nvSpPr>
        <p:spPr bwMode="auto">
          <a:xfrm>
            <a:off x="9855717" y="2060895"/>
            <a:ext cx="1709928" cy="784830"/>
          </a:xfrm>
          <a:prstGeom prst="rect">
            <a:avLst/>
          </a:prstGeom>
          <a:noFill/>
          <a:ln w="12700">
            <a:solidFill>
              <a:schemeClr val="accent1"/>
            </a:solidFill>
            <a:miter lim="800000"/>
            <a:headEnd/>
            <a:tailEnd/>
          </a:ln>
        </p:spPr>
        <p:txBody>
          <a:bodyPr wrap="square" rtlCol="0">
            <a:spAutoFit/>
          </a:bodyPr>
          <a:lstStyle/>
          <a:p>
            <a:pPr algn="ctr"/>
            <a:r>
              <a:rPr lang="en-US" sz="900" dirty="0">
                <a:latin typeface="+mj-lt"/>
              </a:rPr>
              <a:t>End-User uses CG to comply with regulatory requirements or to meet market terms and conditions for Gas supply commitments</a:t>
            </a:r>
          </a:p>
        </p:txBody>
      </p:sp>
      <p:cxnSp>
        <p:nvCxnSpPr>
          <p:cNvPr id="187" name="Straight Connector 186">
            <a:extLst>
              <a:ext uri="{FF2B5EF4-FFF2-40B4-BE49-F238E27FC236}">
                <a16:creationId xmlns:a16="http://schemas.microsoft.com/office/drawing/2014/main" id="{C75FFC47-871D-45BA-90D0-92895BECDBB5}"/>
              </a:ext>
            </a:extLst>
          </p:cNvPr>
          <p:cNvCxnSpPr>
            <a:cxnSpLocks/>
          </p:cNvCxnSpPr>
          <p:nvPr/>
        </p:nvCxnSpPr>
        <p:spPr>
          <a:xfrm flipV="1">
            <a:off x="9633524" y="1506529"/>
            <a:ext cx="410013" cy="6656"/>
          </a:xfrm>
          <a:prstGeom prst="line">
            <a:avLst/>
          </a:prstGeom>
          <a:ln w="19050"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2" name="Straight Connector 191">
            <a:extLst>
              <a:ext uri="{FF2B5EF4-FFF2-40B4-BE49-F238E27FC236}">
                <a16:creationId xmlns:a16="http://schemas.microsoft.com/office/drawing/2014/main" id="{3BC1A999-DB6B-4740-BBCA-40A2F7B7603A}"/>
              </a:ext>
            </a:extLst>
          </p:cNvPr>
          <p:cNvCxnSpPr>
            <a:cxnSpLocks/>
          </p:cNvCxnSpPr>
          <p:nvPr/>
        </p:nvCxnSpPr>
        <p:spPr>
          <a:xfrm flipV="1">
            <a:off x="8015467" y="1847800"/>
            <a:ext cx="2095466" cy="23591"/>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8" name="TextBox 197">
            <a:extLst>
              <a:ext uri="{FF2B5EF4-FFF2-40B4-BE49-F238E27FC236}">
                <a16:creationId xmlns:a16="http://schemas.microsoft.com/office/drawing/2014/main" id="{67A51D64-9192-46CE-88F9-CBEE401CA60C}"/>
              </a:ext>
            </a:extLst>
          </p:cNvPr>
          <p:cNvSpPr txBox="1"/>
          <p:nvPr/>
        </p:nvSpPr>
        <p:spPr bwMode="auto">
          <a:xfrm>
            <a:off x="4841944" y="5284388"/>
            <a:ext cx="3394856" cy="1354217"/>
          </a:xfrm>
          <a:prstGeom prst="rect">
            <a:avLst/>
          </a:prstGeom>
          <a:noFill/>
          <a:ln w="12700">
            <a:solidFill>
              <a:schemeClr val="accent1"/>
            </a:solidFill>
            <a:miter lim="800000"/>
            <a:headEnd/>
            <a:tailEnd/>
          </a:ln>
        </p:spPr>
        <p:txBody>
          <a:bodyPr wrap="square" rtlCol="0">
            <a:spAutoFit/>
          </a:bodyPr>
          <a:lstStyle>
            <a:defPPr>
              <a:defRPr lang="en-US"/>
            </a:defPPr>
            <a:lvl1pPr algn="ctr">
              <a:defRPr sz="800">
                <a:latin typeface="+mj-lt"/>
              </a:defRPr>
            </a:lvl1pPr>
          </a:lstStyle>
          <a:p>
            <a:pPr algn="l">
              <a:spcBef>
                <a:spcPts val="600"/>
              </a:spcBef>
              <a:spcAft>
                <a:spcPts val="600"/>
              </a:spcAft>
            </a:pPr>
            <a:r>
              <a:rPr lang="en-US" sz="1200" b="1" dirty="0"/>
              <a:t>Path 1</a:t>
            </a:r>
            <a:r>
              <a:rPr lang="en-US" sz="1200" dirty="0"/>
              <a:t> – </a:t>
            </a:r>
            <a:r>
              <a:rPr lang="en-US" sz="1200" b="1" dirty="0"/>
              <a:t>Producer to End User                                        </a:t>
            </a:r>
            <a:r>
              <a:rPr lang="en-US" sz="1200" i="1" dirty="0"/>
              <a:t>(1 NAESB Base/TC/CG Addendum)  </a:t>
            </a:r>
          </a:p>
          <a:p>
            <a:pPr algn="l">
              <a:spcBef>
                <a:spcPts val="600"/>
              </a:spcBef>
              <a:spcAft>
                <a:spcPts val="600"/>
              </a:spcAft>
            </a:pPr>
            <a:r>
              <a:rPr lang="en-US" sz="1200" b="1" dirty="0"/>
              <a:t>Path 2 – Producer to Marketer                                      </a:t>
            </a:r>
            <a:r>
              <a:rPr lang="en-US" sz="1200" i="1" dirty="0"/>
              <a:t>(1 NAESB/TC/CG Addendum); </a:t>
            </a:r>
            <a:r>
              <a:rPr lang="en-US" sz="1200" dirty="0"/>
              <a:t>                                               then </a:t>
            </a:r>
            <a:r>
              <a:rPr lang="en-US" sz="1200" b="1" dirty="0"/>
              <a:t>Marketer to End User                                               </a:t>
            </a:r>
            <a:r>
              <a:rPr lang="en-US" sz="1200" i="1" dirty="0"/>
              <a:t>(1 NAESB/TC/CG Addendum)</a:t>
            </a:r>
          </a:p>
        </p:txBody>
      </p:sp>
      <p:cxnSp>
        <p:nvCxnSpPr>
          <p:cNvPr id="199" name="Straight Connector 198">
            <a:extLst>
              <a:ext uri="{FF2B5EF4-FFF2-40B4-BE49-F238E27FC236}">
                <a16:creationId xmlns:a16="http://schemas.microsoft.com/office/drawing/2014/main" id="{0F1E96F6-A279-40AC-8F4E-371DC21CA897}"/>
              </a:ext>
            </a:extLst>
          </p:cNvPr>
          <p:cNvCxnSpPr>
            <a:cxnSpLocks/>
          </p:cNvCxnSpPr>
          <p:nvPr/>
        </p:nvCxnSpPr>
        <p:spPr>
          <a:xfrm>
            <a:off x="7147699" y="5507777"/>
            <a:ext cx="750701" cy="0"/>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1" name="Straight Connector 200">
            <a:extLst>
              <a:ext uri="{FF2B5EF4-FFF2-40B4-BE49-F238E27FC236}">
                <a16:creationId xmlns:a16="http://schemas.microsoft.com/office/drawing/2014/main" id="{671A01A2-BC60-4D8F-A009-3CE6D1426E5F}"/>
              </a:ext>
            </a:extLst>
          </p:cNvPr>
          <p:cNvCxnSpPr>
            <a:cxnSpLocks/>
          </p:cNvCxnSpPr>
          <p:nvPr/>
        </p:nvCxnSpPr>
        <p:spPr>
          <a:xfrm>
            <a:off x="7147699" y="6200177"/>
            <a:ext cx="750701" cy="0"/>
          </a:xfrm>
          <a:prstGeom prst="line">
            <a:avLst/>
          </a:prstGeom>
          <a:ln w="19050"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0" name="Picture 49" descr="Raw Materials outline">
            <a:extLst>
              <a:ext uri="{FF2B5EF4-FFF2-40B4-BE49-F238E27FC236}">
                <a16:creationId xmlns:a16="http://schemas.microsoft.com/office/drawing/2014/main" id="{0F810AF2-C59B-4D91-BD45-C5B84F5661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833698" y="1207988"/>
            <a:ext cx="703770" cy="703770"/>
          </a:xfrm>
          <a:prstGeom prst="rect">
            <a:avLst/>
          </a:prstGeom>
        </p:spPr>
      </p:pic>
      <p:pic>
        <p:nvPicPr>
          <p:cNvPr id="10" name="Graphic 9" descr="Electric Tower with solid fill">
            <a:extLst>
              <a:ext uri="{FF2B5EF4-FFF2-40B4-BE49-F238E27FC236}">
                <a16:creationId xmlns:a16="http://schemas.microsoft.com/office/drawing/2014/main" id="{5CB36784-3289-44CA-9C88-F86A66B08A1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0110933" y="1217468"/>
            <a:ext cx="758138" cy="758138"/>
          </a:xfrm>
          <a:prstGeom prst="rect">
            <a:avLst/>
          </a:prstGeom>
        </p:spPr>
      </p:pic>
      <p:cxnSp>
        <p:nvCxnSpPr>
          <p:cNvPr id="37" name="Straight Connector 36">
            <a:extLst>
              <a:ext uri="{FF2B5EF4-FFF2-40B4-BE49-F238E27FC236}">
                <a16:creationId xmlns:a16="http://schemas.microsoft.com/office/drawing/2014/main" id="{8AF8F0BE-E3A4-438E-91C0-0432D32B38AB}"/>
              </a:ext>
            </a:extLst>
          </p:cNvPr>
          <p:cNvCxnSpPr>
            <a:cxnSpLocks/>
          </p:cNvCxnSpPr>
          <p:nvPr/>
        </p:nvCxnSpPr>
        <p:spPr>
          <a:xfrm>
            <a:off x="6096000" y="1513185"/>
            <a:ext cx="814982" cy="0"/>
          </a:xfrm>
          <a:prstGeom prst="line">
            <a:avLst/>
          </a:prstGeom>
          <a:ln w="19050"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8" name="Straight Connector 37">
            <a:extLst>
              <a:ext uri="{FF2B5EF4-FFF2-40B4-BE49-F238E27FC236}">
                <a16:creationId xmlns:a16="http://schemas.microsoft.com/office/drawing/2014/main" id="{5BE5F0BE-89EB-4670-A647-ACDABD2163BA}"/>
              </a:ext>
            </a:extLst>
          </p:cNvPr>
          <p:cNvCxnSpPr>
            <a:cxnSpLocks/>
          </p:cNvCxnSpPr>
          <p:nvPr/>
        </p:nvCxnSpPr>
        <p:spPr>
          <a:xfrm>
            <a:off x="6003849" y="1824557"/>
            <a:ext cx="1047733" cy="17220"/>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02933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74C2928-30C4-4A83-8E00-2B7CF11A44A3}"/>
              </a:ext>
            </a:extLst>
          </p:cNvPr>
          <p:cNvSpPr>
            <a:spLocks noGrp="1"/>
          </p:cNvSpPr>
          <p:nvPr>
            <p:ph type="subTitle" idx="10"/>
          </p:nvPr>
        </p:nvSpPr>
        <p:spPr>
          <a:xfrm>
            <a:off x="610686" y="1500531"/>
            <a:ext cx="3777577" cy="2530716"/>
          </a:xfrm>
        </p:spPr>
        <p:txBody>
          <a:bodyPr/>
          <a:lstStyle/>
          <a:p>
            <a:pPr>
              <a:spcAft>
                <a:spcPts val="1200"/>
              </a:spcAft>
            </a:pPr>
            <a:r>
              <a:rPr lang="en-US" dirty="0"/>
              <a:t>Where do Certificates, Certification Authority, and Certifications fit in a transaction?</a:t>
            </a:r>
          </a:p>
          <a:p>
            <a:r>
              <a:rPr lang="en-US" dirty="0"/>
              <a:t>Which party is the Certificate issuer or holder?</a:t>
            </a:r>
          </a:p>
        </p:txBody>
      </p:sp>
      <p:sp>
        <p:nvSpPr>
          <p:cNvPr id="9" name="TextBox 8">
            <a:extLst>
              <a:ext uri="{FF2B5EF4-FFF2-40B4-BE49-F238E27FC236}">
                <a16:creationId xmlns:a16="http://schemas.microsoft.com/office/drawing/2014/main" id="{35009E93-7C47-43CB-9F28-2D05A3E7DBDB}"/>
              </a:ext>
            </a:extLst>
          </p:cNvPr>
          <p:cNvSpPr txBox="1"/>
          <p:nvPr/>
        </p:nvSpPr>
        <p:spPr bwMode="auto">
          <a:xfrm>
            <a:off x="4474484" y="250378"/>
            <a:ext cx="7717516" cy="1754326"/>
          </a:xfrm>
          <a:prstGeom prst="rect">
            <a:avLst/>
          </a:prstGeom>
          <a:noFill/>
          <a:ln w="12700">
            <a:noFill/>
            <a:miter lim="800000"/>
            <a:headEnd/>
            <a:tailEnd/>
          </a:ln>
        </p:spPr>
        <p:txBody>
          <a:bodyPr wrap="square" rtlCol="0">
            <a:spAutoFit/>
          </a:bodyPr>
          <a:lstStyle/>
          <a:p>
            <a:pPr algn="just">
              <a:spcBef>
                <a:spcPts val="600"/>
              </a:spcBef>
              <a:spcAft>
                <a:spcPts val="600"/>
              </a:spcAft>
            </a:pPr>
            <a:r>
              <a:rPr lang="en-US" sz="1400" dirty="0">
                <a:latin typeface="Nexa Regular"/>
              </a:rPr>
              <a:t>Certificates generated under a Certification by a Certification Authority of production from natural gas facilities are tracked and transferred with the physical gas until end use occurs, which requires detailed tracking of the Certified Gas and its Certificate deliveries (either via pipeline delivery or Certified Gas exchange) to ensure all ESG Attributes of the Certified Gas remain bundled until end use occurs.</a:t>
            </a:r>
          </a:p>
          <a:p>
            <a:pPr algn="just">
              <a:spcBef>
                <a:spcPts val="600"/>
              </a:spcBef>
              <a:spcAft>
                <a:spcPts val="600"/>
              </a:spcAft>
            </a:pPr>
            <a:r>
              <a:rPr lang="en-US" sz="1400" dirty="0">
                <a:latin typeface="Nexa Regular"/>
              </a:rPr>
              <a:t>Certificate information for each Certification will be transferred with each purchase and sale transaction so that it ultimately gets to the Certified Gas end users (which may be any of the parties in the Certified Gas contract chain within the box below)</a:t>
            </a:r>
          </a:p>
        </p:txBody>
      </p:sp>
      <p:sp>
        <p:nvSpPr>
          <p:cNvPr id="12" name="TextBox 11">
            <a:extLst>
              <a:ext uri="{FF2B5EF4-FFF2-40B4-BE49-F238E27FC236}">
                <a16:creationId xmlns:a16="http://schemas.microsoft.com/office/drawing/2014/main" id="{1A1FC29F-F775-49C1-A27F-CA4E662892AA}"/>
              </a:ext>
            </a:extLst>
          </p:cNvPr>
          <p:cNvSpPr txBox="1"/>
          <p:nvPr/>
        </p:nvSpPr>
        <p:spPr bwMode="auto">
          <a:xfrm>
            <a:off x="8341008" y="4388513"/>
            <a:ext cx="3140361" cy="900246"/>
          </a:xfrm>
          <a:prstGeom prst="rect">
            <a:avLst/>
          </a:prstGeom>
          <a:noFill/>
          <a:ln w="12700">
            <a:solidFill>
              <a:schemeClr val="accent1"/>
            </a:solidFill>
            <a:miter lim="800000"/>
            <a:headEnd/>
            <a:tailEnd/>
          </a:ln>
        </p:spPr>
        <p:txBody>
          <a:bodyPr wrap="square" rtlCol="0">
            <a:spAutoFit/>
          </a:bodyPr>
          <a:lstStyle>
            <a:defPPr>
              <a:defRPr lang="en-US"/>
            </a:defPPr>
            <a:lvl1pPr algn="ctr">
              <a:defRPr sz="800">
                <a:latin typeface="+mj-lt"/>
              </a:defRPr>
            </a:lvl1pPr>
          </a:lstStyle>
          <a:p>
            <a:r>
              <a:rPr lang="en-US" sz="1050" dirty="0"/>
              <a:t>The party who monitors and tracks production, injection, transfer and ESG Attribute data pursuant to the Certified Gas addenda from producer to end user (certificate data users may be any of the participants listed above)</a:t>
            </a:r>
          </a:p>
        </p:txBody>
      </p:sp>
      <p:sp>
        <p:nvSpPr>
          <p:cNvPr id="17" name="TextBox 16">
            <a:extLst>
              <a:ext uri="{FF2B5EF4-FFF2-40B4-BE49-F238E27FC236}">
                <a16:creationId xmlns:a16="http://schemas.microsoft.com/office/drawing/2014/main" id="{07D31CBF-0AFC-4FBC-AE38-814710E9A12E}"/>
              </a:ext>
            </a:extLst>
          </p:cNvPr>
          <p:cNvSpPr txBox="1"/>
          <p:nvPr/>
        </p:nvSpPr>
        <p:spPr bwMode="auto">
          <a:xfrm>
            <a:off x="4989950" y="2635728"/>
            <a:ext cx="2807746" cy="738664"/>
          </a:xfrm>
          <a:prstGeom prst="rect">
            <a:avLst/>
          </a:prstGeom>
          <a:noFill/>
          <a:ln w="12700">
            <a:solidFill>
              <a:schemeClr val="accent1"/>
            </a:solidFill>
            <a:miter lim="800000"/>
            <a:headEnd/>
            <a:tailEnd/>
          </a:ln>
        </p:spPr>
        <p:txBody>
          <a:bodyPr wrap="square" rtlCol="0" anchor="ctr">
            <a:spAutoFit/>
          </a:bodyPr>
          <a:lstStyle/>
          <a:p>
            <a:pPr algn="ctr"/>
            <a:r>
              <a:rPr lang="en-US" sz="1050" dirty="0">
                <a:latin typeface="+mj-lt"/>
              </a:rPr>
              <a:t>Certified Gas producer receives Certification value per MMBtu produced as part of the Contract Price paid by its counterparty for the Certified Gas</a:t>
            </a:r>
          </a:p>
        </p:txBody>
      </p:sp>
      <p:sp>
        <p:nvSpPr>
          <p:cNvPr id="41" name="TextBox 40">
            <a:extLst>
              <a:ext uri="{FF2B5EF4-FFF2-40B4-BE49-F238E27FC236}">
                <a16:creationId xmlns:a16="http://schemas.microsoft.com/office/drawing/2014/main" id="{07CC6634-D622-4956-B01C-E1BAB13538DF}"/>
              </a:ext>
            </a:extLst>
          </p:cNvPr>
          <p:cNvSpPr txBox="1"/>
          <p:nvPr/>
        </p:nvSpPr>
        <p:spPr bwMode="auto">
          <a:xfrm>
            <a:off x="8254271" y="2569317"/>
            <a:ext cx="1212251" cy="577081"/>
          </a:xfrm>
          <a:prstGeom prst="rect">
            <a:avLst/>
          </a:prstGeom>
          <a:noFill/>
          <a:ln w="12700">
            <a:solidFill>
              <a:schemeClr val="accent1"/>
            </a:solidFill>
            <a:miter lim="800000"/>
            <a:headEnd/>
            <a:tailEnd/>
          </a:ln>
        </p:spPr>
        <p:txBody>
          <a:bodyPr wrap="square" rtlCol="0">
            <a:spAutoFit/>
          </a:bodyPr>
          <a:lstStyle/>
          <a:p>
            <a:pPr algn="ctr"/>
            <a:r>
              <a:rPr lang="en-US" sz="1050" dirty="0">
                <a:latin typeface="+mj-lt"/>
              </a:rPr>
              <a:t>Receives portion of value as “marketing fee”)</a:t>
            </a:r>
          </a:p>
        </p:txBody>
      </p:sp>
      <p:sp>
        <p:nvSpPr>
          <p:cNvPr id="45" name="TextBox 44">
            <a:extLst>
              <a:ext uri="{FF2B5EF4-FFF2-40B4-BE49-F238E27FC236}">
                <a16:creationId xmlns:a16="http://schemas.microsoft.com/office/drawing/2014/main" id="{F9A6B36D-4294-4C93-92F4-BD8399484FC0}"/>
              </a:ext>
            </a:extLst>
          </p:cNvPr>
          <p:cNvSpPr txBox="1"/>
          <p:nvPr/>
        </p:nvSpPr>
        <p:spPr bwMode="auto">
          <a:xfrm>
            <a:off x="4989950" y="2455872"/>
            <a:ext cx="2817781" cy="253916"/>
          </a:xfrm>
          <a:prstGeom prst="rect">
            <a:avLst/>
          </a:prstGeom>
          <a:solidFill>
            <a:schemeClr val="tx2"/>
          </a:solidFill>
          <a:ln w="12700">
            <a:solidFill>
              <a:schemeClr val="accent1"/>
            </a:solidFill>
            <a:miter lim="800000"/>
            <a:headEnd/>
            <a:tailEnd/>
          </a:ln>
        </p:spPr>
        <p:txBody>
          <a:bodyPr wrap="square" rtlCol="0">
            <a:spAutoFit/>
          </a:bodyPr>
          <a:lstStyle/>
          <a:p>
            <a:pPr algn="ctr"/>
            <a:r>
              <a:rPr lang="en-US" sz="1050" dirty="0">
                <a:solidFill>
                  <a:schemeClr val="bg1"/>
                </a:solidFill>
                <a:latin typeface="+mj-lt"/>
              </a:rPr>
              <a:t>Certified Gas Production Facility</a:t>
            </a:r>
          </a:p>
        </p:txBody>
      </p:sp>
      <p:sp>
        <p:nvSpPr>
          <p:cNvPr id="46" name="TextBox 45">
            <a:extLst>
              <a:ext uri="{FF2B5EF4-FFF2-40B4-BE49-F238E27FC236}">
                <a16:creationId xmlns:a16="http://schemas.microsoft.com/office/drawing/2014/main" id="{F210EC02-6FF5-4EDB-A5F0-CC992457F724}"/>
              </a:ext>
            </a:extLst>
          </p:cNvPr>
          <p:cNvSpPr txBox="1"/>
          <p:nvPr/>
        </p:nvSpPr>
        <p:spPr bwMode="auto">
          <a:xfrm>
            <a:off x="8254271" y="2320185"/>
            <a:ext cx="1223004" cy="276999"/>
          </a:xfrm>
          <a:prstGeom prst="rect">
            <a:avLst/>
          </a:prstGeom>
          <a:solidFill>
            <a:schemeClr val="tx2"/>
          </a:solidFill>
          <a:ln w="12700">
            <a:solidFill>
              <a:schemeClr val="accent1"/>
            </a:solidFill>
            <a:miter lim="800000"/>
            <a:headEnd/>
            <a:tailEnd/>
          </a:ln>
        </p:spPr>
        <p:txBody>
          <a:bodyPr wrap="square" rtlCol="0">
            <a:spAutoFit/>
          </a:bodyPr>
          <a:lstStyle/>
          <a:p>
            <a:pPr algn="ctr"/>
            <a:r>
              <a:rPr lang="en-US" sz="1200" dirty="0">
                <a:solidFill>
                  <a:schemeClr val="bg1"/>
                </a:solidFill>
                <a:latin typeface="+mj-lt"/>
              </a:rPr>
              <a:t>Marketer</a:t>
            </a:r>
          </a:p>
        </p:txBody>
      </p:sp>
      <p:sp>
        <p:nvSpPr>
          <p:cNvPr id="47" name="TextBox 46">
            <a:extLst>
              <a:ext uri="{FF2B5EF4-FFF2-40B4-BE49-F238E27FC236}">
                <a16:creationId xmlns:a16="http://schemas.microsoft.com/office/drawing/2014/main" id="{C4FE2EB2-6B4D-4C4A-8DC2-F27B37F817E2}"/>
              </a:ext>
            </a:extLst>
          </p:cNvPr>
          <p:cNvSpPr txBox="1"/>
          <p:nvPr/>
        </p:nvSpPr>
        <p:spPr bwMode="auto">
          <a:xfrm>
            <a:off x="9902904" y="2459992"/>
            <a:ext cx="1700184" cy="253916"/>
          </a:xfrm>
          <a:prstGeom prst="rect">
            <a:avLst/>
          </a:prstGeom>
          <a:solidFill>
            <a:schemeClr val="tx2"/>
          </a:solidFill>
          <a:ln w="12700">
            <a:solidFill>
              <a:schemeClr val="accent1"/>
            </a:solidFill>
            <a:miter lim="800000"/>
            <a:headEnd/>
            <a:tailEnd/>
          </a:ln>
        </p:spPr>
        <p:txBody>
          <a:bodyPr wrap="square" rtlCol="0">
            <a:spAutoFit/>
          </a:bodyPr>
          <a:lstStyle/>
          <a:p>
            <a:pPr algn="ctr"/>
            <a:r>
              <a:rPr lang="en-US" sz="1050" dirty="0">
                <a:solidFill>
                  <a:schemeClr val="bg1"/>
                </a:solidFill>
                <a:latin typeface="+mj-lt"/>
              </a:rPr>
              <a:t>End User</a:t>
            </a:r>
          </a:p>
        </p:txBody>
      </p:sp>
      <p:cxnSp>
        <p:nvCxnSpPr>
          <p:cNvPr id="71" name="Straight Arrow Connector 70">
            <a:extLst>
              <a:ext uri="{FF2B5EF4-FFF2-40B4-BE49-F238E27FC236}">
                <a16:creationId xmlns:a16="http://schemas.microsoft.com/office/drawing/2014/main" id="{18E26E8D-3950-48A6-9DD0-B3722542BF9E}"/>
              </a:ext>
            </a:extLst>
          </p:cNvPr>
          <p:cNvCxnSpPr>
            <a:cxnSpLocks/>
            <a:stCxn id="74" idx="0"/>
            <a:endCxn id="17" idx="2"/>
          </p:cNvCxnSpPr>
          <p:nvPr/>
        </p:nvCxnSpPr>
        <p:spPr>
          <a:xfrm flipH="1" flipV="1">
            <a:off x="6393823" y="3374392"/>
            <a:ext cx="3513224" cy="748613"/>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3B630E29-89B3-46EA-92AD-52FB014355B5}"/>
              </a:ext>
            </a:extLst>
          </p:cNvPr>
          <p:cNvSpPr txBox="1"/>
          <p:nvPr/>
        </p:nvSpPr>
        <p:spPr bwMode="auto">
          <a:xfrm>
            <a:off x="4980363" y="5612594"/>
            <a:ext cx="2160666" cy="907941"/>
          </a:xfrm>
          <a:prstGeom prst="rect">
            <a:avLst/>
          </a:prstGeom>
          <a:noFill/>
          <a:ln w="12700">
            <a:solidFill>
              <a:schemeClr val="accent1"/>
            </a:solidFill>
            <a:miter lim="800000"/>
            <a:headEnd/>
            <a:tailEnd/>
          </a:ln>
        </p:spPr>
        <p:txBody>
          <a:bodyPr wrap="square" rtlCol="0">
            <a:spAutoFit/>
          </a:bodyPr>
          <a:lstStyle>
            <a:defPPr>
              <a:defRPr lang="en-US"/>
            </a:defPPr>
            <a:lvl1pPr algn="ctr">
              <a:defRPr sz="800">
                <a:latin typeface="+mj-lt"/>
              </a:defRPr>
            </a:lvl1pPr>
          </a:lstStyle>
          <a:p>
            <a:pPr algn="l">
              <a:spcBef>
                <a:spcPts val="600"/>
              </a:spcBef>
              <a:spcAft>
                <a:spcPts val="600"/>
              </a:spcAft>
            </a:pPr>
            <a:r>
              <a:rPr lang="en-US" sz="1200" b="1" i="1" dirty="0"/>
              <a:t>Certification Value</a:t>
            </a:r>
          </a:p>
          <a:p>
            <a:pPr algn="l"/>
            <a:r>
              <a:rPr lang="en-US" sz="1200" b="1" i="1" dirty="0"/>
              <a:t>Physical Gas Value                       </a:t>
            </a:r>
            <a:r>
              <a:rPr lang="en-US" sz="1200" dirty="0"/>
              <a:t>(Path 1)</a:t>
            </a:r>
          </a:p>
          <a:p>
            <a:pPr algn="l"/>
            <a:r>
              <a:rPr lang="en-US" sz="1200" dirty="0"/>
              <a:t>(Path 2)</a:t>
            </a:r>
          </a:p>
        </p:txBody>
      </p:sp>
      <p:cxnSp>
        <p:nvCxnSpPr>
          <p:cNvPr id="84" name="Straight Connector 83">
            <a:extLst>
              <a:ext uri="{FF2B5EF4-FFF2-40B4-BE49-F238E27FC236}">
                <a16:creationId xmlns:a16="http://schemas.microsoft.com/office/drawing/2014/main" id="{FA6C8733-8ADC-4D8A-B66E-9668054FCB5F}"/>
              </a:ext>
            </a:extLst>
          </p:cNvPr>
          <p:cNvCxnSpPr>
            <a:cxnSpLocks/>
          </p:cNvCxnSpPr>
          <p:nvPr/>
        </p:nvCxnSpPr>
        <p:spPr>
          <a:xfrm flipV="1">
            <a:off x="6410511" y="5780463"/>
            <a:ext cx="367648" cy="2"/>
          </a:xfrm>
          <a:prstGeom prst="line">
            <a:avLst/>
          </a:prstGeom>
          <a:ln w="1905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22067F6-57C4-41F9-9D5B-EBE6BBD4BDCB}"/>
              </a:ext>
            </a:extLst>
          </p:cNvPr>
          <p:cNvSpPr txBox="1"/>
          <p:nvPr/>
        </p:nvSpPr>
        <p:spPr bwMode="auto">
          <a:xfrm>
            <a:off x="8332723" y="5557797"/>
            <a:ext cx="3140361" cy="900246"/>
          </a:xfrm>
          <a:prstGeom prst="rect">
            <a:avLst/>
          </a:prstGeom>
          <a:noFill/>
          <a:ln w="12700">
            <a:solidFill>
              <a:schemeClr val="accent1"/>
            </a:solidFill>
            <a:miter lim="800000"/>
            <a:headEnd/>
            <a:tailEnd/>
          </a:ln>
        </p:spPr>
        <p:txBody>
          <a:bodyPr wrap="square" rtlCol="0">
            <a:spAutoFit/>
          </a:bodyPr>
          <a:lstStyle>
            <a:defPPr>
              <a:defRPr lang="en-US"/>
            </a:defPPr>
            <a:lvl1pPr algn="ctr">
              <a:defRPr sz="800">
                <a:latin typeface="+mj-lt"/>
              </a:defRPr>
            </a:lvl1pPr>
          </a:lstStyle>
          <a:p>
            <a:r>
              <a:rPr lang="en-US" sz="1050" dirty="0"/>
              <a:t>The party with Certified Gas will (directly or indirectly) market the Certified Gas including its Certificate.  The CG Market Value (or revenue received) is shared across the value chain per the terms of each CG Transaction Confirmation. </a:t>
            </a:r>
          </a:p>
        </p:txBody>
      </p:sp>
      <p:sp>
        <p:nvSpPr>
          <p:cNvPr id="74" name="TextBox 73">
            <a:extLst>
              <a:ext uri="{FF2B5EF4-FFF2-40B4-BE49-F238E27FC236}">
                <a16:creationId xmlns:a16="http://schemas.microsoft.com/office/drawing/2014/main" id="{F384403C-EC6B-45A6-BDBC-4A21391F000C}"/>
              </a:ext>
            </a:extLst>
          </p:cNvPr>
          <p:cNvSpPr txBox="1"/>
          <p:nvPr/>
        </p:nvSpPr>
        <p:spPr bwMode="auto">
          <a:xfrm>
            <a:off x="8332723" y="4123005"/>
            <a:ext cx="3148647" cy="253916"/>
          </a:xfrm>
          <a:prstGeom prst="rect">
            <a:avLst/>
          </a:prstGeom>
          <a:solidFill>
            <a:schemeClr val="tx2">
              <a:alpha val="53000"/>
            </a:schemeClr>
          </a:solidFill>
          <a:ln w="12700">
            <a:solidFill>
              <a:schemeClr val="accent1"/>
            </a:solidFill>
            <a:miter lim="800000"/>
            <a:headEnd/>
            <a:tailEnd/>
          </a:ln>
        </p:spPr>
        <p:txBody>
          <a:bodyPr wrap="square" rtlCol="0">
            <a:spAutoFit/>
          </a:bodyPr>
          <a:lstStyle/>
          <a:p>
            <a:pPr algn="ctr"/>
            <a:r>
              <a:rPr lang="en-US" sz="1050" dirty="0">
                <a:solidFill>
                  <a:schemeClr val="bg1"/>
                </a:solidFill>
                <a:latin typeface="+mj-lt"/>
              </a:rPr>
              <a:t>Certificate Generation Party (Certification Authority)</a:t>
            </a:r>
          </a:p>
        </p:txBody>
      </p:sp>
      <p:sp>
        <p:nvSpPr>
          <p:cNvPr id="76" name="TextBox 75">
            <a:extLst>
              <a:ext uri="{FF2B5EF4-FFF2-40B4-BE49-F238E27FC236}">
                <a16:creationId xmlns:a16="http://schemas.microsoft.com/office/drawing/2014/main" id="{4F96E09F-8BE2-47F3-AFD4-FC92144DBA61}"/>
              </a:ext>
            </a:extLst>
          </p:cNvPr>
          <p:cNvSpPr txBox="1"/>
          <p:nvPr/>
        </p:nvSpPr>
        <p:spPr bwMode="auto">
          <a:xfrm>
            <a:off x="8332723" y="5303881"/>
            <a:ext cx="3148646" cy="253916"/>
          </a:xfrm>
          <a:prstGeom prst="rect">
            <a:avLst/>
          </a:prstGeom>
          <a:solidFill>
            <a:schemeClr val="tx2">
              <a:alpha val="53000"/>
            </a:schemeClr>
          </a:solidFill>
          <a:ln w="12700">
            <a:solidFill>
              <a:schemeClr val="accent1"/>
            </a:solidFill>
            <a:miter lim="800000"/>
            <a:headEnd/>
            <a:tailEnd/>
          </a:ln>
        </p:spPr>
        <p:txBody>
          <a:bodyPr wrap="square" rtlCol="0">
            <a:spAutoFit/>
          </a:bodyPr>
          <a:lstStyle/>
          <a:p>
            <a:pPr algn="ctr"/>
            <a:r>
              <a:rPr lang="en-US" sz="1050" dirty="0">
                <a:solidFill>
                  <a:schemeClr val="bg1"/>
                </a:solidFill>
                <a:latin typeface="+mj-lt"/>
              </a:rPr>
              <a:t>Certificate Marketer/Seller</a:t>
            </a:r>
          </a:p>
        </p:txBody>
      </p:sp>
      <p:sp>
        <p:nvSpPr>
          <p:cNvPr id="88" name="TextBox 87">
            <a:extLst>
              <a:ext uri="{FF2B5EF4-FFF2-40B4-BE49-F238E27FC236}">
                <a16:creationId xmlns:a16="http://schemas.microsoft.com/office/drawing/2014/main" id="{2CC604B6-835E-4209-8ACF-17742457EA63}"/>
              </a:ext>
            </a:extLst>
          </p:cNvPr>
          <p:cNvSpPr txBox="1"/>
          <p:nvPr/>
        </p:nvSpPr>
        <p:spPr bwMode="auto">
          <a:xfrm>
            <a:off x="4975713" y="4365378"/>
            <a:ext cx="2821983" cy="253916"/>
          </a:xfrm>
          <a:prstGeom prst="rect">
            <a:avLst/>
          </a:prstGeom>
          <a:solidFill>
            <a:schemeClr val="tx2"/>
          </a:solidFill>
          <a:ln w="12700">
            <a:solidFill>
              <a:schemeClr val="accent1"/>
            </a:solidFill>
            <a:miter lim="800000"/>
            <a:headEnd/>
            <a:tailEnd/>
          </a:ln>
        </p:spPr>
        <p:txBody>
          <a:bodyPr wrap="square" rtlCol="0">
            <a:spAutoFit/>
          </a:bodyPr>
          <a:lstStyle/>
          <a:p>
            <a:pPr algn="ctr"/>
            <a:r>
              <a:rPr lang="en-US" sz="1050" dirty="0">
                <a:solidFill>
                  <a:schemeClr val="bg1"/>
                </a:solidFill>
                <a:latin typeface="+mj-lt"/>
              </a:rPr>
              <a:t>Certified Gas Buyer</a:t>
            </a:r>
          </a:p>
        </p:txBody>
      </p:sp>
      <p:sp>
        <p:nvSpPr>
          <p:cNvPr id="103" name="TextBox 102">
            <a:extLst>
              <a:ext uri="{FF2B5EF4-FFF2-40B4-BE49-F238E27FC236}">
                <a16:creationId xmlns:a16="http://schemas.microsoft.com/office/drawing/2014/main" id="{18773F54-EDD9-4C32-BC0D-CEAAD84FAF70}"/>
              </a:ext>
            </a:extLst>
          </p:cNvPr>
          <p:cNvSpPr txBox="1"/>
          <p:nvPr/>
        </p:nvSpPr>
        <p:spPr bwMode="auto">
          <a:xfrm>
            <a:off x="4973020" y="4620852"/>
            <a:ext cx="2827368" cy="738664"/>
          </a:xfrm>
          <a:prstGeom prst="rect">
            <a:avLst/>
          </a:prstGeom>
          <a:noFill/>
          <a:ln w="12700">
            <a:solidFill>
              <a:schemeClr val="accent1"/>
            </a:solidFill>
            <a:miter lim="800000"/>
            <a:headEnd/>
            <a:tailEnd/>
          </a:ln>
        </p:spPr>
        <p:txBody>
          <a:bodyPr wrap="square" rtlCol="0">
            <a:spAutoFit/>
          </a:bodyPr>
          <a:lstStyle>
            <a:defPPr>
              <a:defRPr lang="en-US"/>
            </a:defPPr>
            <a:lvl1pPr algn="ctr">
              <a:defRPr sz="800">
                <a:latin typeface="+mj-lt"/>
              </a:defRPr>
            </a:lvl1pPr>
          </a:lstStyle>
          <a:p>
            <a:r>
              <a:rPr lang="en-US" sz="1050" dirty="0"/>
              <a:t>End-Users and other market participants purchase Certified Gas and its Certificate for compliance, marketing, or commitment purposes.</a:t>
            </a:r>
          </a:p>
        </p:txBody>
      </p:sp>
      <p:sp>
        <p:nvSpPr>
          <p:cNvPr id="128" name="TextBox 127">
            <a:extLst>
              <a:ext uri="{FF2B5EF4-FFF2-40B4-BE49-F238E27FC236}">
                <a16:creationId xmlns:a16="http://schemas.microsoft.com/office/drawing/2014/main" id="{C7671688-33C4-4AC9-B4FE-EDA2471C9442}"/>
              </a:ext>
            </a:extLst>
          </p:cNvPr>
          <p:cNvSpPr txBox="1"/>
          <p:nvPr/>
        </p:nvSpPr>
        <p:spPr bwMode="auto">
          <a:xfrm>
            <a:off x="9917304" y="2739716"/>
            <a:ext cx="1685783" cy="577081"/>
          </a:xfrm>
          <a:prstGeom prst="rect">
            <a:avLst/>
          </a:prstGeom>
          <a:noFill/>
          <a:ln w="12700">
            <a:solidFill>
              <a:schemeClr val="accent1"/>
            </a:solidFill>
            <a:miter lim="800000"/>
            <a:headEnd/>
            <a:tailEnd/>
          </a:ln>
        </p:spPr>
        <p:txBody>
          <a:bodyPr wrap="square" rtlCol="0">
            <a:spAutoFit/>
          </a:bodyPr>
          <a:lstStyle/>
          <a:p>
            <a:pPr algn="ctr"/>
            <a:r>
              <a:rPr lang="en-US" sz="1050" dirty="0">
                <a:latin typeface="+mj-lt"/>
              </a:rPr>
              <a:t>End User receives Certificate for compliance or commitment purposes</a:t>
            </a:r>
          </a:p>
        </p:txBody>
      </p:sp>
      <p:cxnSp>
        <p:nvCxnSpPr>
          <p:cNvPr id="218" name="Straight Arrow Connector 217">
            <a:extLst>
              <a:ext uri="{FF2B5EF4-FFF2-40B4-BE49-F238E27FC236}">
                <a16:creationId xmlns:a16="http://schemas.microsoft.com/office/drawing/2014/main" id="{C3D66F95-24F6-4D36-94BF-C8529B771D36}"/>
              </a:ext>
            </a:extLst>
          </p:cNvPr>
          <p:cNvCxnSpPr>
            <a:cxnSpLocks/>
            <a:stCxn id="74" idx="0"/>
            <a:endCxn id="41" idx="2"/>
          </p:cNvCxnSpPr>
          <p:nvPr/>
        </p:nvCxnSpPr>
        <p:spPr>
          <a:xfrm flipH="1" flipV="1">
            <a:off x="8860397" y="3146398"/>
            <a:ext cx="1046650" cy="976607"/>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B363880B-1E8B-4389-9C00-8D72B66F5FCB}"/>
              </a:ext>
            </a:extLst>
          </p:cNvPr>
          <p:cNvCxnSpPr>
            <a:cxnSpLocks/>
            <a:stCxn id="74" idx="0"/>
          </p:cNvCxnSpPr>
          <p:nvPr/>
        </p:nvCxnSpPr>
        <p:spPr>
          <a:xfrm flipV="1">
            <a:off x="9907047" y="3302581"/>
            <a:ext cx="853150" cy="820424"/>
          </a:xfrm>
          <a:prstGeom prst="straightConnector1">
            <a:avLst/>
          </a:prstGeom>
          <a:ln w="19050">
            <a:solidFill>
              <a:schemeClr val="accent3"/>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678A0D41-5696-4492-9A82-85E39D9ED580}"/>
              </a:ext>
            </a:extLst>
          </p:cNvPr>
          <p:cNvCxnSpPr>
            <a:cxnSpLocks/>
          </p:cNvCxnSpPr>
          <p:nvPr/>
        </p:nvCxnSpPr>
        <p:spPr>
          <a:xfrm flipH="1">
            <a:off x="7807731" y="2906522"/>
            <a:ext cx="471718" cy="0"/>
          </a:xfrm>
          <a:prstGeom prst="straightConnector1">
            <a:avLst/>
          </a:prstGeom>
          <a:ln w="1905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29" name="TextBox 228">
            <a:extLst>
              <a:ext uri="{FF2B5EF4-FFF2-40B4-BE49-F238E27FC236}">
                <a16:creationId xmlns:a16="http://schemas.microsoft.com/office/drawing/2014/main" id="{8508D313-DBC6-43D5-998F-513EE0F965F8}"/>
              </a:ext>
            </a:extLst>
          </p:cNvPr>
          <p:cNvSpPr txBox="1"/>
          <p:nvPr/>
        </p:nvSpPr>
        <p:spPr bwMode="auto">
          <a:xfrm>
            <a:off x="6548312" y="2033665"/>
            <a:ext cx="3902333" cy="253916"/>
          </a:xfrm>
          <a:prstGeom prst="rect">
            <a:avLst/>
          </a:prstGeom>
          <a:noFill/>
          <a:ln w="12700">
            <a:noFill/>
            <a:miter lim="800000"/>
            <a:headEnd/>
            <a:tailEnd/>
          </a:ln>
        </p:spPr>
        <p:txBody>
          <a:bodyPr wrap="square" rtlCol="0">
            <a:spAutoFit/>
          </a:bodyPr>
          <a:lstStyle/>
          <a:p>
            <a:pPr algn="ctr"/>
            <a:r>
              <a:rPr lang="en-US" sz="1050" b="1" dirty="0">
                <a:solidFill>
                  <a:schemeClr val="tx2"/>
                </a:solidFill>
                <a:latin typeface="Calibri" pitchFamily="34" charset="0"/>
              </a:rPr>
              <a:t>Certified Gas Contract Price = Phys Gas Value + Certification Value</a:t>
            </a:r>
          </a:p>
        </p:txBody>
      </p:sp>
      <p:cxnSp>
        <p:nvCxnSpPr>
          <p:cNvPr id="230" name="Straight Connector 229">
            <a:extLst>
              <a:ext uri="{FF2B5EF4-FFF2-40B4-BE49-F238E27FC236}">
                <a16:creationId xmlns:a16="http://schemas.microsoft.com/office/drawing/2014/main" id="{611D086A-EA5D-4B0E-9A11-13A01963AE17}"/>
              </a:ext>
            </a:extLst>
          </p:cNvPr>
          <p:cNvCxnSpPr>
            <a:cxnSpLocks/>
          </p:cNvCxnSpPr>
          <p:nvPr/>
        </p:nvCxnSpPr>
        <p:spPr>
          <a:xfrm flipV="1">
            <a:off x="6410510" y="6149796"/>
            <a:ext cx="367648" cy="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356395EC-B2D8-48DA-85DE-A00A2A12502E}"/>
              </a:ext>
            </a:extLst>
          </p:cNvPr>
          <p:cNvCxnSpPr>
            <a:cxnSpLocks/>
          </p:cNvCxnSpPr>
          <p:nvPr/>
        </p:nvCxnSpPr>
        <p:spPr>
          <a:xfrm flipH="1">
            <a:off x="9491700" y="2906522"/>
            <a:ext cx="425604" cy="0"/>
          </a:xfrm>
          <a:prstGeom prst="straightConnector1">
            <a:avLst/>
          </a:prstGeom>
          <a:ln w="1905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5C8B187F-454B-47D5-BE8B-00D67515EB21}"/>
              </a:ext>
            </a:extLst>
          </p:cNvPr>
          <p:cNvCxnSpPr>
            <a:cxnSpLocks/>
          </p:cNvCxnSpPr>
          <p:nvPr/>
        </p:nvCxnSpPr>
        <p:spPr>
          <a:xfrm flipH="1">
            <a:off x="7827029" y="3286490"/>
            <a:ext cx="2095173" cy="0"/>
          </a:xfrm>
          <a:prstGeom prst="straightConnector1">
            <a:avLst/>
          </a:prstGeom>
          <a:ln w="19050">
            <a:solidFill>
              <a:srgbClr val="0070C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C109CDFC-6F7D-4113-8035-1340A60836AD}"/>
              </a:ext>
            </a:extLst>
          </p:cNvPr>
          <p:cNvCxnSpPr>
            <a:cxnSpLocks/>
          </p:cNvCxnSpPr>
          <p:nvPr/>
        </p:nvCxnSpPr>
        <p:spPr>
          <a:xfrm flipV="1">
            <a:off x="6410509" y="6333699"/>
            <a:ext cx="367648" cy="2"/>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302" name="Rectangle 301">
            <a:extLst>
              <a:ext uri="{FF2B5EF4-FFF2-40B4-BE49-F238E27FC236}">
                <a16:creationId xmlns:a16="http://schemas.microsoft.com/office/drawing/2014/main" id="{B2DC0081-7692-41FB-BF63-D0099A95B411}"/>
              </a:ext>
            </a:extLst>
          </p:cNvPr>
          <p:cNvSpPr/>
          <p:nvPr/>
        </p:nvSpPr>
        <p:spPr>
          <a:xfrm>
            <a:off x="4876800" y="1953568"/>
            <a:ext cx="6868886" cy="180880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t"/>
          <a:lstStyle/>
          <a:p>
            <a:pPr algn="ctr"/>
            <a:endParaRPr lang="en-US" sz="1300" b="1" dirty="0">
              <a:latin typeface="+mj-lt"/>
            </a:endParaRPr>
          </a:p>
        </p:txBody>
      </p:sp>
    </p:spTree>
    <p:extLst>
      <p:ext uri="{BB962C8B-B14F-4D97-AF65-F5344CB8AC3E}">
        <p14:creationId xmlns:p14="http://schemas.microsoft.com/office/powerpoint/2010/main" val="2736645142"/>
      </p:ext>
    </p:extLst>
  </p:cSld>
  <p:clrMapOvr>
    <a:masterClrMapping/>
  </p:clrMapOvr>
</p:sld>
</file>

<file path=ppt/theme/theme1.xml><?xml version="1.0" encoding="utf-8"?>
<a:theme xmlns:a="http://schemas.openxmlformats.org/drawingml/2006/main" name="EM Pitch Template">
  <a:themeElements>
    <a:clrScheme name="Custom 2">
      <a:dk1>
        <a:srgbClr val="3A383C"/>
      </a:dk1>
      <a:lt1>
        <a:srgbClr val="FFFFFF"/>
      </a:lt1>
      <a:dk2>
        <a:srgbClr val="0272A2"/>
      </a:dk2>
      <a:lt2>
        <a:srgbClr val="FFFFFF"/>
      </a:lt2>
      <a:accent1>
        <a:srgbClr val="0073A2"/>
      </a:accent1>
      <a:accent2>
        <a:srgbClr val="014968"/>
      </a:accent2>
      <a:accent3>
        <a:srgbClr val="009E74"/>
      </a:accent3>
      <a:accent4>
        <a:srgbClr val="0A6047"/>
      </a:accent4>
      <a:accent5>
        <a:srgbClr val="EBA91F"/>
      </a:accent5>
      <a:accent6>
        <a:srgbClr val="C28D1D"/>
      </a:accent6>
      <a:hlink>
        <a:srgbClr val="000099"/>
      </a:hlink>
      <a:folHlink>
        <a:srgbClr val="00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t"/>
      <a:lstStyle>
        <a:defPPr algn="ctr">
          <a:defRPr sz="1300" b="1" dirty="0" smtClean="0">
            <a:latin typeface="+mj-lt"/>
          </a:defRPr>
        </a:defPPr>
      </a:lstStyle>
      <a:style>
        <a:lnRef idx="1">
          <a:schemeClr val="accent1"/>
        </a:lnRef>
        <a:fillRef idx="2">
          <a:schemeClr val="accent1"/>
        </a:fillRef>
        <a:effectRef idx="1">
          <a:schemeClr val="accent1"/>
        </a:effectRef>
        <a:fontRef idx="minor">
          <a:schemeClr val="dk1"/>
        </a:fontRef>
      </a:style>
    </a:spDef>
    <a:txDef>
      <a:spPr bwMode="auto">
        <a:solidFill>
          <a:srgbClr val="4F6228"/>
        </a:solidFill>
        <a:ln w="12700">
          <a:noFill/>
          <a:miter lim="800000"/>
          <a:headEnd/>
          <a:tailEnd/>
        </a:ln>
      </a:spPr>
      <a:bodyPr>
        <a:spAutoFit/>
      </a:bodyPr>
      <a:lstStyle>
        <a:defPPr algn="ctr">
          <a:defRPr sz="1400" b="1" dirty="0">
            <a:solidFill>
              <a:srgbClr val="F7FFDD"/>
            </a:solidFill>
            <a:latin typeface="Calibri"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20234</TotalTime>
  <Words>573</Words>
  <Application>Microsoft Office PowerPoint</Application>
  <PresentationFormat>Widescreen</PresentationFormat>
  <Paragraphs>43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Nexa</vt:lpstr>
      <vt:lpstr>Nexa Book</vt:lpstr>
      <vt:lpstr>Nexa Regular</vt:lpstr>
      <vt:lpstr>EM Pitch Template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lthai</dc:creator>
  <cp:lastModifiedBy>Keith Sappenfield</cp:lastModifiedBy>
  <cp:revision>5026</cp:revision>
  <cp:lastPrinted>2019-03-06T22:40:03Z</cp:lastPrinted>
  <dcterms:created xsi:type="dcterms:W3CDTF">2016-08-05T14:32:02Z</dcterms:created>
  <dcterms:modified xsi:type="dcterms:W3CDTF">2022-09-13T12:54:14Z</dcterms:modified>
</cp:coreProperties>
</file>