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690" r:id="rId2"/>
    <p:sldMasterId id="2147483692" r:id="rId3"/>
    <p:sldMasterId id="2147483650" r:id="rId4"/>
    <p:sldMasterId id="2147483652" r:id="rId5"/>
    <p:sldMasterId id="2147483655" r:id="rId6"/>
    <p:sldMasterId id="2147483685" r:id="rId7"/>
    <p:sldMasterId id="2147483694" r:id="rId8"/>
    <p:sldMasterId id="2147483696" r:id="rId9"/>
    <p:sldMasterId id="2147483678" r:id="rId10"/>
    <p:sldMasterId id="2147483680" r:id="rId11"/>
    <p:sldMasterId id="2147483698" r:id="rId12"/>
    <p:sldMasterId id="2147483703" r:id="rId13"/>
  </p:sldMasterIdLst>
  <p:notesMasterIdLst>
    <p:notesMasterId r:id="rId52"/>
  </p:notesMasterIdLst>
  <p:sldIdLst>
    <p:sldId id="266" r:id="rId14"/>
    <p:sldId id="299" r:id="rId15"/>
    <p:sldId id="257" r:id="rId16"/>
    <p:sldId id="258" r:id="rId17"/>
    <p:sldId id="259" r:id="rId18"/>
    <p:sldId id="260" r:id="rId19"/>
    <p:sldId id="267" r:id="rId20"/>
    <p:sldId id="268" r:id="rId21"/>
    <p:sldId id="261" r:id="rId22"/>
    <p:sldId id="262" r:id="rId23"/>
    <p:sldId id="265" r:id="rId24"/>
    <p:sldId id="263" r:id="rId25"/>
    <p:sldId id="264"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24">
          <p15:clr>
            <a:srgbClr val="A4A3A4"/>
          </p15:clr>
        </p15:guide>
        <p15:guide id="2" orient="horz" pos="1368">
          <p15:clr>
            <a:srgbClr val="A4A3A4"/>
          </p15:clr>
        </p15:guide>
        <p15:guide id="3" orient="horz" pos="1334">
          <p15:clr>
            <a:srgbClr val="A4A3A4"/>
          </p15:clr>
        </p15:guide>
        <p15:guide id="4" orient="horz" pos="961">
          <p15:clr>
            <a:srgbClr val="A4A3A4"/>
          </p15:clr>
        </p15:guide>
        <p15:guide id="5" orient="horz" pos="2290">
          <p15:clr>
            <a:srgbClr val="A4A3A4"/>
          </p15:clr>
        </p15:guide>
        <p15:guide id="6" orient="horz" pos="3556">
          <p15:clr>
            <a:srgbClr val="A4A3A4"/>
          </p15:clr>
        </p15:guide>
        <p15:guide id="7" pos="360">
          <p15:clr>
            <a:srgbClr val="A4A3A4"/>
          </p15:clr>
        </p15:guide>
        <p15:guide id="8" pos="5472">
          <p15:clr>
            <a:srgbClr val="A4A3A4"/>
          </p15:clr>
        </p15:guide>
        <p15:guide id="9" pos="24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D9A"/>
    <a:srgbClr val="00A6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showGuides="1">
      <p:cViewPr>
        <p:scale>
          <a:sx n="96" d="100"/>
          <a:sy n="96" d="100"/>
        </p:scale>
        <p:origin x="-926" y="-58"/>
      </p:cViewPr>
      <p:guideLst>
        <p:guide orient="horz" pos="3024"/>
        <p:guide orient="horz" pos="1368"/>
        <p:guide orient="horz" pos="1334"/>
        <p:guide orient="horz" pos="961"/>
        <p:guide orient="horz" pos="2290"/>
        <p:guide orient="horz" pos="3556"/>
        <p:guide pos="360"/>
        <p:guide pos="5472"/>
        <p:guide pos="2455"/>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0FD10-BBEA-4F9A-90D3-1E72B57BFEE8}" type="datetimeFigureOut">
              <a:rPr lang="en-US" smtClean="0"/>
              <a:t>12/10/2016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3C1D0-82FF-4F42-BE26-3A81D01146F2}" type="slidenum">
              <a:rPr lang="en-US" smtClean="0"/>
              <a:t>‹#›</a:t>
            </a:fld>
            <a:endParaRPr lang="en-US"/>
          </a:p>
        </p:txBody>
      </p:sp>
    </p:spTree>
    <p:extLst>
      <p:ext uri="{BB962C8B-B14F-4D97-AF65-F5344CB8AC3E}">
        <p14:creationId xmlns:p14="http://schemas.microsoft.com/office/powerpoint/2010/main" val="241816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E781D3-0A58-479A-947F-1F7984AD2E2B}" type="slidenum">
              <a:rPr lang="en-US" smtClean="0"/>
              <a:t>2</a:t>
            </a:fld>
            <a:endParaRPr lang="en-US"/>
          </a:p>
        </p:txBody>
      </p:sp>
    </p:spTree>
    <p:extLst>
      <p:ext uri="{BB962C8B-B14F-4D97-AF65-F5344CB8AC3E}">
        <p14:creationId xmlns:p14="http://schemas.microsoft.com/office/powerpoint/2010/main" val="4172969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E781D3-0A58-479A-947F-1F7984AD2E2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48368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end slide 1">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564562" cy="6858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800600"/>
          </a:xfrm>
          <a:prstGeom prst="rect">
            <a:avLst/>
          </a:prstGeom>
        </p:spPr>
        <p:txBody>
          <a:bodyPr/>
          <a:lstStyle>
            <a:lvl1pPr>
              <a:defRPr>
                <a:latin typeface="Arial" pitchFamily="34" charset="0"/>
                <a:cs typeface="Arial" pitchFamily="34" charset="0"/>
              </a:defRPr>
            </a:lvl1pPr>
          </a:lstStyle>
          <a:p>
            <a:endParaRPr lang="en-US" dirty="0"/>
          </a:p>
        </p:txBody>
      </p:sp>
      <p:sp>
        <p:nvSpPr>
          <p:cNvPr id="9" name="Text Placeholder 7"/>
          <p:cNvSpPr>
            <a:spLocks noGrp="1"/>
          </p:cNvSpPr>
          <p:nvPr>
            <p:ph type="body" sz="quarter" idx="11" hasCustomPrompt="1"/>
          </p:nvPr>
        </p:nvSpPr>
        <p:spPr>
          <a:xfrm>
            <a:off x="579438" y="4800600"/>
            <a:ext cx="3306762" cy="2057400"/>
          </a:xfrm>
          <a:prstGeom prst="rect">
            <a:avLst/>
          </a:prstGeom>
        </p:spPr>
        <p:txBody>
          <a:bodyPr anchor="ctr" anchorCtr="0">
            <a:normAutofit/>
          </a:bodyPr>
          <a:lstStyle>
            <a:lvl1pPr marL="0" indent="0">
              <a:lnSpc>
                <a:spcPct val="90000"/>
              </a:lnSpc>
              <a:buNone/>
              <a:defRPr sz="2400">
                <a:solidFill>
                  <a:schemeClr val="tx2"/>
                </a:solidFill>
                <a:latin typeface="Arial" pitchFamily="34" charset="0"/>
                <a:cs typeface="Arial" pitchFamily="34" charset="0"/>
              </a:defRPr>
            </a:lvl1pPr>
          </a:lstStyle>
          <a:p>
            <a:pPr lvl="0"/>
            <a:r>
              <a:rPr lang="en-US" dirty="0" smtClean="0"/>
              <a:t>Click to insert</a:t>
            </a:r>
            <a:br>
              <a:rPr lang="en-US" dirty="0" smtClean="0"/>
            </a:br>
            <a:r>
              <a:rPr lang="en-US" dirty="0" smtClean="0"/>
              <a:t>author info</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2 EDF">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800600"/>
          </a:xfrm>
          <a:prstGeom prst="rect">
            <a:avLst/>
          </a:prstGeom>
        </p:spPr>
        <p:txBody>
          <a:bodyPr/>
          <a:lstStyle>
            <a:lvl1pPr>
              <a:defRPr>
                <a:latin typeface="Arial" pitchFamily="34" charset="0"/>
                <a:cs typeface="Arial" pitchFamily="34" charset="0"/>
              </a:defRPr>
            </a:lvl1pPr>
          </a:lstStyle>
          <a:p>
            <a:endParaRPr lang="en-US" dirty="0"/>
          </a:p>
        </p:txBody>
      </p:sp>
      <p:sp>
        <p:nvSpPr>
          <p:cNvPr id="9" name="Text Placeholder 7"/>
          <p:cNvSpPr>
            <a:spLocks noGrp="1"/>
          </p:cNvSpPr>
          <p:nvPr>
            <p:ph type="body" sz="quarter" idx="11" hasCustomPrompt="1"/>
          </p:nvPr>
        </p:nvSpPr>
        <p:spPr>
          <a:xfrm>
            <a:off x="579438" y="4800600"/>
            <a:ext cx="3306762" cy="2057400"/>
          </a:xfrm>
          <a:prstGeom prst="rect">
            <a:avLst/>
          </a:prstGeom>
        </p:spPr>
        <p:txBody>
          <a:bodyPr anchor="ctr" anchorCtr="0">
            <a:normAutofit/>
          </a:bodyPr>
          <a:lstStyle>
            <a:lvl1pPr marL="0" indent="0">
              <a:lnSpc>
                <a:spcPct val="90000"/>
              </a:lnSpc>
              <a:buNone/>
              <a:defRPr sz="2400">
                <a:solidFill>
                  <a:schemeClr val="tx2"/>
                </a:solidFill>
                <a:latin typeface="Arial" pitchFamily="34" charset="0"/>
                <a:cs typeface="Arial" pitchFamily="34" charset="0"/>
              </a:defRPr>
            </a:lvl1pPr>
          </a:lstStyle>
          <a:p>
            <a:pPr lvl="0"/>
            <a:r>
              <a:rPr lang="en-US" dirty="0" smtClean="0"/>
              <a:t>Click to insert</a:t>
            </a:r>
            <a:br>
              <a:rPr lang="en-US" dirty="0" smtClean="0"/>
            </a:br>
            <a:r>
              <a:rPr lang="en-US" dirty="0" smtClean="0"/>
              <a:t>author info</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2 EDAF PA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4800600"/>
          </a:xfrm>
          <a:prstGeom prst="rect">
            <a:avLst/>
          </a:prstGeom>
        </p:spPr>
        <p:txBody>
          <a:bodyPr/>
          <a:lstStyle>
            <a:lvl1pPr>
              <a:defRPr>
                <a:latin typeface="Arial" pitchFamily="34" charset="0"/>
                <a:cs typeface="Arial" pitchFamily="34" charset="0"/>
              </a:defRPr>
            </a:lvl1pPr>
          </a:lstStyle>
          <a:p>
            <a:endParaRPr lang="en-US" dirty="0"/>
          </a:p>
        </p:txBody>
      </p:sp>
      <p:sp>
        <p:nvSpPr>
          <p:cNvPr id="9" name="Text Placeholder 7"/>
          <p:cNvSpPr>
            <a:spLocks noGrp="1"/>
          </p:cNvSpPr>
          <p:nvPr>
            <p:ph type="body" sz="quarter" idx="11" hasCustomPrompt="1"/>
          </p:nvPr>
        </p:nvSpPr>
        <p:spPr>
          <a:xfrm>
            <a:off x="579438" y="4800600"/>
            <a:ext cx="3306762" cy="2057400"/>
          </a:xfrm>
          <a:prstGeom prst="rect">
            <a:avLst/>
          </a:prstGeom>
        </p:spPr>
        <p:txBody>
          <a:bodyPr anchor="ctr" anchorCtr="0">
            <a:normAutofit/>
          </a:bodyPr>
          <a:lstStyle>
            <a:lvl1pPr marL="0" indent="0">
              <a:lnSpc>
                <a:spcPct val="90000"/>
              </a:lnSpc>
              <a:buNone/>
              <a:defRPr sz="2400">
                <a:solidFill>
                  <a:schemeClr val="tx2"/>
                </a:solidFill>
                <a:latin typeface="Arial" pitchFamily="34" charset="0"/>
                <a:cs typeface="Arial" pitchFamily="34" charset="0"/>
              </a:defRPr>
            </a:lvl1pPr>
          </a:lstStyle>
          <a:p>
            <a:pPr lvl="0"/>
            <a:r>
              <a:rPr lang="en-US" dirty="0" smtClean="0"/>
              <a:t>Click to insert</a:t>
            </a:r>
            <a:br>
              <a:rPr lang="en-US" dirty="0" smtClean="0"/>
            </a:br>
            <a:r>
              <a:rPr lang="en-US" dirty="0" smtClean="0"/>
              <a:t>author info</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6858000"/>
          </a:xfrm>
          <a:prstGeom prst="rect">
            <a:avLst/>
          </a:prstGeom>
        </p:spPr>
        <p:txBody>
          <a:bodyPr/>
          <a:lstStyle>
            <a:lvl1pPr>
              <a:buNone/>
              <a:defRPr sz="2000"/>
            </a:lvl1pPr>
          </a:lstStyle>
          <a:p>
            <a:endParaRPr lang="en-US"/>
          </a:p>
        </p:txBody>
      </p:sp>
      <p:sp>
        <p:nvSpPr>
          <p:cNvPr id="2" name="Title 1"/>
          <p:cNvSpPr>
            <a:spLocks noGrp="1"/>
          </p:cNvSpPr>
          <p:nvPr>
            <p:ph type="title" hasCustomPrompt="1"/>
          </p:nvPr>
        </p:nvSpPr>
        <p:spPr>
          <a:xfrm>
            <a:off x="579438" y="342900"/>
            <a:ext cx="8107362" cy="685800"/>
          </a:xfrm>
          <a:prstGeom prst="rect">
            <a:avLst/>
          </a:prstGeom>
        </p:spPr>
        <p:txBody>
          <a:bodyPr/>
          <a:lstStyle/>
          <a:p>
            <a:r>
              <a:rPr lang="en-US" dirty="0" smtClean="0"/>
              <a:t>Click to edit title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ection divider 2">
    <p:spTree>
      <p:nvGrpSpPr>
        <p:cNvPr id="1" name=""/>
        <p:cNvGrpSpPr/>
        <p:nvPr/>
      </p:nvGrpSpPr>
      <p:grpSpPr>
        <a:xfrm>
          <a:off x="0" y="0"/>
          <a:ext cx="0" cy="0"/>
          <a:chOff x="0" y="0"/>
          <a:chExt cx="0" cy="0"/>
        </a:xfrm>
      </p:grpSpPr>
      <p:sp>
        <p:nvSpPr>
          <p:cNvPr id="2" name="Title 1"/>
          <p:cNvSpPr>
            <a:spLocks noGrp="1"/>
          </p:cNvSpPr>
          <p:nvPr>
            <p:ph type="ctrTitle"/>
          </p:nvPr>
        </p:nvSpPr>
        <p:spPr>
          <a:xfrm>
            <a:off x="579438" y="2160588"/>
            <a:ext cx="8107362" cy="1470025"/>
          </a:xfrm>
          <a:prstGeom prst="rect">
            <a:avLst/>
          </a:prstGeom>
        </p:spPr>
        <p:txBody>
          <a:bodyPr lIns="0" tIns="0" rIns="0" bIns="0"/>
          <a:lstStyle>
            <a:lvl1pPr algn="l">
              <a:lnSpc>
                <a:spcPct val="95000"/>
              </a:lnSpc>
              <a:defRPr sz="4000" b="1">
                <a:solidFill>
                  <a:schemeClr val="accent3"/>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9438" y="1524000"/>
            <a:ext cx="8107362" cy="585216"/>
          </a:xfrm>
          <a:prstGeom prst="rect">
            <a:avLst/>
          </a:prstGeom>
        </p:spPr>
        <p:txBody>
          <a:bodyPr lIns="0" tIns="0" rIns="0" bIns="0" anchor="t"/>
          <a:lstStyle>
            <a:lvl1pPr marL="0" indent="0" algn="l">
              <a:lnSpc>
                <a:spcPct val="95000"/>
              </a:lnSpc>
              <a:buNone/>
              <a:defRPr>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97623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9438" y="2173288"/>
            <a:ext cx="7993062" cy="914400"/>
          </a:xfrm>
          <a:prstGeom prst="rect">
            <a:avLst/>
          </a:prstGeom>
        </p:spPr>
        <p:txBody>
          <a:bodyPr lIns="0" tIns="0" rIns="0" bIns="0"/>
          <a:lstStyle>
            <a:lvl1pPr algn="l">
              <a:lnSpc>
                <a:spcPct val="95000"/>
              </a:lnSpc>
              <a:defRPr sz="2800" b="1">
                <a:solidFill>
                  <a:srgbClr val="173D9A"/>
                </a:solidFill>
              </a:defRPr>
            </a:lvl1pPr>
          </a:lstStyle>
          <a:p>
            <a:r>
              <a:rPr lang="en-US" dirty="0" smtClean="0"/>
              <a:t>Click to edit quote</a:t>
            </a:r>
            <a:endParaRPr lang="en-US" dirty="0"/>
          </a:p>
        </p:txBody>
      </p:sp>
      <p:sp>
        <p:nvSpPr>
          <p:cNvPr id="3" name="Subtitle 2"/>
          <p:cNvSpPr>
            <a:spLocks noGrp="1"/>
          </p:cNvSpPr>
          <p:nvPr>
            <p:ph type="subTitle" idx="1" hasCustomPrompt="1"/>
          </p:nvPr>
        </p:nvSpPr>
        <p:spPr>
          <a:xfrm>
            <a:off x="4393323" y="3328988"/>
            <a:ext cx="4179177" cy="1400667"/>
          </a:xfrm>
          <a:prstGeom prst="rect">
            <a:avLst/>
          </a:prstGeom>
        </p:spPr>
        <p:txBody>
          <a:bodyPr lIns="0" tIns="0" rIns="0" bIns="0"/>
          <a:lstStyle>
            <a:lvl1pPr marL="0" indent="0" algn="r">
              <a:lnSpc>
                <a:spcPct val="95000"/>
              </a:lnSpc>
              <a:spcBef>
                <a:spcPts val="0"/>
              </a:spcBef>
              <a:buNone/>
              <a:defRPr sz="2000">
                <a:solidFill>
                  <a:srgbClr val="173D9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attribution</a:t>
            </a:r>
            <a:endParaRPr lang="en-US" dirty="0"/>
          </a:p>
        </p:txBody>
      </p:sp>
    </p:spTree>
    <p:extLst>
      <p:ext uri="{BB962C8B-B14F-4D97-AF65-F5344CB8AC3E}">
        <p14:creationId xmlns:p14="http://schemas.microsoft.com/office/powerpoint/2010/main" val="2135388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438" y="342900"/>
            <a:ext cx="8107362" cy="685800"/>
          </a:xfrm>
          <a:prstGeom prst="rect">
            <a:avLst/>
          </a:prstGeom>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579438" y="1371601"/>
            <a:ext cx="8107362" cy="4273550"/>
          </a:xfrm>
          <a:prstGeom prst="rect">
            <a:avLst/>
          </a:prstGeom>
        </p:spPr>
        <p:txBody>
          <a:bodyPr/>
          <a:lstStyle>
            <a:lvl1pPr>
              <a:defRPr/>
            </a:lvl1pPr>
          </a:lstStyle>
          <a:p>
            <a:pPr lvl="0"/>
            <a:r>
              <a:rPr lang="en-US" dirty="0" smtClean="0"/>
              <a:t>Click to insert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7530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end slide 1 EDAF">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701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ection divider 2">
    <p:spTree>
      <p:nvGrpSpPr>
        <p:cNvPr id="1" name=""/>
        <p:cNvGrpSpPr/>
        <p:nvPr/>
      </p:nvGrpSpPr>
      <p:grpSpPr>
        <a:xfrm>
          <a:off x="0" y="0"/>
          <a:ext cx="0" cy="0"/>
          <a:chOff x="0" y="0"/>
          <a:chExt cx="0" cy="0"/>
        </a:xfrm>
      </p:grpSpPr>
      <p:sp>
        <p:nvSpPr>
          <p:cNvPr id="2" name="Title 1"/>
          <p:cNvSpPr>
            <a:spLocks noGrp="1"/>
          </p:cNvSpPr>
          <p:nvPr>
            <p:ph type="ctrTitle"/>
          </p:nvPr>
        </p:nvSpPr>
        <p:spPr>
          <a:xfrm>
            <a:off x="579438" y="2160588"/>
            <a:ext cx="8107362" cy="1470025"/>
          </a:xfrm>
          <a:prstGeom prst="rect">
            <a:avLst/>
          </a:prstGeom>
        </p:spPr>
        <p:txBody>
          <a:bodyPr lIns="0" tIns="0" rIns="0" bIns="0"/>
          <a:lstStyle>
            <a:lvl1pPr algn="l">
              <a:lnSpc>
                <a:spcPct val="95000"/>
              </a:lnSpc>
              <a:defRPr sz="4000" b="1">
                <a:solidFill>
                  <a:schemeClr val="accent3"/>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9438" y="1524000"/>
            <a:ext cx="8107362" cy="585216"/>
          </a:xfrm>
          <a:prstGeom prst="rect">
            <a:avLst/>
          </a:prstGeom>
        </p:spPr>
        <p:txBody>
          <a:bodyPr lIns="0" tIns="0" rIns="0" bIns="0" anchor="t"/>
          <a:lstStyle>
            <a:lvl1pPr marL="0" indent="0" algn="l">
              <a:lnSpc>
                <a:spcPct val="95000"/>
              </a:lnSpc>
              <a:buNone/>
              <a:defRPr>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61562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9438" y="2173288"/>
            <a:ext cx="7993062" cy="914400"/>
          </a:xfrm>
          <a:prstGeom prst="rect">
            <a:avLst/>
          </a:prstGeom>
        </p:spPr>
        <p:txBody>
          <a:bodyPr lIns="0" tIns="0" rIns="0" bIns="0"/>
          <a:lstStyle>
            <a:lvl1pPr algn="l">
              <a:lnSpc>
                <a:spcPct val="95000"/>
              </a:lnSpc>
              <a:defRPr sz="2800" b="1">
                <a:solidFill>
                  <a:srgbClr val="173D9A"/>
                </a:solidFill>
              </a:defRPr>
            </a:lvl1pPr>
          </a:lstStyle>
          <a:p>
            <a:r>
              <a:rPr lang="en-US" dirty="0" smtClean="0"/>
              <a:t>Click to edit quote</a:t>
            </a:r>
            <a:endParaRPr lang="en-US" dirty="0"/>
          </a:p>
        </p:txBody>
      </p:sp>
      <p:sp>
        <p:nvSpPr>
          <p:cNvPr id="3" name="Subtitle 2"/>
          <p:cNvSpPr>
            <a:spLocks noGrp="1"/>
          </p:cNvSpPr>
          <p:nvPr>
            <p:ph type="subTitle" idx="1" hasCustomPrompt="1"/>
          </p:nvPr>
        </p:nvSpPr>
        <p:spPr>
          <a:xfrm>
            <a:off x="4393323" y="3328988"/>
            <a:ext cx="4179177" cy="1400667"/>
          </a:xfrm>
          <a:prstGeom prst="rect">
            <a:avLst/>
          </a:prstGeom>
        </p:spPr>
        <p:txBody>
          <a:bodyPr lIns="0" tIns="0" rIns="0" bIns="0"/>
          <a:lstStyle>
            <a:lvl1pPr marL="0" indent="0" algn="r">
              <a:lnSpc>
                <a:spcPct val="95000"/>
              </a:lnSpc>
              <a:spcBef>
                <a:spcPts val="0"/>
              </a:spcBef>
              <a:buNone/>
              <a:defRPr sz="2000">
                <a:solidFill>
                  <a:srgbClr val="173D9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attribution</a:t>
            </a:r>
            <a:endParaRPr lang="en-US" dirty="0"/>
          </a:p>
        </p:txBody>
      </p:sp>
    </p:spTree>
    <p:extLst>
      <p:ext uri="{BB962C8B-B14F-4D97-AF65-F5344CB8AC3E}">
        <p14:creationId xmlns:p14="http://schemas.microsoft.com/office/powerpoint/2010/main" val="2431015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107362" cy="685800"/>
          </a:xfrm>
          <a:prstGeom prst="rect">
            <a:avLst/>
          </a:prstGeom>
        </p:spPr>
        <p:txBody>
          <a:bodyPr/>
          <a:lstStyle/>
          <a:p>
            <a:r>
              <a:rPr lang="en-US" smtClean="0"/>
              <a:t>Click to edit Master title style</a:t>
            </a:r>
            <a:endParaRPr lang="en-US"/>
          </a:p>
        </p:txBody>
      </p:sp>
      <p:sp>
        <p:nvSpPr>
          <p:cNvPr id="8" name="Chart Placeholder 7"/>
          <p:cNvSpPr>
            <a:spLocks noGrp="1"/>
          </p:cNvSpPr>
          <p:nvPr>
            <p:ph type="chart" sz="quarter" idx="10" hasCustomPrompt="1"/>
          </p:nvPr>
        </p:nvSpPr>
        <p:spPr>
          <a:xfrm>
            <a:off x="579438" y="1371600"/>
            <a:ext cx="8107362" cy="4273550"/>
          </a:xfrm>
          <a:prstGeom prst="rect">
            <a:avLst/>
          </a:prstGeom>
        </p:spPr>
        <p:txBody>
          <a:bodyPr/>
          <a:lstStyle>
            <a:lvl1pPr>
              <a:buNone/>
              <a:defRPr/>
            </a:lvl1pPr>
          </a:lstStyle>
          <a:p>
            <a:r>
              <a:rPr lang="en-US" dirty="0" smtClean="0"/>
              <a:t>Click to insert chart</a:t>
            </a:r>
          </a:p>
          <a:p>
            <a:endParaRPr lang="en-US" dirty="0"/>
          </a:p>
        </p:txBody>
      </p:sp>
    </p:spTree>
    <p:extLst>
      <p:ext uri="{BB962C8B-B14F-4D97-AF65-F5344CB8AC3E}">
        <p14:creationId xmlns:p14="http://schemas.microsoft.com/office/powerpoint/2010/main" val="26859228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438" y="342900"/>
            <a:ext cx="8107362" cy="685800"/>
          </a:xfrm>
          <a:prstGeom prst="rect">
            <a:avLst/>
          </a:prstGeom>
        </p:spPr>
        <p:txBody>
          <a:bodyPr/>
          <a:lstStyle/>
          <a:p>
            <a:r>
              <a:rPr lang="en-US" dirty="0" smtClean="0"/>
              <a:t>Click to edit title</a:t>
            </a:r>
            <a:endParaRPr lang="en-US" dirty="0"/>
          </a:p>
        </p:txBody>
      </p:sp>
      <p:sp>
        <p:nvSpPr>
          <p:cNvPr id="3" name="Content Placeholder 2"/>
          <p:cNvSpPr>
            <a:spLocks noGrp="1"/>
          </p:cNvSpPr>
          <p:nvPr>
            <p:ph idx="1" hasCustomPrompt="1"/>
          </p:nvPr>
        </p:nvSpPr>
        <p:spPr>
          <a:xfrm>
            <a:off x="579438" y="1371601"/>
            <a:ext cx="8107362" cy="4273550"/>
          </a:xfrm>
          <a:prstGeom prst="rect">
            <a:avLst/>
          </a:prstGeom>
        </p:spPr>
        <p:txBody>
          <a:bodyPr/>
          <a:lstStyle>
            <a:lvl1pPr>
              <a:defRPr/>
            </a:lvl1pPr>
          </a:lstStyle>
          <a:p>
            <a:pPr lvl="0"/>
            <a:r>
              <a:rPr lang="en-US" dirty="0" smtClean="0"/>
              <a:t>Click to insert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42220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end slide 1 EDAF PAC">
    <p:spTree>
      <p:nvGrpSpPr>
        <p:cNvPr id="1" name=""/>
        <p:cNvGrpSpPr/>
        <p:nvPr/>
      </p:nvGrpSpPr>
      <p:grpSpPr>
        <a:xfrm>
          <a:off x="0" y="0"/>
          <a:ext cx="0" cy="0"/>
          <a:chOff x="0" y="0"/>
          <a:chExt cx="0" cy="0"/>
        </a:xfrm>
      </p:grpSpPr>
      <p:sp>
        <p:nvSpPr>
          <p:cNvPr id="2" name="Title 1"/>
          <p:cNvSpPr>
            <a:spLocks noGrp="1"/>
          </p:cNvSpPr>
          <p:nvPr>
            <p:ph type="ctrTitle"/>
          </p:nvPr>
        </p:nvSpPr>
        <p:spPr>
          <a:xfrm>
            <a:off x="579438" y="1162050"/>
            <a:ext cx="8107362" cy="1470025"/>
          </a:xfrm>
          <a:prstGeom prst="rect">
            <a:avLst/>
          </a:prstGeom>
        </p:spPr>
        <p:txBody>
          <a:bodyPr lIns="0" tIns="0" rIns="0" bIns="0" anchor="b" anchorCtr="0"/>
          <a:lstStyle>
            <a:lvl1pPr algn="l">
              <a:lnSpc>
                <a:spcPct val="95000"/>
              </a:lnSpc>
              <a:defRPr sz="4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79438" y="2803634"/>
            <a:ext cx="8107362" cy="1752600"/>
          </a:xfrm>
          <a:prstGeom prst="rect">
            <a:avLst/>
          </a:prstGeom>
        </p:spPr>
        <p:txBody>
          <a:bodyPr lIns="0" tIns="0" rIns="0" bIns="0"/>
          <a:lstStyle>
            <a:lvl1pPr marL="0" indent="0" algn="l">
              <a:lnSpc>
                <a:spcPct val="95000"/>
              </a:lnSpc>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1/pull quote">
    <p:spTree>
      <p:nvGrpSpPr>
        <p:cNvPr id="1" name=""/>
        <p:cNvGrpSpPr/>
        <p:nvPr/>
      </p:nvGrpSpPr>
      <p:grpSpPr>
        <a:xfrm>
          <a:off x="0" y="0"/>
          <a:ext cx="0" cy="0"/>
          <a:chOff x="0" y="0"/>
          <a:chExt cx="0" cy="0"/>
        </a:xfrm>
      </p:grpSpPr>
      <p:sp>
        <p:nvSpPr>
          <p:cNvPr id="2" name="Title 1"/>
          <p:cNvSpPr>
            <a:spLocks noGrp="1"/>
          </p:cNvSpPr>
          <p:nvPr>
            <p:ph type="ctrTitle"/>
          </p:nvPr>
        </p:nvSpPr>
        <p:spPr>
          <a:xfrm>
            <a:off x="579438" y="2160588"/>
            <a:ext cx="8107362" cy="1470025"/>
          </a:xfrm>
          <a:prstGeom prst="rect">
            <a:avLst/>
          </a:prstGeom>
        </p:spPr>
        <p:txBody>
          <a:bodyPr lIns="0" tIns="0" rIns="0" bIns="0"/>
          <a:lstStyle>
            <a:lvl1pPr algn="l">
              <a:lnSpc>
                <a:spcPct val="95000"/>
              </a:lnSpc>
              <a:defRPr sz="40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9438" y="1524000"/>
            <a:ext cx="8107362" cy="585216"/>
          </a:xfrm>
          <a:prstGeom prst="rect">
            <a:avLst/>
          </a:prstGeom>
        </p:spPr>
        <p:txBody>
          <a:bodyPr lIns="0" tIns="0" rIns="0" bIns="0" anchor="t"/>
          <a:lstStyle>
            <a:lvl1pPr marL="0" indent="0" algn="l">
              <a:lnSpc>
                <a:spcPct val="95000"/>
              </a:lnSpc>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divider 2">
    <p:spTree>
      <p:nvGrpSpPr>
        <p:cNvPr id="1" name=""/>
        <p:cNvGrpSpPr/>
        <p:nvPr/>
      </p:nvGrpSpPr>
      <p:grpSpPr>
        <a:xfrm>
          <a:off x="0" y="0"/>
          <a:ext cx="0" cy="0"/>
          <a:chOff x="0" y="0"/>
          <a:chExt cx="0" cy="0"/>
        </a:xfrm>
      </p:grpSpPr>
      <p:sp>
        <p:nvSpPr>
          <p:cNvPr id="2" name="Title 1"/>
          <p:cNvSpPr>
            <a:spLocks noGrp="1"/>
          </p:cNvSpPr>
          <p:nvPr>
            <p:ph type="ctrTitle"/>
          </p:nvPr>
        </p:nvSpPr>
        <p:spPr>
          <a:xfrm>
            <a:off x="579438" y="2160588"/>
            <a:ext cx="8107362" cy="1470025"/>
          </a:xfrm>
          <a:prstGeom prst="rect">
            <a:avLst/>
          </a:prstGeom>
        </p:spPr>
        <p:txBody>
          <a:bodyPr lIns="0" tIns="0" rIns="0" bIns="0"/>
          <a:lstStyle>
            <a:lvl1pPr algn="l">
              <a:lnSpc>
                <a:spcPct val="95000"/>
              </a:lnSpc>
              <a:defRPr sz="4000" b="1">
                <a:solidFill>
                  <a:schemeClr val="accent3"/>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79438" y="1524000"/>
            <a:ext cx="8107362" cy="585216"/>
          </a:xfrm>
          <a:prstGeom prst="rect">
            <a:avLst/>
          </a:prstGeom>
        </p:spPr>
        <p:txBody>
          <a:bodyPr lIns="0" tIns="0" rIns="0" bIns="0" anchor="t"/>
          <a:lstStyle>
            <a:lvl1pPr marL="0" indent="0" algn="l">
              <a:lnSpc>
                <a:spcPct val="95000"/>
              </a:lnSpc>
              <a:buNone/>
              <a:defRPr>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ll quo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9438" y="2173288"/>
            <a:ext cx="7993062" cy="914400"/>
          </a:xfrm>
          <a:prstGeom prst="rect">
            <a:avLst/>
          </a:prstGeom>
        </p:spPr>
        <p:txBody>
          <a:bodyPr lIns="0" tIns="0" rIns="0" bIns="0"/>
          <a:lstStyle>
            <a:lvl1pPr algn="l">
              <a:lnSpc>
                <a:spcPct val="95000"/>
              </a:lnSpc>
              <a:defRPr sz="2800" b="1">
                <a:solidFill>
                  <a:srgbClr val="173D9A"/>
                </a:solidFill>
              </a:defRPr>
            </a:lvl1pPr>
          </a:lstStyle>
          <a:p>
            <a:r>
              <a:rPr lang="en-US" dirty="0" smtClean="0"/>
              <a:t>Click to edit quote</a:t>
            </a:r>
            <a:endParaRPr lang="en-US" dirty="0"/>
          </a:p>
        </p:txBody>
      </p:sp>
      <p:sp>
        <p:nvSpPr>
          <p:cNvPr id="3" name="Subtitle 2"/>
          <p:cNvSpPr>
            <a:spLocks noGrp="1"/>
          </p:cNvSpPr>
          <p:nvPr>
            <p:ph type="subTitle" idx="1" hasCustomPrompt="1"/>
          </p:nvPr>
        </p:nvSpPr>
        <p:spPr>
          <a:xfrm>
            <a:off x="4393323" y="3328988"/>
            <a:ext cx="4179177" cy="1400667"/>
          </a:xfrm>
          <a:prstGeom prst="rect">
            <a:avLst/>
          </a:prstGeom>
        </p:spPr>
        <p:txBody>
          <a:bodyPr lIns="0" tIns="0" rIns="0" bIns="0"/>
          <a:lstStyle>
            <a:lvl1pPr marL="0" indent="0" algn="r">
              <a:lnSpc>
                <a:spcPct val="95000"/>
              </a:lnSpc>
              <a:spcBef>
                <a:spcPts val="0"/>
              </a:spcBef>
              <a:buNone/>
              <a:defRPr sz="2000">
                <a:solidFill>
                  <a:srgbClr val="173D9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attribution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438" y="342900"/>
            <a:ext cx="8107362" cy="685800"/>
          </a:xfrm>
          <a:prstGeom prst="rect">
            <a:avLst/>
          </a:prstGeom>
        </p:spPr>
        <p:txBody>
          <a:body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insert bullets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107362" cy="685800"/>
          </a:xfrm>
          <a:prstGeom prst="rect">
            <a:avLst/>
          </a:prstGeom>
        </p:spPr>
        <p:txBody>
          <a:bodyPr/>
          <a:lstStyle/>
          <a:p>
            <a:r>
              <a:rPr lang="en-US" smtClean="0"/>
              <a:t>Click to edit Master title style</a:t>
            </a:r>
            <a:endParaRPr lang="en-US"/>
          </a:p>
        </p:txBody>
      </p:sp>
      <p:sp>
        <p:nvSpPr>
          <p:cNvPr id="8" name="Chart Placeholder 7"/>
          <p:cNvSpPr>
            <a:spLocks noGrp="1"/>
          </p:cNvSpPr>
          <p:nvPr>
            <p:ph type="chart" sz="quarter" idx="10" hasCustomPrompt="1"/>
          </p:nvPr>
        </p:nvSpPr>
        <p:spPr>
          <a:xfrm>
            <a:off x="579438" y="1371600"/>
            <a:ext cx="8107362" cy="4273550"/>
          </a:xfrm>
        </p:spPr>
        <p:txBody>
          <a:bodyPr/>
          <a:lstStyle>
            <a:lvl1pPr>
              <a:buNone/>
              <a:defRPr/>
            </a:lvl1pPr>
          </a:lstStyle>
          <a:p>
            <a:r>
              <a:rPr lang="en-US" dirty="0" smtClean="0"/>
              <a:t>Click to insert chart</a:t>
            </a:r>
          </a:p>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9438" y="342900"/>
            <a:ext cx="8564562" cy="6858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579438" y="1371600"/>
            <a:ext cx="3916362"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theme" Target="../theme/theme12.xml"/><Relationship Id="rId4" Type="http://schemas.openxmlformats.org/officeDocument/2006/relationships/slideLayout" Target="../slideLayouts/slideLayout20.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theme" Target="../theme/theme13.xml"/><Relationship Id="rId4"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6.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8" name="Picture 7" descr="EDF Logo.png"/>
          <p:cNvPicPr>
            <a:picLocks noChangeAspect="1"/>
          </p:cNvPicPr>
          <p:nvPr/>
        </p:nvPicPr>
        <p:blipFill>
          <a:blip r:embed="rId4"/>
          <a:stretch>
            <a:fillRect/>
          </a:stretch>
        </p:blipFill>
        <p:spPr>
          <a:xfrm>
            <a:off x="6705600" y="5257800"/>
            <a:ext cx="2161903" cy="1216070"/>
          </a:xfrm>
          <a:prstGeom prst="rect">
            <a:avLst/>
          </a:prstGeom>
        </p:spPr>
      </p:pic>
      <p:pic>
        <p:nvPicPr>
          <p:cNvPr id="4" name="Picture 3"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9" name="Picture 8" descr="EDF_r_CMYK_287.jpg"/>
          <p:cNvPicPr>
            <a:picLocks noChangeAspect="1"/>
          </p:cNvPicPr>
          <p:nvPr userDrawn="1"/>
        </p:nvPicPr>
        <p:blipFill>
          <a:blip r:embed="rId5"/>
          <a:stretch>
            <a:fillRect/>
          </a:stretch>
        </p:blipFill>
        <p:spPr>
          <a:xfrm>
            <a:off x="6713520" y="5486235"/>
            <a:ext cx="2170176" cy="981456"/>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579438" y="342900"/>
            <a:ext cx="8229600" cy="685800"/>
          </a:xfrm>
          <a:prstGeom prst="rect">
            <a:avLst/>
          </a:prstGeom>
        </p:spPr>
        <p:txBody>
          <a:bodyPr vert="horz" lIns="0" tIns="0" rIns="0" bIns="0" rtlCol="0" anchor="t" anchorCtr="0">
            <a:normAutofit/>
          </a:bodyPr>
          <a:lstStyle/>
          <a:p>
            <a:r>
              <a:rPr lang="en-US" dirty="0" smtClean="0"/>
              <a:t>Click to edit slide title</a:t>
            </a:r>
            <a:endParaRPr lang="en-US" dirty="0"/>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5000"/>
        </a:lnSpc>
        <a:spcBef>
          <a:spcPct val="0"/>
        </a:spcBef>
        <a:buNone/>
        <a:defRPr sz="4000" b="1" kern="1200">
          <a:solidFill>
            <a:schemeClr val="bg1"/>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chemeClr val="bg1"/>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5000"/>
        </a:lnSpc>
        <a:spcBef>
          <a:spcPct val="0"/>
        </a:spcBef>
        <a:buNone/>
        <a:defRPr sz="4000" b="1" kern="1200">
          <a:solidFill>
            <a:schemeClr val="bg1"/>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chemeClr val="bg1"/>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LIDE Background Tweak 2.png"/>
          <p:cNvPicPr>
            <a:picLocks noChangeAspect="1"/>
          </p:cNvPicPr>
          <p:nvPr/>
        </p:nvPicPr>
        <p:blipFill>
          <a:blip r:embed="rId6" cstate="print"/>
          <a:srcRect b="43177"/>
          <a:stretch>
            <a:fillRect/>
          </a:stretch>
        </p:blipFill>
        <p:spPr>
          <a:xfrm>
            <a:off x="0" y="5715000"/>
            <a:ext cx="9143245" cy="1143000"/>
          </a:xfrm>
          <a:prstGeom prst="rect">
            <a:avLst/>
          </a:prstGeom>
        </p:spPr>
      </p:pic>
    </p:spTree>
    <p:extLst>
      <p:ext uri="{BB962C8B-B14F-4D97-AF65-F5344CB8AC3E}">
        <p14:creationId xmlns:p14="http://schemas.microsoft.com/office/powerpoint/2010/main" val="130974808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LIDE Background Tweak 2.png"/>
          <p:cNvPicPr>
            <a:picLocks noChangeAspect="1"/>
          </p:cNvPicPr>
          <p:nvPr/>
        </p:nvPicPr>
        <p:blipFill>
          <a:blip r:embed="rId6" cstate="print"/>
          <a:srcRect b="43177"/>
          <a:stretch>
            <a:fillRect/>
          </a:stretch>
        </p:blipFill>
        <p:spPr>
          <a:xfrm>
            <a:off x="0" y="5715000"/>
            <a:ext cx="9143245" cy="1143000"/>
          </a:xfrm>
          <a:prstGeom prst="rect">
            <a:avLst/>
          </a:prstGeom>
        </p:spPr>
      </p:pic>
    </p:spTree>
    <p:extLst>
      <p:ext uri="{BB962C8B-B14F-4D97-AF65-F5344CB8AC3E}">
        <p14:creationId xmlns:p14="http://schemas.microsoft.com/office/powerpoint/2010/main" val="358920700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8" name="Picture 7" descr="EDF Logo.png"/>
          <p:cNvPicPr>
            <a:picLocks noChangeAspect="1"/>
          </p:cNvPicPr>
          <p:nvPr/>
        </p:nvPicPr>
        <p:blipFill>
          <a:blip r:embed="rId4"/>
          <a:stretch>
            <a:fillRect/>
          </a:stretch>
        </p:blipFill>
        <p:spPr>
          <a:xfrm>
            <a:off x="6705600" y="5257800"/>
            <a:ext cx="2161903" cy="1216070"/>
          </a:xfrm>
          <a:prstGeom prst="rect">
            <a:avLst/>
          </a:prstGeom>
        </p:spPr>
      </p:pic>
      <p:pic>
        <p:nvPicPr>
          <p:cNvPr id="4" name="Picture 3"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6" name="Picture 5" descr="edaf_654x319.jpg"/>
          <p:cNvPicPr>
            <a:picLocks noChangeAspect="1"/>
          </p:cNvPicPr>
          <p:nvPr/>
        </p:nvPicPr>
        <p:blipFill>
          <a:blip r:embed="rId5" cstate="print"/>
          <a:stretch>
            <a:fillRect/>
          </a:stretch>
        </p:blipFill>
        <p:spPr>
          <a:xfrm>
            <a:off x="6702552" y="5457444"/>
            <a:ext cx="1993392" cy="972312"/>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8" name="Picture 7" descr="EDF Logo.png"/>
          <p:cNvPicPr>
            <a:picLocks noChangeAspect="1"/>
          </p:cNvPicPr>
          <p:nvPr/>
        </p:nvPicPr>
        <p:blipFill>
          <a:blip r:embed="rId4"/>
          <a:stretch>
            <a:fillRect/>
          </a:stretch>
        </p:blipFill>
        <p:spPr>
          <a:xfrm>
            <a:off x="6705600" y="5257800"/>
            <a:ext cx="2161903" cy="1216070"/>
          </a:xfrm>
          <a:prstGeom prst="rect">
            <a:avLst/>
          </a:prstGeom>
        </p:spPr>
      </p:pic>
      <p:pic>
        <p:nvPicPr>
          <p:cNvPr id="4" name="Picture 3" descr="TITLE Background Tweak.png"/>
          <p:cNvPicPr>
            <a:picLocks noChangeAspect="1"/>
          </p:cNvPicPr>
          <p:nvPr/>
        </p:nvPicPr>
        <p:blipFill>
          <a:blip r:embed="rId3" cstate="print"/>
          <a:stretch>
            <a:fillRect/>
          </a:stretch>
        </p:blipFill>
        <p:spPr>
          <a:xfrm>
            <a:off x="755" y="0"/>
            <a:ext cx="9143245" cy="6631900"/>
          </a:xfrm>
          <a:prstGeom prst="rect">
            <a:avLst/>
          </a:prstGeom>
        </p:spPr>
      </p:pic>
      <p:pic>
        <p:nvPicPr>
          <p:cNvPr id="9" name="Picture 8" descr="edaf_pac_668x265.jpg"/>
          <p:cNvPicPr>
            <a:picLocks noChangeAspect="1"/>
          </p:cNvPicPr>
          <p:nvPr/>
        </p:nvPicPr>
        <p:blipFill>
          <a:blip r:embed="rId5" cstate="print"/>
          <a:stretch>
            <a:fillRect/>
          </a:stretch>
        </p:blipFill>
        <p:spPr>
          <a:xfrm>
            <a:off x="6702552" y="5445611"/>
            <a:ext cx="2036064" cy="80772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g.png"/>
          <p:cNvPicPr>
            <a:picLocks noChangeAspect="1"/>
          </p:cNvPicPr>
          <p:nvPr/>
        </p:nvPicPr>
        <p:blipFill>
          <a:blip r:embed="rId3"/>
          <a:srcRect t="293" b="982"/>
          <a:stretch>
            <a:fillRect/>
          </a:stretch>
        </p:blipFill>
        <p:spPr>
          <a:xfrm>
            <a:off x="0" y="0"/>
            <a:ext cx="9144000" cy="6858000"/>
          </a:xfrm>
          <a:prstGeom prst="rect">
            <a:avLst/>
          </a:prstGeom>
        </p:spPr>
      </p:pic>
      <p:pic>
        <p:nvPicPr>
          <p:cNvPr id="8" name="Picture 7" descr="SLIDE Background Tweak 2.png"/>
          <p:cNvPicPr>
            <a:picLocks noChangeAspect="1"/>
          </p:cNvPicPr>
          <p:nvPr/>
        </p:nvPicPr>
        <p:blipFill>
          <a:blip r:embed="rId4" cstate="print"/>
          <a:srcRect b="43177"/>
          <a:stretch>
            <a:fillRect/>
          </a:stretch>
        </p:blipFill>
        <p:spPr>
          <a:xfrm>
            <a:off x="0" y="5715000"/>
            <a:ext cx="9143245" cy="1143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LIDE Background Tweak 2.png"/>
          <p:cNvPicPr>
            <a:picLocks noChangeAspect="1"/>
          </p:cNvPicPr>
          <p:nvPr/>
        </p:nvPicPr>
        <p:blipFill>
          <a:blip r:embed="rId4" cstate="print"/>
          <a:srcRect b="43177"/>
          <a:stretch>
            <a:fillRect/>
          </a:stretch>
        </p:blipFill>
        <p:spPr>
          <a:xfrm>
            <a:off x="0" y="5715000"/>
            <a:ext cx="9143245" cy="1143000"/>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5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SLIDE Corner Cut.png"/>
          <p:cNvPicPr>
            <a:picLocks noChangeAspect="1"/>
          </p:cNvPicPr>
          <p:nvPr/>
        </p:nvPicPr>
        <p:blipFill>
          <a:blip r:embed="rId7"/>
          <a:srcRect/>
          <a:stretch>
            <a:fillRect/>
          </a:stretch>
        </p:blipFill>
        <p:spPr bwMode="auto">
          <a:xfrm>
            <a:off x="5724525" y="5565775"/>
            <a:ext cx="3419475" cy="1292225"/>
          </a:xfrm>
          <a:prstGeom prst="rect">
            <a:avLst/>
          </a:prstGeom>
          <a:noFill/>
          <a:ln w="9525">
            <a:noFill/>
            <a:miter lim="800000"/>
            <a:headEnd/>
            <a:tailEnd/>
          </a:ln>
        </p:spPr>
      </p:pic>
      <p:sp>
        <p:nvSpPr>
          <p:cNvPr id="3" name="Text Placeholder 2"/>
          <p:cNvSpPr>
            <a:spLocks noGrp="1"/>
          </p:cNvSpPr>
          <p:nvPr>
            <p:ph type="body" idx="1"/>
          </p:nvPr>
        </p:nvSpPr>
        <p:spPr>
          <a:xfrm>
            <a:off x="579438" y="1371601"/>
            <a:ext cx="8107362" cy="427355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Placeholder 7"/>
          <p:cNvSpPr>
            <a:spLocks noGrp="1"/>
          </p:cNvSpPr>
          <p:nvPr>
            <p:ph type="title"/>
          </p:nvPr>
        </p:nvSpPr>
        <p:spPr>
          <a:xfrm>
            <a:off x="579438" y="342900"/>
            <a:ext cx="8107362" cy="685800"/>
          </a:xfrm>
          <a:prstGeom prst="rect">
            <a:avLst/>
          </a:prstGeom>
        </p:spPr>
        <p:txBody>
          <a:bodyPr vert="horz" lIns="0" tIns="0" rIns="0" bIns="0" rtlCol="0" anchor="t" anchorCtr="0">
            <a:normAutofit/>
          </a:bodyPr>
          <a:lstStyle/>
          <a:p>
            <a:r>
              <a:rPr lang="en-US" dirty="0" smtClean="0"/>
              <a:t>Click to edit slide title</a:t>
            </a:r>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67" r:id="rId2"/>
    <p:sldLayoutId id="2147483659" r:id="rId3"/>
    <p:sldLayoutId id="2147483661" r:id="rId4"/>
    <p:sldLayoutId id="2147483671" r:id="rId5"/>
  </p:sldLayoutIdLst>
  <p:txStyles>
    <p:titleStyle>
      <a:lvl1pPr algn="l" defTabSz="914400" rtl="0" eaLnBrk="1" latinLnBrk="0" hangingPunct="1">
        <a:lnSpc>
          <a:spcPct val="95000"/>
        </a:lnSpc>
        <a:spcBef>
          <a:spcPct val="0"/>
        </a:spcBef>
        <a:buNone/>
        <a:defRPr sz="4000" b="1" kern="1200">
          <a:solidFill>
            <a:srgbClr val="173D9A"/>
          </a:solidFill>
          <a:latin typeface="+mj-lt"/>
          <a:ea typeface="+mj-ea"/>
          <a:cs typeface="+mj-cs"/>
        </a:defRPr>
      </a:lvl1pPr>
    </p:titleStyle>
    <p:bodyStyle>
      <a:lvl1pPr marL="231775" indent="-231775" algn="l" defTabSz="914400" rtl="0" eaLnBrk="1" latinLnBrk="0" hangingPunct="1">
        <a:lnSpc>
          <a:spcPct val="95000"/>
        </a:lnSpc>
        <a:spcBef>
          <a:spcPts val="1800"/>
        </a:spcBef>
        <a:buFont typeface="Arial" pitchFamily="34" charset="0"/>
        <a:buChar char="•"/>
        <a:defRPr sz="3000" kern="1200">
          <a:solidFill>
            <a:srgbClr val="173D9A"/>
          </a:solidFill>
          <a:latin typeface="+mn-lt"/>
          <a:ea typeface="+mn-ea"/>
          <a:cs typeface="+mn-cs"/>
        </a:defRPr>
      </a:lvl1pPr>
      <a:lvl2pPr marL="742950" indent="-285750" algn="l" defTabSz="914400" rtl="0" eaLnBrk="1" latinLnBrk="0" hangingPunct="1">
        <a:lnSpc>
          <a:spcPct val="95000"/>
        </a:lnSpc>
        <a:spcBef>
          <a:spcPts val="900"/>
        </a:spcBef>
        <a:buFont typeface="Arial" pitchFamily="34" charset="0"/>
        <a:buChar char="–"/>
        <a:defRPr sz="2400" kern="1200">
          <a:solidFill>
            <a:srgbClr val="173D9A"/>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173D9A"/>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173D9A"/>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173D9A"/>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EDF_r_CMYK_287.jpg"/>
          <p:cNvPicPr>
            <a:picLocks noChangeAspect="1"/>
          </p:cNvPicPr>
          <p:nvPr userDrawn="1"/>
        </p:nvPicPr>
        <p:blipFill>
          <a:blip r:embed="rId3"/>
          <a:stretch>
            <a:fillRect/>
          </a:stretch>
        </p:blipFill>
        <p:spPr>
          <a:xfrm>
            <a:off x="5893182" y="5202252"/>
            <a:ext cx="2743200" cy="1240604"/>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edaf_654x319.jpg"/>
          <p:cNvPicPr>
            <a:picLocks noChangeAspect="1"/>
          </p:cNvPicPr>
          <p:nvPr/>
        </p:nvPicPr>
        <p:blipFill>
          <a:blip r:embed="rId3" cstate="print"/>
          <a:stretch>
            <a:fillRect/>
          </a:stretch>
        </p:blipFill>
        <p:spPr>
          <a:xfrm>
            <a:off x="5888736" y="5175056"/>
            <a:ext cx="2610205" cy="1273173"/>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edaf_pac_668x265.jpg"/>
          <p:cNvPicPr>
            <a:picLocks noChangeAspect="1"/>
          </p:cNvPicPr>
          <p:nvPr/>
        </p:nvPicPr>
        <p:blipFill>
          <a:blip r:embed="rId3" cstate="print"/>
          <a:stretch>
            <a:fillRect/>
          </a:stretch>
        </p:blipFill>
        <p:spPr>
          <a:xfrm>
            <a:off x="5888736" y="5176669"/>
            <a:ext cx="2611177" cy="1035871"/>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xml"/><Relationship Id="rId5" Type="http://schemas.openxmlformats.org/officeDocument/2006/relationships/image" Target="../media/image5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8.xml"/><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xml"/><Relationship Id="rId5" Type="http://schemas.openxmlformats.org/officeDocument/2006/relationships/image" Target="../media/image62.png"/><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8.xml"/><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 Id="rId5" Type="http://schemas.openxmlformats.org/officeDocument/2006/relationships/image" Target="../media/image70.pn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8.xml"/><Relationship Id="rId5" Type="http://schemas.openxmlformats.org/officeDocument/2006/relationships/image" Target="../media/image74.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8.xml"/><Relationship Id="rId5" Type="http://schemas.openxmlformats.org/officeDocument/2006/relationships/image" Target="../media/image78.png"/><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Aligning the Gas and Electric Markets: EDF Solutions</a:t>
            </a:r>
            <a:endParaRPr lang="en-US" dirty="0"/>
          </a:p>
        </p:txBody>
      </p:sp>
      <p:sp>
        <p:nvSpPr>
          <p:cNvPr id="3" name="Subtitle 2"/>
          <p:cNvSpPr>
            <a:spLocks noGrp="1"/>
          </p:cNvSpPr>
          <p:nvPr>
            <p:ph type="subTitle" idx="1"/>
          </p:nvPr>
        </p:nvSpPr>
        <p:spPr/>
        <p:txBody>
          <a:bodyPr/>
          <a:lstStyle/>
          <a:p>
            <a:endParaRPr lang="en-US" dirty="0" smtClean="0"/>
          </a:p>
          <a:p>
            <a:pPr algn="ctr"/>
            <a:r>
              <a:rPr lang="en-US" dirty="0" smtClean="0"/>
              <a:t>November 30, 2016</a:t>
            </a:r>
            <a:endParaRPr lang="en-US" dirty="0"/>
          </a:p>
        </p:txBody>
      </p:sp>
    </p:spTree>
    <p:extLst>
      <p:ext uri="{BB962C8B-B14F-4D97-AF65-F5344CB8AC3E}">
        <p14:creationId xmlns:p14="http://schemas.microsoft.com/office/powerpoint/2010/main" val="1890517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solidFill>
              </a:rPr>
              <a:t>EDF Solutions </a:t>
            </a:r>
            <a:r>
              <a:rPr lang="en-US" dirty="0">
                <a:solidFill>
                  <a:schemeClr val="tx2"/>
                </a:solidFill>
              </a:rPr>
              <a:t>– </a:t>
            </a:r>
            <a:r>
              <a:rPr lang="en-US" dirty="0" smtClean="0">
                <a:solidFill>
                  <a:schemeClr val="tx2"/>
                </a:solidFill>
              </a:rPr>
              <a:t>NAESB</a:t>
            </a:r>
            <a:endParaRPr lang="en-US" dirty="0">
              <a:solidFill>
                <a:schemeClr val="tx2"/>
              </a:solidFill>
            </a:endParaRPr>
          </a:p>
        </p:txBody>
      </p:sp>
      <p:sp>
        <p:nvSpPr>
          <p:cNvPr id="5" name="Content Placeholder 4"/>
          <p:cNvSpPr>
            <a:spLocks noGrp="1"/>
          </p:cNvSpPr>
          <p:nvPr>
            <p:ph idx="1"/>
          </p:nvPr>
        </p:nvSpPr>
        <p:spPr>
          <a:xfrm>
            <a:off x="579438" y="1248937"/>
            <a:ext cx="8107362" cy="4744923"/>
          </a:xfrm>
        </p:spPr>
        <p:txBody>
          <a:bodyPr>
            <a:normAutofit fontScale="77500" lnSpcReduction="20000"/>
          </a:bodyPr>
          <a:lstStyle/>
          <a:p>
            <a:r>
              <a:rPr lang="en-US" dirty="0" smtClean="0">
                <a:solidFill>
                  <a:schemeClr val="tx2"/>
                </a:solidFill>
              </a:rPr>
              <a:t>Order No. 809 directed NAESB to explore </a:t>
            </a:r>
            <a:r>
              <a:rPr lang="en-US" dirty="0">
                <a:solidFill>
                  <a:schemeClr val="tx2"/>
                </a:solidFill>
              </a:rPr>
              <a:t>new options and standards for faster </a:t>
            </a:r>
            <a:r>
              <a:rPr lang="en-US" dirty="0" smtClean="0">
                <a:solidFill>
                  <a:schemeClr val="tx2"/>
                </a:solidFill>
              </a:rPr>
              <a:t>and more </a:t>
            </a:r>
            <a:r>
              <a:rPr lang="en-US" dirty="0">
                <a:solidFill>
                  <a:schemeClr val="tx2"/>
                </a:solidFill>
              </a:rPr>
              <a:t>flexible pipeline scheduling. </a:t>
            </a:r>
            <a:endParaRPr lang="en-US" dirty="0" smtClean="0">
              <a:solidFill>
                <a:schemeClr val="tx2"/>
              </a:solidFill>
            </a:endParaRPr>
          </a:p>
          <a:p>
            <a:r>
              <a:rPr lang="en-US" dirty="0" smtClean="0">
                <a:solidFill>
                  <a:schemeClr val="tx2"/>
                </a:solidFill>
              </a:rPr>
              <a:t>EDF proposed </a:t>
            </a:r>
            <a:r>
              <a:rPr lang="en-US" dirty="0">
                <a:solidFill>
                  <a:schemeClr val="tx2"/>
                </a:solidFill>
              </a:rPr>
              <a:t>standards for provision of </a:t>
            </a:r>
            <a:r>
              <a:rPr lang="en-US" dirty="0" smtClean="0">
                <a:solidFill>
                  <a:schemeClr val="tx2"/>
                </a:solidFill>
              </a:rPr>
              <a:t>“mutual agreement” </a:t>
            </a:r>
            <a:r>
              <a:rPr lang="en-US" dirty="0">
                <a:solidFill>
                  <a:schemeClr val="tx2"/>
                </a:solidFill>
              </a:rPr>
              <a:t>scheduling for natural gas pipeline transportation that is: </a:t>
            </a:r>
            <a:endParaRPr lang="en-US" dirty="0" smtClean="0">
              <a:solidFill>
                <a:schemeClr val="tx2"/>
              </a:solidFill>
            </a:endParaRPr>
          </a:p>
          <a:p>
            <a:pPr marL="457200" lvl="1" indent="0">
              <a:buNone/>
            </a:pPr>
            <a:r>
              <a:rPr lang="en-US" dirty="0" smtClean="0">
                <a:solidFill>
                  <a:schemeClr val="tx2"/>
                </a:solidFill>
              </a:rPr>
              <a:t>a</a:t>
            </a:r>
            <a:r>
              <a:rPr lang="en-US" dirty="0">
                <a:solidFill>
                  <a:schemeClr val="tx2"/>
                </a:solidFill>
              </a:rPr>
              <a:t>) scheduled outside of the standard grid-wide nomination cycles, </a:t>
            </a:r>
            <a:endParaRPr lang="en-US" dirty="0" smtClean="0">
              <a:solidFill>
                <a:schemeClr val="tx2"/>
              </a:solidFill>
            </a:endParaRPr>
          </a:p>
          <a:p>
            <a:pPr marL="457200" lvl="1" indent="0">
              <a:buNone/>
            </a:pPr>
            <a:r>
              <a:rPr lang="en-US" dirty="0" smtClean="0">
                <a:solidFill>
                  <a:schemeClr val="tx2"/>
                </a:solidFill>
              </a:rPr>
              <a:t>b</a:t>
            </a:r>
            <a:r>
              <a:rPr lang="en-US" dirty="0">
                <a:solidFill>
                  <a:schemeClr val="tx2"/>
                </a:solidFill>
              </a:rPr>
              <a:t>) permits flow changes outside of standard schedule flow periods; and/or </a:t>
            </a:r>
            <a:endParaRPr lang="en-US" dirty="0" smtClean="0">
              <a:solidFill>
                <a:schemeClr val="tx2"/>
              </a:solidFill>
            </a:endParaRPr>
          </a:p>
          <a:p>
            <a:pPr marL="457200" lvl="1" indent="0">
              <a:buNone/>
            </a:pPr>
            <a:r>
              <a:rPr lang="en-US" dirty="0" smtClean="0">
                <a:solidFill>
                  <a:schemeClr val="tx2"/>
                </a:solidFill>
              </a:rPr>
              <a:t>c</a:t>
            </a:r>
            <a:r>
              <a:rPr lang="en-US" dirty="0">
                <a:solidFill>
                  <a:schemeClr val="tx2"/>
                </a:solidFill>
              </a:rPr>
              <a:t>) involves Shaped Flow Transactions (allow generators to schedule varying </a:t>
            </a:r>
            <a:r>
              <a:rPr lang="en-US" dirty="0" smtClean="0">
                <a:solidFill>
                  <a:schemeClr val="tx2"/>
                </a:solidFill>
              </a:rPr>
              <a:t>flow </a:t>
            </a:r>
            <a:r>
              <a:rPr lang="en-US" dirty="0">
                <a:solidFill>
                  <a:schemeClr val="tx2"/>
                </a:solidFill>
              </a:rPr>
              <a:t>quantities of gas for delivery the next day that correlate to their anticipated output levels). </a:t>
            </a:r>
            <a:endParaRPr lang="en-US" dirty="0" smtClean="0">
              <a:solidFill>
                <a:schemeClr val="tx2"/>
              </a:solidFill>
            </a:endParaRPr>
          </a:p>
          <a:p>
            <a:pPr marL="457200" lvl="1" indent="0">
              <a:buNone/>
            </a:pPr>
            <a:r>
              <a:rPr lang="en-US" dirty="0"/>
              <a:t> </a:t>
            </a:r>
          </a:p>
        </p:txBody>
      </p:sp>
    </p:spTree>
    <p:extLst>
      <p:ext uri="{BB962C8B-B14F-4D97-AF65-F5344CB8AC3E}">
        <p14:creationId xmlns:p14="http://schemas.microsoft.com/office/powerpoint/2010/main" val="1744930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EDF Solutions – Pilot Program</a:t>
            </a:r>
            <a:endParaRPr lang="en-US" dirty="0">
              <a:solidFill>
                <a:schemeClr val="tx2"/>
              </a:solidFill>
            </a:endParaRPr>
          </a:p>
        </p:txBody>
      </p:sp>
      <p:sp>
        <p:nvSpPr>
          <p:cNvPr id="3" name="Content Placeholder 2"/>
          <p:cNvSpPr>
            <a:spLocks noGrp="1"/>
          </p:cNvSpPr>
          <p:nvPr>
            <p:ph idx="1"/>
          </p:nvPr>
        </p:nvSpPr>
        <p:spPr/>
        <p:txBody>
          <a:bodyPr/>
          <a:lstStyle/>
          <a:p>
            <a:r>
              <a:rPr lang="en-US" dirty="0">
                <a:solidFill>
                  <a:schemeClr val="tx2"/>
                </a:solidFill>
              </a:rPr>
              <a:t>Three-year voluntary pilot </a:t>
            </a:r>
            <a:r>
              <a:rPr lang="en-US" dirty="0" smtClean="0">
                <a:solidFill>
                  <a:schemeClr val="tx2"/>
                </a:solidFill>
              </a:rPr>
              <a:t>program</a:t>
            </a:r>
            <a:endParaRPr lang="en-US" dirty="0">
              <a:solidFill>
                <a:schemeClr val="tx2"/>
              </a:solidFill>
            </a:endParaRPr>
          </a:p>
          <a:p>
            <a:r>
              <a:rPr lang="en-US" dirty="0">
                <a:solidFill>
                  <a:schemeClr val="tx2"/>
                </a:solidFill>
              </a:rPr>
              <a:t>Continue </a:t>
            </a:r>
            <a:r>
              <a:rPr lang="en-US" dirty="0" smtClean="0">
                <a:solidFill>
                  <a:schemeClr val="tx2"/>
                </a:solidFill>
              </a:rPr>
              <a:t>gas-electric coordination enhancements </a:t>
            </a:r>
          </a:p>
          <a:p>
            <a:r>
              <a:rPr lang="en-US" dirty="0" smtClean="0">
                <a:solidFill>
                  <a:schemeClr val="tx2"/>
                </a:solidFill>
              </a:rPr>
              <a:t>Delineate </a:t>
            </a:r>
            <a:r>
              <a:rPr lang="en-US" dirty="0">
                <a:solidFill>
                  <a:schemeClr val="tx2"/>
                </a:solidFill>
              </a:rPr>
              <a:t>and price new services for scheduling non-ratable </a:t>
            </a:r>
            <a:r>
              <a:rPr lang="en-US" dirty="0" smtClean="0">
                <a:solidFill>
                  <a:schemeClr val="tx2"/>
                </a:solidFill>
              </a:rPr>
              <a:t>flows</a:t>
            </a:r>
            <a:endParaRPr lang="en-US" dirty="0" smtClean="0">
              <a:solidFill>
                <a:schemeClr val="tx2"/>
              </a:solidFill>
            </a:endParaRPr>
          </a:p>
        </p:txBody>
      </p:sp>
    </p:spTree>
    <p:extLst>
      <p:ext uri="{BB962C8B-B14F-4D97-AF65-F5344CB8AC3E}">
        <p14:creationId xmlns:p14="http://schemas.microsoft.com/office/powerpoint/2010/main" val="1953648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EDF Solutions – Pilot Program</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solidFill>
                  <a:schemeClr val="tx2"/>
                </a:solidFill>
              </a:rPr>
              <a:t>Benefits of Program </a:t>
            </a:r>
            <a:endParaRPr lang="en-US" sz="1800" dirty="0" smtClean="0">
              <a:solidFill>
                <a:schemeClr val="tx2"/>
              </a:solidFill>
            </a:endParaRPr>
          </a:p>
          <a:p>
            <a:pPr lvl="1"/>
            <a:r>
              <a:rPr lang="en-US" sz="2000" dirty="0" smtClean="0">
                <a:solidFill>
                  <a:schemeClr val="tx2"/>
                </a:solidFill>
              </a:rPr>
              <a:t>Shaped flows will allow generators to schedule varying flow quantities of gas that correlate to their anticipated output levels </a:t>
            </a:r>
          </a:p>
          <a:p>
            <a:pPr lvl="1"/>
            <a:r>
              <a:rPr lang="en-US" sz="2000" dirty="0" smtClean="0">
                <a:solidFill>
                  <a:schemeClr val="tx2"/>
                </a:solidFill>
              </a:rPr>
              <a:t>Variability is crucial, as gas generators increasingly become providers of flexible services to balance renewable integration</a:t>
            </a:r>
          </a:p>
          <a:p>
            <a:pPr lvl="1"/>
            <a:r>
              <a:rPr lang="en-US" sz="2000" dirty="0" smtClean="0">
                <a:solidFill>
                  <a:schemeClr val="tx2"/>
                </a:solidFill>
              </a:rPr>
              <a:t>New revenue streams for pipelines will help shift current market design </a:t>
            </a:r>
            <a:r>
              <a:rPr lang="en-US" sz="2000" dirty="0" smtClean="0">
                <a:solidFill>
                  <a:schemeClr val="tx2"/>
                </a:solidFill>
              </a:rPr>
              <a:t>to reward </a:t>
            </a:r>
            <a:r>
              <a:rPr lang="en-US" sz="2000" dirty="0" smtClean="0">
                <a:solidFill>
                  <a:schemeClr val="tx2"/>
                </a:solidFill>
              </a:rPr>
              <a:t>pipelines for </a:t>
            </a:r>
            <a:r>
              <a:rPr lang="en-US" sz="2000" dirty="0" smtClean="0">
                <a:solidFill>
                  <a:schemeClr val="tx2"/>
                </a:solidFill>
              </a:rPr>
              <a:t>flexible </a:t>
            </a:r>
            <a:r>
              <a:rPr lang="en-US" sz="2000" dirty="0" smtClean="0">
                <a:solidFill>
                  <a:schemeClr val="tx2"/>
                </a:solidFill>
              </a:rPr>
              <a:t>capacity </a:t>
            </a:r>
          </a:p>
          <a:p>
            <a:pPr lvl="1"/>
            <a:r>
              <a:rPr lang="en-US" sz="2000" dirty="0" smtClean="0">
                <a:solidFill>
                  <a:schemeClr val="tx2"/>
                </a:solidFill>
              </a:rPr>
              <a:t>Pricing receipt and delivery of flexible services will help create the right market signals for investment that is most efficient</a:t>
            </a:r>
          </a:p>
          <a:p>
            <a:pPr lvl="1"/>
            <a:endParaRPr lang="en-US" dirty="0">
              <a:solidFill>
                <a:schemeClr val="tx2"/>
              </a:solidFill>
            </a:endParaRPr>
          </a:p>
        </p:txBody>
      </p:sp>
    </p:spTree>
    <p:extLst>
      <p:ext uri="{BB962C8B-B14F-4D97-AF65-F5344CB8AC3E}">
        <p14:creationId xmlns:p14="http://schemas.microsoft.com/office/powerpoint/2010/main" val="3280674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Methodology and Data</a:t>
            </a:r>
            <a:endParaRPr lang="en-US" dirty="0"/>
          </a:p>
        </p:txBody>
      </p:sp>
      <p:sp>
        <p:nvSpPr>
          <p:cNvPr id="4" name="TextBox 3"/>
          <p:cNvSpPr txBox="1"/>
          <p:nvPr/>
        </p:nvSpPr>
        <p:spPr>
          <a:xfrm>
            <a:off x="579438" y="1192192"/>
            <a:ext cx="7627013" cy="5909310"/>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rgbClr val="173D9A"/>
                </a:solidFill>
              </a:rPr>
              <a:t>Data:</a:t>
            </a:r>
          </a:p>
          <a:p>
            <a:pPr marL="742950" lvl="1" indent="-285750">
              <a:buFont typeface="Arial" panose="020B0604020202020204" pitchFamily="34" charset="0"/>
              <a:buChar char="•"/>
            </a:pPr>
            <a:r>
              <a:rPr lang="en-US" dirty="0" smtClean="0">
                <a:solidFill>
                  <a:srgbClr val="173D9A"/>
                </a:solidFill>
              </a:rPr>
              <a:t>EPA Air Markets Program Data (AMPD)</a:t>
            </a:r>
          </a:p>
          <a:p>
            <a:pPr marL="742950" lvl="1" indent="-285750">
              <a:buFont typeface="Arial" panose="020B0604020202020204" pitchFamily="34" charset="0"/>
              <a:buChar char="•"/>
            </a:pPr>
            <a:r>
              <a:rPr lang="en-US" dirty="0" smtClean="0">
                <a:solidFill>
                  <a:srgbClr val="173D9A"/>
                </a:solidFill>
              </a:rPr>
              <a:t>NE-ISO aggregated real-time hourly electricity prices (internal hub)</a:t>
            </a:r>
          </a:p>
          <a:p>
            <a:pPr marL="742950" lvl="1" indent="-285750">
              <a:buFont typeface="Arial" panose="020B0604020202020204" pitchFamily="34" charset="0"/>
              <a:buChar char="•"/>
            </a:pPr>
            <a:r>
              <a:rPr lang="en-US" dirty="0" smtClean="0">
                <a:solidFill>
                  <a:srgbClr val="173D9A"/>
                </a:solidFill>
              </a:rPr>
              <a:t>SNL Daily Algonquin </a:t>
            </a:r>
            <a:r>
              <a:rPr lang="en-US" dirty="0" err="1" smtClean="0">
                <a:solidFill>
                  <a:srgbClr val="173D9A"/>
                </a:solidFill>
              </a:rPr>
              <a:t>Citygate</a:t>
            </a:r>
            <a:r>
              <a:rPr lang="en-US" dirty="0" smtClean="0">
                <a:solidFill>
                  <a:srgbClr val="173D9A"/>
                </a:solidFill>
              </a:rPr>
              <a:t> Price (Day ahead)</a:t>
            </a:r>
          </a:p>
          <a:p>
            <a:pPr lvl="1"/>
            <a:endParaRPr lang="en-US" dirty="0" smtClean="0">
              <a:solidFill>
                <a:srgbClr val="173D9A"/>
              </a:solidFill>
            </a:endParaRPr>
          </a:p>
          <a:p>
            <a:pPr marL="285750" indent="-285750">
              <a:buFont typeface="Arial" panose="020B0604020202020204" pitchFamily="34" charset="0"/>
              <a:buChar char="•"/>
            </a:pPr>
            <a:r>
              <a:rPr lang="en-US" dirty="0" smtClean="0">
                <a:solidFill>
                  <a:srgbClr val="173D9A"/>
                </a:solidFill>
              </a:rPr>
              <a:t>Scope:</a:t>
            </a:r>
          </a:p>
          <a:p>
            <a:pPr marL="742950" lvl="1" indent="-285750">
              <a:buFont typeface="Arial" panose="020B0604020202020204" pitchFamily="34" charset="0"/>
              <a:buChar char="•"/>
            </a:pPr>
            <a:r>
              <a:rPr lang="en-US" dirty="0" smtClean="0">
                <a:solidFill>
                  <a:srgbClr val="173D9A"/>
                </a:solidFill>
              </a:rPr>
              <a:t>Gas generators in AMPD </a:t>
            </a:r>
          </a:p>
          <a:p>
            <a:pPr marL="1200150" lvl="2" indent="-285750">
              <a:buFont typeface="Arial" panose="020B0604020202020204" pitchFamily="34" charset="0"/>
              <a:buChar char="•"/>
            </a:pPr>
            <a:r>
              <a:rPr lang="en-US" dirty="0" smtClean="0">
                <a:solidFill>
                  <a:srgbClr val="173D9A"/>
                </a:solidFill>
              </a:rPr>
              <a:t>located </a:t>
            </a:r>
            <a:r>
              <a:rPr lang="en-US" dirty="0">
                <a:solidFill>
                  <a:srgbClr val="173D9A"/>
                </a:solidFill>
              </a:rPr>
              <a:t>in MA, CT and RI </a:t>
            </a:r>
            <a:endParaRPr lang="en-US" dirty="0" smtClean="0">
              <a:solidFill>
                <a:srgbClr val="173D9A"/>
              </a:solidFill>
            </a:endParaRPr>
          </a:p>
          <a:p>
            <a:pPr marL="1200150" lvl="2" indent="-285750">
              <a:buFont typeface="Arial" panose="020B0604020202020204" pitchFamily="34" charset="0"/>
              <a:buChar char="•"/>
            </a:pPr>
            <a:r>
              <a:rPr lang="en-US" dirty="0" smtClean="0">
                <a:solidFill>
                  <a:srgbClr val="173D9A"/>
                </a:solidFill>
              </a:rPr>
              <a:t>‘pipeline gas’ as primary fuel </a:t>
            </a:r>
          </a:p>
          <a:p>
            <a:pPr marL="285750" indent="-285750">
              <a:buFont typeface="Arial" panose="020B0604020202020204" pitchFamily="34" charset="0"/>
              <a:buChar char="•"/>
            </a:pPr>
            <a:endParaRPr lang="en-US" dirty="0" smtClean="0">
              <a:solidFill>
                <a:srgbClr val="173D9A"/>
              </a:solidFill>
            </a:endParaRPr>
          </a:p>
          <a:p>
            <a:pPr marL="285750" indent="-285750">
              <a:buFont typeface="Arial" panose="020B0604020202020204" pitchFamily="34" charset="0"/>
              <a:buChar char="•"/>
            </a:pPr>
            <a:r>
              <a:rPr lang="en-US" dirty="0">
                <a:solidFill>
                  <a:srgbClr val="173D9A"/>
                </a:solidFill>
              </a:rPr>
              <a:t>Seasons (selected by months with most similar patterns):</a:t>
            </a:r>
          </a:p>
          <a:p>
            <a:pPr marL="742950" lvl="1" indent="-285750">
              <a:buFont typeface="Arial" panose="020B0604020202020204" pitchFamily="34" charset="0"/>
              <a:buChar char="•"/>
            </a:pPr>
            <a:r>
              <a:rPr lang="en-US" dirty="0">
                <a:solidFill>
                  <a:srgbClr val="173D9A"/>
                </a:solidFill>
              </a:rPr>
              <a:t>Winter: January – March</a:t>
            </a:r>
          </a:p>
          <a:p>
            <a:pPr marL="742950" lvl="1" indent="-285750">
              <a:buFont typeface="Arial" panose="020B0604020202020204" pitchFamily="34" charset="0"/>
              <a:buChar char="•"/>
            </a:pPr>
            <a:r>
              <a:rPr lang="en-US" dirty="0">
                <a:solidFill>
                  <a:srgbClr val="173D9A"/>
                </a:solidFill>
              </a:rPr>
              <a:t>Spring: April – June</a:t>
            </a:r>
          </a:p>
          <a:p>
            <a:pPr marL="742950" lvl="1" indent="-285750">
              <a:buFont typeface="Arial" panose="020B0604020202020204" pitchFamily="34" charset="0"/>
              <a:buChar char="•"/>
            </a:pPr>
            <a:r>
              <a:rPr lang="en-US" dirty="0">
                <a:solidFill>
                  <a:srgbClr val="173D9A"/>
                </a:solidFill>
              </a:rPr>
              <a:t>Summer: July – September</a:t>
            </a:r>
          </a:p>
          <a:p>
            <a:pPr marL="742950" lvl="1" indent="-285750">
              <a:buFont typeface="Arial" panose="020B0604020202020204" pitchFamily="34" charset="0"/>
              <a:buChar char="•"/>
            </a:pPr>
            <a:r>
              <a:rPr lang="en-US" dirty="0">
                <a:solidFill>
                  <a:srgbClr val="173D9A"/>
                </a:solidFill>
              </a:rPr>
              <a:t>Fall: October – December</a:t>
            </a:r>
          </a:p>
          <a:p>
            <a:endParaRPr lang="en-US" dirty="0" smtClean="0">
              <a:solidFill>
                <a:srgbClr val="173D9A"/>
              </a:solidFill>
            </a:endParaRPr>
          </a:p>
          <a:p>
            <a:pPr marL="285750" indent="-285750">
              <a:buFont typeface="Arial" panose="020B0604020202020204" pitchFamily="34" charset="0"/>
              <a:buChar char="•"/>
            </a:pPr>
            <a:r>
              <a:rPr lang="en-US" dirty="0">
                <a:solidFill>
                  <a:srgbClr val="173D9A"/>
                </a:solidFill>
              </a:rPr>
              <a:t>E</a:t>
            </a:r>
            <a:r>
              <a:rPr lang="en-US" dirty="0" smtClean="0">
                <a:solidFill>
                  <a:srgbClr val="173D9A"/>
                </a:solidFill>
              </a:rPr>
              <a:t>lectricity revenue per MMBTU of gas: weighted seasonal average for the hourly electricity price times the hourly average conversion </a:t>
            </a:r>
            <a:r>
              <a:rPr lang="en-US" dirty="0">
                <a:solidFill>
                  <a:srgbClr val="173D9A"/>
                </a:solidFill>
              </a:rPr>
              <a:t>efficiency </a:t>
            </a:r>
            <a:r>
              <a:rPr lang="en-US" dirty="0" smtClean="0">
                <a:solidFill>
                  <a:srgbClr val="173D9A"/>
                </a:solidFill>
              </a:rPr>
              <a:t>for all plants ($/MWH*MWH/MMBTU)</a:t>
            </a:r>
          </a:p>
          <a:p>
            <a:endParaRPr lang="en-US" dirty="0">
              <a:solidFill>
                <a:srgbClr val="173D9A"/>
              </a:solidFill>
            </a:endParaRPr>
          </a:p>
        </p:txBody>
      </p:sp>
    </p:spTree>
    <p:extLst>
      <p:ext uri="{BB962C8B-B14F-4D97-AF65-F5344CB8AC3E}">
        <p14:creationId xmlns:p14="http://schemas.microsoft.com/office/powerpoint/2010/main" val="4221820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107362" cy="6583680"/>
          </a:xfrm>
        </p:spPr>
        <p:txBody>
          <a:bodyPr>
            <a:noAutofit/>
          </a:bodyPr>
          <a:lstStyle/>
          <a:p>
            <a:r>
              <a:rPr lang="en-US" sz="1600" dirty="0" smtClean="0"/>
              <a:t/>
            </a:r>
            <a:br>
              <a:rPr lang="en-US" sz="1600" dirty="0" smtClean="0"/>
            </a:br>
            <a:r>
              <a:rPr lang="en-US" sz="1600" dirty="0"/>
              <a:t/>
            </a:r>
            <a:br>
              <a:rPr lang="en-US" sz="1600" dirty="0"/>
            </a:br>
            <a:r>
              <a:rPr lang="en-US" sz="1600" dirty="0" smtClean="0"/>
              <a:t/>
            </a:r>
            <a:br>
              <a:rPr lang="en-US" sz="1600" dirty="0" smtClean="0"/>
            </a:br>
            <a:r>
              <a:rPr lang="en-US" sz="1600" dirty="0" smtClean="0"/>
              <a:t>The following four slides depict:</a:t>
            </a:r>
            <a:br>
              <a:rPr lang="en-US" sz="1600" dirty="0" smtClean="0"/>
            </a:br>
            <a:r>
              <a:rPr lang="en-US" sz="1600" dirty="0"/>
              <a:t/>
            </a:r>
            <a:br>
              <a:rPr lang="en-US" sz="1600" dirty="0"/>
            </a:br>
            <a:r>
              <a:rPr lang="en-US" sz="1600" dirty="0" smtClean="0"/>
              <a:t>1. Average Algonquin </a:t>
            </a:r>
            <a:r>
              <a:rPr lang="en-US" sz="1600" dirty="0" err="1" smtClean="0"/>
              <a:t>Citygate</a:t>
            </a:r>
            <a:r>
              <a:rPr lang="en-US" sz="1600" dirty="0" smtClean="0"/>
              <a:t> daily gas prices for each of the graphed time periods (Springs 2012–2015, Summers 2012–2015, Falls 2012–2015 and Winters 2012-2015)</a:t>
            </a:r>
            <a:br>
              <a:rPr lang="en-US" sz="1600" dirty="0" smtClean="0"/>
            </a:br>
            <a:r>
              <a:rPr lang="en-US" sz="1600" dirty="0"/>
              <a:t/>
            </a:r>
            <a:br>
              <a:rPr lang="en-US" sz="1600" dirty="0"/>
            </a:br>
            <a:r>
              <a:rPr lang="en-US" sz="1600" dirty="0" smtClean="0"/>
              <a:t>2. Average hourly electric prices by hour for all hours of each day across the same periods</a:t>
            </a:r>
            <a:br>
              <a:rPr lang="en-US" sz="1600" dirty="0" smtClean="0"/>
            </a:br>
            <a:r>
              <a:rPr lang="en-US" sz="1600" dirty="0"/>
              <a:t/>
            </a:r>
            <a:br>
              <a:rPr lang="en-US" sz="1600" dirty="0"/>
            </a:br>
            <a:r>
              <a:rPr lang="en-US" sz="1600" dirty="0" smtClean="0"/>
              <a:t>3. The positive or negative hourly value of the difference between cost of delivered gas and value of delivered gas (i.e., electric revenue per MWH converted to commensurate value of gas)</a:t>
            </a:r>
            <a:endParaRPr lang="en-US" sz="1600" dirty="0"/>
          </a:p>
        </p:txBody>
      </p:sp>
    </p:spTree>
    <p:extLst>
      <p:ext uri="{BB962C8B-B14F-4D97-AF65-F5344CB8AC3E}">
        <p14:creationId xmlns:p14="http://schemas.microsoft.com/office/powerpoint/2010/main" val="3034951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107362" cy="318108"/>
          </a:xfrm>
        </p:spPr>
        <p:txBody>
          <a:bodyPr>
            <a:noAutofit/>
          </a:bodyPr>
          <a:lstStyle/>
          <a:p>
            <a:r>
              <a:rPr lang="en-US" sz="1600" dirty="0" smtClean="0"/>
              <a:t>Spring Hourly Patterns for Electric Revenue per MMBTU versus Daily Algonquin Citygate Price</a:t>
            </a:r>
            <a:endParaRPr lang="en-US" sz="16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914400"/>
            <a:ext cx="3980658" cy="289864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914400"/>
            <a:ext cx="3980658" cy="289864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 y="3886200"/>
            <a:ext cx="3980658" cy="2898648"/>
          </a:xfrm>
          <a:prstGeom prst="rect">
            <a:avLst/>
          </a:prstGeom>
        </p:spPr>
      </p:pic>
      <p:sp>
        <p:nvSpPr>
          <p:cNvPr id="16" name="Down Arrow 15"/>
          <p:cNvSpPr/>
          <p:nvPr/>
        </p:nvSpPr>
        <p:spPr>
          <a:xfrm>
            <a:off x="902676" y="2485292"/>
            <a:ext cx="257908" cy="43375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80647" y="2024820"/>
            <a:ext cx="870777" cy="460472"/>
          </a:xfrm>
          <a:prstGeom prst="rect">
            <a:avLst/>
          </a:prstGeom>
          <a:noFill/>
        </p:spPr>
        <p:txBody>
          <a:bodyPr wrap="square" rtlCol="0">
            <a:spAutoFit/>
          </a:bodyPr>
          <a:lstStyle/>
          <a:p>
            <a:r>
              <a:rPr lang="en-US" sz="1200" dirty="0" smtClean="0"/>
              <a:t>Negative Margin</a:t>
            </a:r>
            <a:endParaRPr lang="en-US" sz="1200" dirty="0"/>
          </a:p>
        </p:txBody>
      </p:sp>
      <p:sp>
        <p:nvSpPr>
          <p:cNvPr id="18" name="Up Arrow 17"/>
          <p:cNvSpPr/>
          <p:nvPr/>
        </p:nvSpPr>
        <p:spPr>
          <a:xfrm>
            <a:off x="2264649" y="1993876"/>
            <a:ext cx="384766" cy="460472"/>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099478" y="2471336"/>
            <a:ext cx="715108" cy="461665"/>
          </a:xfrm>
          <a:prstGeom prst="rect">
            <a:avLst/>
          </a:prstGeom>
          <a:noFill/>
        </p:spPr>
        <p:txBody>
          <a:bodyPr wrap="square" rtlCol="0">
            <a:spAutoFit/>
          </a:bodyPr>
          <a:lstStyle/>
          <a:p>
            <a:r>
              <a:rPr lang="en-US" sz="1200" dirty="0" smtClean="0"/>
              <a:t>Positive Margin</a:t>
            </a:r>
            <a:endParaRPr lang="en-US" sz="1200" dirty="0"/>
          </a:p>
        </p:txBody>
      </p:sp>
    </p:spTree>
    <p:extLst>
      <p:ext uri="{BB962C8B-B14F-4D97-AF65-F5344CB8AC3E}">
        <p14:creationId xmlns:p14="http://schemas.microsoft.com/office/powerpoint/2010/main" val="3352817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74320" y="274320"/>
            <a:ext cx="8278338" cy="685800"/>
          </a:xfrm>
        </p:spPr>
        <p:txBody>
          <a:bodyPr>
            <a:noAutofit/>
          </a:bodyPr>
          <a:lstStyle/>
          <a:p>
            <a:r>
              <a:rPr lang="en-US" sz="1600" dirty="0" smtClean="0"/>
              <a:t>Summer Hourly Patterns for Electric Revenue/MMBTU versus </a:t>
            </a:r>
            <a:r>
              <a:rPr lang="en-US" sz="1600" dirty="0"/>
              <a:t>Daily Algonquin Citygate Price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3886200"/>
            <a:ext cx="3980657" cy="28986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 y="914400"/>
            <a:ext cx="3980659" cy="289864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914400"/>
            <a:ext cx="3980658" cy="2898648"/>
          </a:xfrm>
          <a:prstGeom prst="rect">
            <a:avLst/>
          </a:prstGeom>
        </p:spPr>
      </p:pic>
    </p:spTree>
    <p:extLst>
      <p:ext uri="{BB962C8B-B14F-4D97-AF65-F5344CB8AC3E}">
        <p14:creationId xmlns:p14="http://schemas.microsoft.com/office/powerpoint/2010/main" val="3901566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74320" y="274320"/>
            <a:ext cx="8107362" cy="685800"/>
          </a:xfrm>
        </p:spPr>
        <p:txBody>
          <a:bodyPr>
            <a:noAutofit/>
          </a:bodyPr>
          <a:lstStyle/>
          <a:p>
            <a:r>
              <a:rPr lang="en-US" sz="1600" dirty="0" smtClean="0"/>
              <a:t>Fall Hourly Patterns for Electric Revenue/MMBTU </a:t>
            </a:r>
            <a:r>
              <a:rPr lang="en-US" sz="1600" dirty="0"/>
              <a:t>versus Daily Algonquin Citygate Price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914400"/>
            <a:ext cx="3980658" cy="289864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914400"/>
            <a:ext cx="3980658" cy="289864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 y="3886200"/>
            <a:ext cx="3980658" cy="2898648"/>
          </a:xfrm>
          <a:prstGeom prst="rect">
            <a:avLst/>
          </a:prstGeom>
        </p:spPr>
      </p:pic>
    </p:spTree>
    <p:extLst>
      <p:ext uri="{BB962C8B-B14F-4D97-AF65-F5344CB8AC3E}">
        <p14:creationId xmlns:p14="http://schemas.microsoft.com/office/powerpoint/2010/main" val="13402979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74320" y="274320"/>
            <a:ext cx="8107362" cy="685800"/>
          </a:xfrm>
        </p:spPr>
        <p:txBody>
          <a:bodyPr>
            <a:noAutofit/>
          </a:bodyPr>
          <a:lstStyle/>
          <a:p>
            <a:r>
              <a:rPr lang="en-US" sz="1600" dirty="0" smtClean="0"/>
              <a:t>Winter Hourly Patterns for Electric Revenue/MMBTU </a:t>
            </a:r>
            <a:r>
              <a:rPr lang="en-US" sz="1600" dirty="0"/>
              <a:t>versus Daily Algonquin Citygate Price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14400"/>
            <a:ext cx="3980658" cy="289864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3886200"/>
            <a:ext cx="3980657" cy="289864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 y="914400"/>
            <a:ext cx="3980658" cy="2898648"/>
          </a:xfrm>
          <a:prstGeom prst="rect">
            <a:avLst/>
          </a:prstGeom>
        </p:spPr>
      </p:pic>
    </p:spTree>
    <p:extLst>
      <p:ext uri="{BB962C8B-B14F-4D97-AF65-F5344CB8AC3E}">
        <p14:creationId xmlns:p14="http://schemas.microsoft.com/office/powerpoint/2010/main" val="4228090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067" y="2077241"/>
            <a:ext cx="8107362" cy="2632782"/>
          </a:xfrm>
        </p:spPr>
        <p:txBody>
          <a:bodyPr>
            <a:noAutofit/>
          </a:bodyPr>
          <a:lstStyle/>
          <a:p>
            <a:r>
              <a:rPr lang="en-US" sz="2400" dirty="0" smtClean="0"/>
              <a:t>The following four slides show four representative months’ daily gas prices versus daily average electric revenue converted to the underlying value of the delivered gas that generated the electricity</a:t>
            </a:r>
            <a:r>
              <a:rPr lang="en-US" sz="1600" dirty="0" smtClean="0"/>
              <a:t>.</a:t>
            </a:r>
            <a:endParaRPr lang="en-US" sz="1600" dirty="0"/>
          </a:p>
        </p:txBody>
      </p:sp>
    </p:spTree>
    <p:extLst>
      <p:ext uri="{BB962C8B-B14F-4D97-AF65-F5344CB8AC3E}">
        <p14:creationId xmlns:p14="http://schemas.microsoft.com/office/powerpoint/2010/main" val="416697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173D9A"/>
                </a:solidFill>
              </a:rPr>
              <a:t>Overarching Goals </a:t>
            </a:r>
            <a:endParaRPr lang="en-US" dirty="0">
              <a:solidFill>
                <a:srgbClr val="173D9A"/>
              </a:solidFill>
            </a:endParaRPr>
          </a:p>
        </p:txBody>
      </p:sp>
      <p:sp>
        <p:nvSpPr>
          <p:cNvPr id="5" name="Content Placeholder 4"/>
          <p:cNvSpPr>
            <a:spLocks noGrp="1"/>
          </p:cNvSpPr>
          <p:nvPr>
            <p:ph idx="1"/>
          </p:nvPr>
        </p:nvSpPr>
        <p:spPr>
          <a:xfrm>
            <a:off x="579438" y="1371601"/>
            <a:ext cx="8107362" cy="4273550"/>
          </a:xfrm>
        </p:spPr>
        <p:txBody>
          <a:bodyPr/>
          <a:lstStyle/>
          <a:p>
            <a:r>
              <a:rPr lang="en-US" dirty="0" smtClean="0">
                <a:solidFill>
                  <a:srgbClr val="173D9A"/>
                </a:solidFill>
              </a:rPr>
              <a:t>Improve economic and operational coordination between the gas and electric industries</a:t>
            </a:r>
          </a:p>
          <a:p>
            <a:pPr lvl="1"/>
            <a:r>
              <a:rPr lang="en-US" sz="2400" dirty="0" smtClean="0">
                <a:solidFill>
                  <a:srgbClr val="173D9A"/>
                </a:solidFill>
              </a:rPr>
              <a:t>Natural gas markets need tools and services to dynamically respond to the reliability needs of gas-fired generators </a:t>
            </a:r>
          </a:p>
          <a:p>
            <a:pPr lvl="1"/>
            <a:r>
              <a:rPr lang="en-US" sz="2400" dirty="0">
                <a:solidFill>
                  <a:srgbClr val="173D9A"/>
                </a:solidFill>
              </a:rPr>
              <a:t>Products and services in each market should generate effective price signals in and across the two markets so that appropriate right-sized investments are made</a:t>
            </a:r>
          </a:p>
          <a:p>
            <a:pPr lvl="1"/>
            <a:endParaRPr lang="en-US" sz="2400" dirty="0" smtClean="0">
              <a:solidFill>
                <a:srgbClr val="173D9A"/>
              </a:solidFill>
            </a:endParaRPr>
          </a:p>
          <a:p>
            <a:pPr marL="457200" lvl="1" indent="0">
              <a:buNone/>
            </a:pPr>
            <a:endParaRPr lang="en-US" dirty="0" smtClean="0">
              <a:solidFill>
                <a:srgbClr val="173D9A"/>
              </a:solidFill>
            </a:endParaRPr>
          </a:p>
          <a:p>
            <a:pPr marL="914400" lvl="2" indent="0">
              <a:buNone/>
            </a:pPr>
            <a:r>
              <a:rPr lang="en-US" dirty="0" smtClean="0">
                <a:solidFill>
                  <a:srgbClr val="173D9A"/>
                </a:solidFill>
              </a:rPr>
              <a:t> </a:t>
            </a:r>
          </a:p>
        </p:txBody>
      </p:sp>
    </p:spTree>
    <p:extLst>
      <p:ext uri="{BB962C8B-B14F-4D97-AF65-F5344CB8AC3E}">
        <p14:creationId xmlns:p14="http://schemas.microsoft.com/office/powerpoint/2010/main" val="4067980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smtClean="0"/>
              <a:t>February 2015 Electric Revenue vs Gas Price</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38" y="960063"/>
            <a:ext cx="7533621" cy="5485856"/>
          </a:xfrm>
          <a:prstGeom prst="rect">
            <a:avLst/>
          </a:prstGeom>
        </p:spPr>
      </p:pic>
    </p:spTree>
    <p:extLst>
      <p:ext uri="{BB962C8B-B14F-4D97-AF65-F5344CB8AC3E}">
        <p14:creationId xmlns:p14="http://schemas.microsoft.com/office/powerpoint/2010/main" val="2587513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April </a:t>
            </a:r>
            <a:r>
              <a:rPr lang="en-US" sz="2800" dirty="0"/>
              <a:t>2012 Electric Revenue vs Gas Price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914400"/>
            <a:ext cx="7534368" cy="5486400"/>
          </a:xfrm>
          <a:prstGeom prst="rect">
            <a:avLst/>
          </a:prstGeom>
        </p:spPr>
      </p:pic>
    </p:spTree>
    <p:extLst>
      <p:ext uri="{BB962C8B-B14F-4D97-AF65-F5344CB8AC3E}">
        <p14:creationId xmlns:p14="http://schemas.microsoft.com/office/powerpoint/2010/main" val="3106923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June </a:t>
            </a:r>
            <a:r>
              <a:rPr lang="en-US" sz="2800" dirty="0"/>
              <a:t>2013 </a:t>
            </a:r>
            <a:r>
              <a:rPr lang="en-US" sz="2800" dirty="0" smtClean="0"/>
              <a:t>Electric Revenue vs Gas Price</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914400"/>
            <a:ext cx="7534369" cy="5486400"/>
          </a:xfrm>
          <a:prstGeom prst="rect">
            <a:avLst/>
          </a:prstGeom>
        </p:spPr>
      </p:pic>
    </p:spTree>
    <p:extLst>
      <p:ext uri="{BB962C8B-B14F-4D97-AF65-F5344CB8AC3E}">
        <p14:creationId xmlns:p14="http://schemas.microsoft.com/office/powerpoint/2010/main" val="847401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October </a:t>
            </a:r>
            <a:r>
              <a:rPr lang="en-US" sz="2800" dirty="0"/>
              <a:t>2014 Electric Revenue vs Gas Price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 y="914400"/>
            <a:ext cx="7533621" cy="5485856"/>
          </a:xfrm>
          <a:prstGeom prst="rect">
            <a:avLst/>
          </a:prstGeom>
        </p:spPr>
      </p:pic>
    </p:spTree>
    <p:extLst>
      <p:ext uri="{BB962C8B-B14F-4D97-AF65-F5344CB8AC3E}">
        <p14:creationId xmlns:p14="http://schemas.microsoft.com/office/powerpoint/2010/main" val="3830474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361252"/>
            <a:ext cx="8107362" cy="3409156"/>
          </a:xfrm>
        </p:spPr>
        <p:txBody>
          <a:bodyPr>
            <a:noAutofit/>
          </a:bodyPr>
          <a:lstStyle/>
          <a:p>
            <a:r>
              <a:rPr lang="en-US" sz="2400" dirty="0" smtClean="0"/>
              <a:t>The following four slides show for each of the seasons over the four year 2012-2015 period, the average hourly variance in gas deliveries by the pipeline that were required to match the hourly output by the pipeline-connected electric generators.  </a:t>
            </a:r>
            <a:br>
              <a:rPr lang="en-US" sz="2400" dirty="0" smtClean="0"/>
            </a:br>
            <a:r>
              <a:rPr lang="en-US" sz="2400" dirty="0"/>
              <a:t/>
            </a:r>
            <a:br>
              <a:rPr lang="en-US" sz="2400" dirty="0"/>
            </a:br>
            <a:r>
              <a:rPr lang="en-US" sz="2400" dirty="0" smtClean="0"/>
              <a:t>The flat line represents uniform hourly (i.e., ratable) flow for the average day, and the shaped line shows what the flows had to be to generate the electrical output.</a:t>
            </a:r>
            <a:endParaRPr lang="en-US" sz="1600" dirty="0"/>
          </a:p>
        </p:txBody>
      </p:sp>
    </p:spTree>
    <p:extLst>
      <p:ext uri="{BB962C8B-B14F-4D97-AF65-F5344CB8AC3E}">
        <p14:creationId xmlns:p14="http://schemas.microsoft.com/office/powerpoint/2010/main" val="19899921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Spring Variable vs. Ratable Flow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14400"/>
            <a:ext cx="3980659" cy="28986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3886200"/>
            <a:ext cx="3980658" cy="28986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 y="914400"/>
            <a:ext cx="3980658" cy="2898648"/>
          </a:xfrm>
          <a:prstGeom prst="rect">
            <a:avLst/>
          </a:prstGeom>
        </p:spPr>
      </p:pic>
    </p:spTree>
    <p:extLst>
      <p:ext uri="{BB962C8B-B14F-4D97-AF65-F5344CB8AC3E}">
        <p14:creationId xmlns:p14="http://schemas.microsoft.com/office/powerpoint/2010/main" val="10970904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Summer Variable vs. Ratable Flow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14400"/>
            <a:ext cx="3980658" cy="28986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3886200"/>
            <a:ext cx="3980658" cy="28986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 y="914400"/>
            <a:ext cx="3980658" cy="2898648"/>
          </a:xfrm>
          <a:prstGeom prst="rect">
            <a:avLst/>
          </a:prstGeom>
        </p:spPr>
      </p:pic>
    </p:spTree>
    <p:extLst>
      <p:ext uri="{BB962C8B-B14F-4D97-AF65-F5344CB8AC3E}">
        <p14:creationId xmlns:p14="http://schemas.microsoft.com/office/powerpoint/2010/main" val="1458149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Fall</a:t>
            </a:r>
            <a:r>
              <a:rPr lang="en-US" dirty="0" smtClean="0"/>
              <a:t> Variable vs. Ratable Flow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914400"/>
            <a:ext cx="3980658" cy="28986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914400"/>
            <a:ext cx="3980658" cy="28986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 y="3886200"/>
            <a:ext cx="3980658" cy="2898648"/>
          </a:xfrm>
          <a:prstGeom prst="rect">
            <a:avLst/>
          </a:prstGeom>
        </p:spPr>
      </p:pic>
    </p:spTree>
    <p:extLst>
      <p:ext uri="{BB962C8B-B14F-4D97-AF65-F5344CB8AC3E}">
        <p14:creationId xmlns:p14="http://schemas.microsoft.com/office/powerpoint/2010/main" val="146058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Winter</a:t>
            </a:r>
            <a:r>
              <a:rPr lang="en-US" dirty="0" smtClean="0"/>
              <a:t> Variable vs. Ratable Flow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3886200"/>
            <a:ext cx="3980658" cy="28986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 y="914400"/>
            <a:ext cx="3980658" cy="28986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914400"/>
            <a:ext cx="3980658" cy="2898648"/>
          </a:xfrm>
          <a:prstGeom prst="rect">
            <a:avLst/>
          </a:prstGeom>
        </p:spPr>
      </p:pic>
    </p:spTree>
    <p:extLst>
      <p:ext uri="{BB962C8B-B14F-4D97-AF65-F5344CB8AC3E}">
        <p14:creationId xmlns:p14="http://schemas.microsoft.com/office/powerpoint/2010/main" val="305153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72" y="1162841"/>
            <a:ext cx="8107362" cy="3771468"/>
          </a:xfrm>
        </p:spPr>
        <p:txBody>
          <a:bodyPr>
            <a:noAutofit/>
          </a:bodyPr>
          <a:lstStyle/>
          <a:p>
            <a:r>
              <a:rPr lang="en-US" sz="2400" dirty="0" smtClean="0"/>
              <a:t>The following four slides show, by season, across the 2012-2015 period those hours of each day, where, on average, there is value available to be captured by matching variable pipeline flow to variable electric generator output.</a:t>
            </a:r>
            <a:br>
              <a:rPr lang="en-US" sz="2400" dirty="0" smtClean="0"/>
            </a:br>
            <a:r>
              <a:rPr lang="en-US" sz="2400" dirty="0" smtClean="0"/>
              <a:t/>
            </a:r>
            <a:br>
              <a:rPr lang="en-US" sz="2400" dirty="0" smtClean="0"/>
            </a:br>
            <a:r>
              <a:rPr lang="en-US" sz="2400" dirty="0" smtClean="0"/>
              <a:t>Electric prices are hourly – but gas commodity and gas transportation prices are at best daily</a:t>
            </a:r>
            <a:r>
              <a:rPr lang="en-US" sz="1600" dirty="0" smtClean="0"/>
              <a:t>.</a:t>
            </a:r>
            <a:br>
              <a:rPr lang="en-US" sz="1600" dirty="0" smtClean="0"/>
            </a:br>
            <a:r>
              <a:rPr lang="en-US" sz="1600" dirty="0"/>
              <a:t/>
            </a:r>
            <a:br>
              <a:rPr lang="en-US" sz="1600" dirty="0"/>
            </a:br>
            <a:r>
              <a:rPr lang="en-US" sz="2400" dirty="0" smtClean="0"/>
              <a:t>Moreover, the service of matching hourly fuel to hourly generation is currently unpriced.</a:t>
            </a:r>
            <a:br>
              <a:rPr lang="en-US" sz="2400" dirty="0" smtClean="0"/>
            </a:br>
            <a:r>
              <a:rPr lang="en-US" sz="1600" dirty="0"/>
              <a:t/>
            </a:r>
            <a:br>
              <a:rPr lang="en-US" sz="1600" dirty="0"/>
            </a:br>
            <a:endParaRPr lang="en-US" sz="1600" dirty="0"/>
          </a:p>
        </p:txBody>
      </p:sp>
    </p:spTree>
    <p:extLst>
      <p:ext uri="{BB962C8B-B14F-4D97-AF65-F5344CB8AC3E}">
        <p14:creationId xmlns:p14="http://schemas.microsoft.com/office/powerpoint/2010/main" val="1515393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8" y="179127"/>
            <a:ext cx="8107362" cy="685800"/>
          </a:xfrm>
        </p:spPr>
        <p:txBody>
          <a:bodyPr/>
          <a:lstStyle/>
          <a:p>
            <a:r>
              <a:rPr lang="en-US" dirty="0" smtClean="0">
                <a:solidFill>
                  <a:srgbClr val="173D9A"/>
                </a:solidFill>
              </a:rPr>
              <a:t>Overarching Goals </a:t>
            </a:r>
            <a:endParaRPr lang="en-US" dirty="0">
              <a:solidFill>
                <a:srgbClr val="173D9A"/>
              </a:solidFill>
            </a:endParaRPr>
          </a:p>
        </p:txBody>
      </p:sp>
      <p:sp>
        <p:nvSpPr>
          <p:cNvPr id="3" name="Content Placeholder 2"/>
          <p:cNvSpPr>
            <a:spLocks noGrp="1"/>
          </p:cNvSpPr>
          <p:nvPr>
            <p:ph idx="1"/>
          </p:nvPr>
        </p:nvSpPr>
        <p:spPr>
          <a:xfrm>
            <a:off x="579438" y="864927"/>
            <a:ext cx="8107362" cy="4273550"/>
          </a:xfrm>
        </p:spPr>
        <p:txBody>
          <a:bodyPr/>
          <a:lstStyle/>
          <a:p>
            <a:endParaRPr lang="en-US" dirty="0" smtClean="0">
              <a:solidFill>
                <a:srgbClr val="173D9A"/>
              </a:solidFill>
            </a:endParaRPr>
          </a:p>
          <a:p>
            <a:r>
              <a:rPr lang="en-US" dirty="0" smtClean="0">
                <a:solidFill>
                  <a:srgbClr val="173D9A"/>
                </a:solidFill>
              </a:rPr>
              <a:t>Continue market refinements that promote </a:t>
            </a:r>
            <a:r>
              <a:rPr lang="en-US" dirty="0" smtClean="0">
                <a:solidFill>
                  <a:srgbClr val="FF0000"/>
                </a:solidFill>
              </a:rPr>
              <a:t>allocative efficiency.</a:t>
            </a:r>
            <a:r>
              <a:rPr lang="en-US" dirty="0" smtClean="0">
                <a:solidFill>
                  <a:srgbClr val="173D9A"/>
                </a:solidFill>
              </a:rPr>
              <a:t> </a:t>
            </a:r>
          </a:p>
          <a:p>
            <a:r>
              <a:rPr lang="en-US" dirty="0" smtClean="0">
                <a:solidFill>
                  <a:srgbClr val="173D9A"/>
                </a:solidFill>
              </a:rPr>
              <a:t>Foster economic incentives and competition to capture the value of services </a:t>
            </a:r>
          </a:p>
          <a:p>
            <a:r>
              <a:rPr lang="en-US" dirty="0" smtClean="0">
                <a:solidFill>
                  <a:srgbClr val="173D9A"/>
                </a:solidFill>
              </a:rPr>
              <a:t>Price formation for, and investment in, deliverability (incl. sub-day variability)</a:t>
            </a:r>
          </a:p>
          <a:p>
            <a:pPr marL="0" indent="0">
              <a:buNone/>
            </a:pPr>
            <a:endParaRPr lang="en-US" dirty="0"/>
          </a:p>
        </p:txBody>
      </p:sp>
    </p:spTree>
    <p:extLst>
      <p:ext uri="{BB962C8B-B14F-4D97-AF65-F5344CB8AC3E}">
        <p14:creationId xmlns:p14="http://schemas.microsoft.com/office/powerpoint/2010/main" val="2680643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431798" cy="685800"/>
          </a:xfrm>
        </p:spPr>
        <p:txBody>
          <a:bodyPr>
            <a:noAutofit/>
          </a:bodyPr>
          <a:lstStyle/>
          <a:p>
            <a:r>
              <a:rPr lang="en-US" sz="2000" dirty="0" smtClean="0"/>
              <a:t>Spring Hourly Patterns for Gas Costs and Electricity Revenue</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914400"/>
            <a:ext cx="3980658" cy="289864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914400"/>
            <a:ext cx="3980658" cy="2898648"/>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 y="3886200"/>
            <a:ext cx="3980658" cy="2898648"/>
          </a:xfrm>
          <a:prstGeom prst="rect">
            <a:avLst/>
          </a:prstGeom>
        </p:spPr>
      </p:pic>
    </p:spTree>
    <p:extLst>
      <p:ext uri="{BB962C8B-B14F-4D97-AF65-F5344CB8AC3E}">
        <p14:creationId xmlns:p14="http://schemas.microsoft.com/office/powerpoint/2010/main" val="2743278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509072" cy="685800"/>
          </a:xfrm>
        </p:spPr>
        <p:txBody>
          <a:bodyPr>
            <a:noAutofit/>
          </a:bodyPr>
          <a:lstStyle/>
          <a:p>
            <a:r>
              <a:rPr lang="en-US" sz="2000" dirty="0" smtClean="0"/>
              <a:t>Summer Hourly Patterns for Gas Costs and Electricity Revenue</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14400"/>
            <a:ext cx="3980658" cy="2898648"/>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3886200"/>
            <a:ext cx="3980658" cy="289864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 y="914400"/>
            <a:ext cx="3980658" cy="2898648"/>
          </a:xfrm>
          <a:prstGeom prst="rect">
            <a:avLst/>
          </a:prstGeom>
        </p:spPr>
      </p:pic>
    </p:spTree>
    <p:extLst>
      <p:ext uri="{BB962C8B-B14F-4D97-AF65-F5344CB8AC3E}">
        <p14:creationId xmlns:p14="http://schemas.microsoft.com/office/powerpoint/2010/main" val="1456855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107362" cy="685800"/>
          </a:xfrm>
        </p:spPr>
        <p:txBody>
          <a:bodyPr>
            <a:noAutofit/>
          </a:bodyPr>
          <a:lstStyle/>
          <a:p>
            <a:r>
              <a:rPr lang="en-US" sz="2000" dirty="0" smtClean="0"/>
              <a:t>Fall Hourly Patterns for Gas Costs and Electricity Revenue</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14400"/>
            <a:ext cx="3980658" cy="28986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3886200"/>
            <a:ext cx="3980658" cy="28986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 y="914400"/>
            <a:ext cx="3980658" cy="2898648"/>
          </a:xfrm>
          <a:prstGeom prst="rect">
            <a:avLst/>
          </a:prstGeom>
        </p:spPr>
      </p:pic>
    </p:spTree>
    <p:extLst>
      <p:ext uri="{BB962C8B-B14F-4D97-AF65-F5344CB8AC3E}">
        <p14:creationId xmlns:p14="http://schemas.microsoft.com/office/powerpoint/2010/main" val="3999976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107362" cy="548640"/>
          </a:xfrm>
        </p:spPr>
        <p:txBody>
          <a:bodyPr>
            <a:noAutofit/>
          </a:bodyPr>
          <a:lstStyle/>
          <a:p>
            <a:r>
              <a:rPr lang="en-US" sz="2000" dirty="0" smtClean="0"/>
              <a:t>Winter Hourly Patterns for Gas Costs and Electricity Revenue</a:t>
            </a:r>
            <a:br>
              <a:rPr lang="en-US" sz="2000" dirty="0" smtClean="0"/>
            </a:b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914400"/>
            <a:ext cx="3980658" cy="289864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14400"/>
            <a:ext cx="3980658" cy="289864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 y="3886200"/>
            <a:ext cx="3980658" cy="2898648"/>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spTree>
    <p:extLst>
      <p:ext uri="{BB962C8B-B14F-4D97-AF65-F5344CB8AC3E}">
        <p14:creationId xmlns:p14="http://schemas.microsoft.com/office/powerpoint/2010/main" val="24609989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438" y="342899"/>
            <a:ext cx="8564562" cy="1730599"/>
          </a:xfrm>
        </p:spPr>
        <p:txBody>
          <a:bodyPr>
            <a:normAutofit/>
          </a:bodyPr>
          <a:lstStyle/>
          <a:p>
            <a:r>
              <a:rPr lang="en-US" dirty="0" smtClean="0"/>
              <a:t>Background Material:</a:t>
            </a:r>
            <a:br>
              <a:rPr lang="en-US" dirty="0" smtClean="0"/>
            </a:br>
            <a:r>
              <a:rPr lang="en-US" sz="3300" dirty="0" smtClean="0"/>
              <a:t>Graphs on Real-time Electricity </a:t>
            </a:r>
            <a:r>
              <a:rPr lang="en-US" sz="3300" dirty="0" smtClean="0"/>
              <a:t>Price</a:t>
            </a:r>
            <a:endParaRPr lang="en-US" sz="3300" dirty="0"/>
          </a:p>
        </p:txBody>
      </p:sp>
    </p:spTree>
    <p:extLst>
      <p:ext uri="{BB962C8B-B14F-4D97-AF65-F5344CB8AC3E}">
        <p14:creationId xmlns:p14="http://schemas.microsoft.com/office/powerpoint/2010/main" val="555642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8" y="342899"/>
            <a:ext cx="8545132" cy="1704841"/>
          </a:xfrm>
        </p:spPr>
        <p:txBody>
          <a:bodyPr>
            <a:normAutofit/>
          </a:bodyPr>
          <a:lstStyle/>
          <a:p>
            <a:r>
              <a:rPr lang="en-US" dirty="0" smtClean="0"/>
              <a:t>Spring Real-Time Electricity Price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14400"/>
            <a:ext cx="3980658" cy="28986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3886200"/>
            <a:ext cx="3980658" cy="28986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 y="914400"/>
            <a:ext cx="3980658" cy="2898648"/>
          </a:xfrm>
          <a:prstGeom prst="rect">
            <a:avLst/>
          </a:prstGeom>
        </p:spPr>
      </p:pic>
    </p:spTree>
    <p:extLst>
      <p:ext uri="{BB962C8B-B14F-4D97-AF65-F5344CB8AC3E}">
        <p14:creationId xmlns:p14="http://schemas.microsoft.com/office/powerpoint/2010/main" val="2335371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Summer </a:t>
            </a:r>
            <a:r>
              <a:rPr lang="en-US" dirty="0"/>
              <a:t>Real-Time Electricity Price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14400"/>
            <a:ext cx="3980658" cy="28986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3886200"/>
            <a:ext cx="3980658" cy="28986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 y="914400"/>
            <a:ext cx="3980658" cy="2898648"/>
          </a:xfrm>
          <a:prstGeom prst="rect">
            <a:avLst/>
          </a:prstGeom>
        </p:spPr>
      </p:pic>
    </p:spTree>
    <p:extLst>
      <p:ext uri="{BB962C8B-B14F-4D97-AF65-F5344CB8AC3E}">
        <p14:creationId xmlns:p14="http://schemas.microsoft.com/office/powerpoint/2010/main" val="4197215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a:t>
            </a:r>
            <a:r>
              <a:rPr lang="en-US" dirty="0"/>
              <a:t>Real-Time Electricity Price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 y="914400"/>
            <a:ext cx="3980658" cy="28986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914400"/>
            <a:ext cx="3980658" cy="28986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 y="3886200"/>
            <a:ext cx="3980658" cy="28986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spTree>
    <p:extLst>
      <p:ext uri="{BB962C8B-B14F-4D97-AF65-F5344CB8AC3E}">
        <p14:creationId xmlns:p14="http://schemas.microsoft.com/office/powerpoint/2010/main" val="1155954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a:t>
            </a:r>
            <a:r>
              <a:rPr lang="en-US" dirty="0"/>
              <a:t>Real-Time Electricity Price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914400"/>
            <a:ext cx="3980658" cy="28986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 y="3886200"/>
            <a:ext cx="3980658" cy="28986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886200"/>
            <a:ext cx="3980658" cy="28986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 y="914400"/>
            <a:ext cx="3980658" cy="2898648"/>
          </a:xfrm>
          <a:prstGeom prst="rect">
            <a:avLst/>
          </a:prstGeom>
        </p:spPr>
      </p:pic>
    </p:spTree>
    <p:extLst>
      <p:ext uri="{BB962C8B-B14F-4D97-AF65-F5344CB8AC3E}">
        <p14:creationId xmlns:p14="http://schemas.microsoft.com/office/powerpoint/2010/main" val="349270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Current Misalignment </a:t>
            </a:r>
            <a:endParaRPr lang="en-US" dirty="0">
              <a:solidFill>
                <a:schemeClr val="tx2"/>
              </a:solidFill>
            </a:endParaRPr>
          </a:p>
        </p:txBody>
      </p:sp>
      <p:sp>
        <p:nvSpPr>
          <p:cNvPr id="4" name="TextBox 3"/>
          <p:cNvSpPr txBox="1"/>
          <p:nvPr/>
        </p:nvSpPr>
        <p:spPr>
          <a:xfrm>
            <a:off x="680224" y="1382751"/>
            <a:ext cx="7627435" cy="4678204"/>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chemeClr val="tx2"/>
                </a:solidFill>
              </a:rPr>
              <a:t>Several RTOs effectively require generators to use flat daily </a:t>
            </a:r>
            <a:r>
              <a:rPr lang="en-US" sz="2000" dirty="0">
                <a:solidFill>
                  <a:schemeClr val="tx2"/>
                </a:solidFill>
              </a:rPr>
              <a:t>gas index pricing for </a:t>
            </a:r>
            <a:r>
              <a:rPr lang="en-US" sz="2000" dirty="0" smtClean="0">
                <a:solidFill>
                  <a:schemeClr val="tx2"/>
                </a:solidFill>
              </a:rPr>
              <a:t>fuel, even though electric prices are hourly.  Although some hourly variation is possible with documentation, market monitors often mitigate to flat daily gas index.  </a:t>
            </a:r>
            <a:endParaRPr lang="en-US" sz="2000" dirty="0">
              <a:solidFill>
                <a:schemeClr val="tx2"/>
              </a:solidFill>
            </a:endParaRP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a:solidFill>
                  <a:schemeClr val="tx2"/>
                </a:solidFill>
              </a:rPr>
              <a:t>Pipelines are paid for </a:t>
            </a:r>
            <a:r>
              <a:rPr lang="en-US" sz="2000" dirty="0" smtClean="0">
                <a:solidFill>
                  <a:schemeClr val="tx2"/>
                </a:solidFill>
              </a:rPr>
              <a:t>point-to-point throughput </a:t>
            </a:r>
            <a:r>
              <a:rPr lang="en-US" sz="2000" dirty="0">
                <a:solidFill>
                  <a:schemeClr val="tx2"/>
                </a:solidFill>
              </a:rPr>
              <a:t>capacity, not </a:t>
            </a:r>
            <a:r>
              <a:rPr lang="en-US" sz="2000" dirty="0" smtClean="0">
                <a:solidFill>
                  <a:schemeClr val="tx2"/>
                </a:solidFill>
              </a:rPr>
              <a:t>deliveries.  </a:t>
            </a:r>
          </a:p>
          <a:p>
            <a:pPr marL="800100" lvl="1" indent="-342900">
              <a:buFont typeface="Arial" panose="020B0604020202020204" pitchFamily="34" charset="0"/>
              <a:buChar char="•"/>
            </a:pPr>
            <a:r>
              <a:rPr lang="en-US" sz="2000" dirty="0" smtClean="0">
                <a:solidFill>
                  <a:schemeClr val="tx2"/>
                </a:solidFill>
              </a:rPr>
              <a:t>Example: Access Northeast’s proposed take and replace service (facilitated by LNG) is largely unpriced. </a:t>
            </a:r>
          </a:p>
          <a:p>
            <a:pPr marL="342900" indent="-342900">
              <a:buFont typeface="Arial" panose="020B0604020202020204" pitchFamily="34" charset="0"/>
              <a:buChar char="•"/>
            </a:pPr>
            <a:endParaRPr lang="en-US" sz="2000" dirty="0">
              <a:solidFill>
                <a:schemeClr val="tx2"/>
              </a:solidFill>
            </a:endParaRPr>
          </a:p>
          <a:p>
            <a:pPr marL="342900" indent="-342900">
              <a:buFont typeface="Arial" panose="020B0604020202020204" pitchFamily="34" charset="0"/>
              <a:buChar char="•"/>
            </a:pPr>
            <a:r>
              <a:rPr lang="en-US" sz="2000" dirty="0" smtClean="0">
                <a:solidFill>
                  <a:schemeClr val="tx2"/>
                </a:solidFill>
              </a:rPr>
              <a:t>The </a:t>
            </a:r>
            <a:r>
              <a:rPr lang="en-US" sz="2000" dirty="0">
                <a:solidFill>
                  <a:schemeClr val="tx2"/>
                </a:solidFill>
              </a:rPr>
              <a:t>service of matching hourly fuel to hourly generation is currently </a:t>
            </a:r>
            <a:r>
              <a:rPr lang="en-US" sz="2000" dirty="0" smtClean="0">
                <a:solidFill>
                  <a:schemeClr val="tx2"/>
                </a:solidFill>
              </a:rPr>
              <a:t>unpriced.</a:t>
            </a:r>
            <a:endParaRPr lang="en-US" sz="2000" dirty="0">
              <a:solidFill>
                <a:schemeClr val="tx2"/>
              </a:solidFill>
            </a:endParaRPr>
          </a:p>
          <a:p>
            <a:endParaRPr lang="en-US" sz="2000"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3301535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107362" cy="318108"/>
          </a:xfrm>
        </p:spPr>
        <p:txBody>
          <a:bodyPr>
            <a:noAutofit/>
          </a:bodyPr>
          <a:lstStyle/>
          <a:p>
            <a:r>
              <a:rPr lang="en-US" sz="2000" dirty="0" smtClean="0">
                <a:solidFill>
                  <a:schemeClr val="tx2"/>
                </a:solidFill>
              </a:rPr>
              <a:t>Spring Hourly Patterns for Electric Revenue per MMBTU versus </a:t>
            </a:r>
            <a:br>
              <a:rPr lang="en-US" sz="2000" dirty="0" smtClean="0">
                <a:solidFill>
                  <a:schemeClr val="tx2"/>
                </a:solidFill>
              </a:rPr>
            </a:br>
            <a:r>
              <a:rPr lang="en-US" sz="2000" dirty="0" smtClean="0">
                <a:solidFill>
                  <a:schemeClr val="tx2"/>
                </a:solidFill>
              </a:rPr>
              <a:t>Daily Algonquin </a:t>
            </a:r>
            <a:r>
              <a:rPr lang="en-US" sz="2000" dirty="0" err="1" smtClean="0">
                <a:solidFill>
                  <a:schemeClr val="tx2"/>
                </a:solidFill>
              </a:rPr>
              <a:t>Citygate</a:t>
            </a:r>
            <a:r>
              <a:rPr lang="en-US" sz="2000" dirty="0" smtClean="0">
                <a:solidFill>
                  <a:schemeClr val="tx2"/>
                </a:solidFill>
              </a:rPr>
              <a:t> Price   </a:t>
            </a:r>
            <a:r>
              <a:rPr lang="en-US" sz="2000" dirty="0" smtClean="0"/>
              <a:t/>
            </a:r>
            <a:br>
              <a:rPr lang="en-US" sz="2000" dirty="0" smtClean="0"/>
            </a:br>
            <a:r>
              <a:rPr lang="en-US" sz="2000" dirty="0" smtClean="0"/>
              <a:t> </a:t>
            </a:r>
            <a:br>
              <a:rPr lang="en-US" sz="2000" dirty="0" smtClean="0"/>
            </a:br>
            <a:endParaRPr lang="en-US" sz="14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4454" y="1091414"/>
            <a:ext cx="4473547" cy="3257562"/>
          </a:xfrm>
          <a:prstGeom prst="rect">
            <a:avLst/>
          </a:prstGeom>
        </p:spPr>
      </p:pic>
      <p:sp>
        <p:nvSpPr>
          <p:cNvPr id="16" name="Down Arrow 15"/>
          <p:cNvSpPr/>
          <p:nvPr/>
        </p:nvSpPr>
        <p:spPr>
          <a:xfrm>
            <a:off x="2773030" y="2833949"/>
            <a:ext cx="257908" cy="43375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2901984" y="2354220"/>
            <a:ext cx="870777" cy="460472"/>
          </a:xfrm>
          <a:prstGeom prst="rect">
            <a:avLst/>
          </a:prstGeom>
          <a:noFill/>
        </p:spPr>
        <p:txBody>
          <a:bodyPr wrap="square" rtlCol="0">
            <a:spAutoFit/>
          </a:bodyPr>
          <a:lstStyle/>
          <a:p>
            <a:r>
              <a:rPr lang="en-US" sz="1200" dirty="0" smtClean="0">
                <a:solidFill>
                  <a:prstClr val="black"/>
                </a:solidFill>
              </a:rPr>
              <a:t>Negative Margin</a:t>
            </a:r>
            <a:endParaRPr lang="en-US" sz="1200" dirty="0">
              <a:solidFill>
                <a:prstClr val="black"/>
              </a:solidFill>
            </a:endParaRPr>
          </a:p>
        </p:txBody>
      </p:sp>
      <p:sp>
        <p:nvSpPr>
          <p:cNvPr id="18" name="Up Arrow 17"/>
          <p:cNvSpPr/>
          <p:nvPr/>
        </p:nvSpPr>
        <p:spPr>
          <a:xfrm>
            <a:off x="4044400" y="2344440"/>
            <a:ext cx="384766" cy="460472"/>
          </a:xfrm>
          <a:prstGeom prst="up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4429166" y="2354220"/>
            <a:ext cx="715108" cy="461665"/>
          </a:xfrm>
          <a:prstGeom prst="rect">
            <a:avLst/>
          </a:prstGeom>
          <a:noFill/>
        </p:spPr>
        <p:txBody>
          <a:bodyPr wrap="square" rtlCol="0">
            <a:spAutoFit/>
          </a:bodyPr>
          <a:lstStyle/>
          <a:p>
            <a:r>
              <a:rPr lang="en-US" sz="1200" dirty="0" smtClean="0">
                <a:solidFill>
                  <a:prstClr val="black"/>
                </a:solidFill>
              </a:rPr>
              <a:t>Positive Margin</a:t>
            </a:r>
            <a:endParaRPr lang="en-US" sz="1200" dirty="0">
              <a:solidFill>
                <a:prstClr val="black"/>
              </a:solidFill>
            </a:endParaRPr>
          </a:p>
        </p:txBody>
      </p:sp>
      <p:sp>
        <p:nvSpPr>
          <p:cNvPr id="3" name="TextBox 2"/>
          <p:cNvSpPr txBox="1"/>
          <p:nvPr/>
        </p:nvSpPr>
        <p:spPr>
          <a:xfrm>
            <a:off x="1535424" y="4640906"/>
            <a:ext cx="5787483" cy="923330"/>
          </a:xfrm>
          <a:prstGeom prst="rect">
            <a:avLst/>
          </a:prstGeom>
          <a:noFill/>
        </p:spPr>
        <p:txBody>
          <a:bodyPr wrap="square" rtlCol="0">
            <a:spAutoFit/>
          </a:bodyPr>
          <a:lstStyle/>
          <a:p>
            <a:r>
              <a:rPr lang="en-US" dirty="0" smtClean="0">
                <a:solidFill>
                  <a:schemeClr val="tx2"/>
                </a:solidFill>
              </a:rPr>
              <a:t>Generators are often mitigated based on a flat daily </a:t>
            </a:r>
            <a:r>
              <a:rPr lang="en-US" dirty="0">
                <a:solidFill>
                  <a:schemeClr val="tx2"/>
                </a:solidFill>
              </a:rPr>
              <a:t>gas index </a:t>
            </a:r>
            <a:r>
              <a:rPr lang="en-US" dirty="0" smtClean="0">
                <a:solidFill>
                  <a:schemeClr val="tx2"/>
                </a:solidFill>
              </a:rPr>
              <a:t>price, but gas use and value varies hourly depending on generator demand. </a:t>
            </a:r>
            <a:endParaRPr lang="en-US" dirty="0">
              <a:solidFill>
                <a:schemeClr val="tx2"/>
              </a:solidFill>
            </a:endParaRPr>
          </a:p>
        </p:txBody>
      </p:sp>
    </p:spTree>
    <p:extLst>
      <p:ext uri="{BB962C8B-B14F-4D97-AF65-F5344CB8AC3E}">
        <p14:creationId xmlns:p14="http://schemas.microsoft.com/office/powerpoint/2010/main" val="20541143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Summer Variable vs. Ratable Flow</a:t>
            </a:r>
            <a:endParaRPr lang="en-US" dirty="0">
              <a:solidFill>
                <a:schemeClr val="tx2"/>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849" y="1187604"/>
            <a:ext cx="4192532" cy="3052931"/>
          </a:xfrm>
          <a:prstGeom prst="rect">
            <a:avLst/>
          </a:prstGeom>
        </p:spPr>
      </p:pic>
      <p:sp>
        <p:nvSpPr>
          <p:cNvPr id="8" name="TextBox 7"/>
          <p:cNvSpPr txBox="1"/>
          <p:nvPr/>
        </p:nvSpPr>
        <p:spPr>
          <a:xfrm>
            <a:off x="1839738" y="4399439"/>
            <a:ext cx="5586761" cy="1200329"/>
          </a:xfrm>
          <a:prstGeom prst="rect">
            <a:avLst/>
          </a:prstGeom>
          <a:noFill/>
        </p:spPr>
        <p:txBody>
          <a:bodyPr wrap="square" rtlCol="0">
            <a:spAutoFit/>
          </a:bodyPr>
          <a:lstStyle/>
          <a:p>
            <a:r>
              <a:rPr lang="en-US" dirty="0">
                <a:solidFill>
                  <a:schemeClr val="tx2"/>
                </a:solidFill>
              </a:rPr>
              <a:t>The flat line represents uniform hourly (i.e., ratable) flow for the average day, and the shaped line shows what the flows had to be to generate the electrical output</a:t>
            </a:r>
            <a:r>
              <a:rPr lang="en-US" dirty="0" smtClean="0">
                <a:solidFill>
                  <a:schemeClr val="tx2"/>
                </a:solidFill>
              </a:rPr>
              <a:t>. </a:t>
            </a:r>
            <a:endParaRPr lang="en-US" dirty="0">
              <a:solidFill>
                <a:schemeClr val="tx2"/>
              </a:solidFill>
            </a:endParaRPr>
          </a:p>
        </p:txBody>
      </p:sp>
    </p:spTree>
    <p:extLst>
      <p:ext uri="{BB962C8B-B14F-4D97-AF65-F5344CB8AC3E}">
        <p14:creationId xmlns:p14="http://schemas.microsoft.com/office/powerpoint/2010/main" val="3488820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b="1" dirty="0">
                <a:solidFill>
                  <a:schemeClr val="tx2"/>
                </a:solidFill>
              </a:rPr>
              <a:t>Summer Hourly Patterns for Gas Costs </a:t>
            </a:r>
            <a:r>
              <a:rPr lang="en-US" sz="2400" b="1" dirty="0" smtClean="0">
                <a:solidFill>
                  <a:schemeClr val="tx2"/>
                </a:solidFill>
              </a:rPr>
              <a:t/>
            </a:r>
            <a:br>
              <a:rPr lang="en-US" sz="2400" b="1" dirty="0" smtClean="0">
                <a:solidFill>
                  <a:schemeClr val="tx2"/>
                </a:solidFill>
              </a:rPr>
            </a:br>
            <a:r>
              <a:rPr lang="en-US" sz="2400" b="1" dirty="0" smtClean="0">
                <a:solidFill>
                  <a:schemeClr val="tx2"/>
                </a:solidFill>
              </a:rPr>
              <a:t>and </a:t>
            </a:r>
            <a:r>
              <a:rPr lang="en-US" sz="2400" b="1" dirty="0">
                <a:solidFill>
                  <a:schemeClr val="tx2"/>
                </a:solidFill>
              </a:rPr>
              <a:t>Electricity Revenue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2135" y="1126902"/>
            <a:ext cx="4708400" cy="3428578"/>
          </a:xfrm>
          <a:prstGeom prst="rect">
            <a:avLst/>
          </a:prstGeom>
        </p:spPr>
      </p:pic>
      <p:sp>
        <p:nvSpPr>
          <p:cNvPr id="8" name="TextBox 7"/>
          <p:cNvSpPr txBox="1"/>
          <p:nvPr/>
        </p:nvSpPr>
        <p:spPr>
          <a:xfrm>
            <a:off x="1442432" y="4653682"/>
            <a:ext cx="6672525" cy="923330"/>
          </a:xfrm>
          <a:prstGeom prst="rect">
            <a:avLst/>
          </a:prstGeom>
          <a:noFill/>
        </p:spPr>
        <p:txBody>
          <a:bodyPr wrap="square" rtlCol="0">
            <a:spAutoFit/>
          </a:bodyPr>
          <a:lstStyle/>
          <a:p>
            <a:r>
              <a:rPr lang="en-US" dirty="0" smtClean="0">
                <a:solidFill>
                  <a:schemeClr val="tx2"/>
                </a:solidFill>
              </a:rPr>
              <a:t>Generators’ hourly gas spend correlates to output.  In general, the market provides sufficient margin to facilitate price formation for the value of peak and sub-day (non-ratable) services.</a:t>
            </a:r>
            <a:endParaRPr lang="en-US" dirty="0">
              <a:solidFill>
                <a:schemeClr val="tx2"/>
              </a:solidFill>
            </a:endParaRPr>
          </a:p>
        </p:txBody>
      </p:sp>
    </p:spTree>
    <p:extLst>
      <p:ext uri="{BB962C8B-B14F-4D97-AF65-F5344CB8AC3E}">
        <p14:creationId xmlns:p14="http://schemas.microsoft.com/office/powerpoint/2010/main" val="1180321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b="1" dirty="0" smtClean="0"/>
              <a:t>Margin between Daily Gas Costs and Hourly Electric Revenue </a:t>
            </a:r>
            <a:r>
              <a:rPr lang="en-US" sz="2000" b="1" dirty="0" smtClean="0"/>
              <a:t>by Season</a:t>
            </a:r>
            <a:endParaRPr lang="en-US" sz="2000" b="1" dirty="0"/>
          </a:p>
        </p:txBody>
      </p:sp>
      <p:graphicFrame>
        <p:nvGraphicFramePr>
          <p:cNvPr id="4" name="Table 3"/>
          <p:cNvGraphicFramePr>
            <a:graphicFrameLocks noGrp="1"/>
          </p:cNvGraphicFramePr>
          <p:nvPr>
            <p:extLst/>
          </p:nvPr>
        </p:nvGraphicFramePr>
        <p:xfrm>
          <a:off x="579438" y="1220132"/>
          <a:ext cx="7650161" cy="4983444"/>
        </p:xfrm>
        <a:graphic>
          <a:graphicData uri="http://schemas.openxmlformats.org/drawingml/2006/table">
            <a:tbl>
              <a:tblPr>
                <a:tableStyleId>{5C22544A-7EE6-4342-B048-85BDC9FD1C3A}</a:tableStyleId>
              </a:tblPr>
              <a:tblGrid>
                <a:gridCol w="1854669"/>
                <a:gridCol w="2150772"/>
                <a:gridCol w="1996225"/>
                <a:gridCol w="1648495"/>
              </a:tblGrid>
              <a:tr h="276858">
                <a:tc>
                  <a:txBody>
                    <a:bodyPr/>
                    <a:lstStyle/>
                    <a:p>
                      <a:pPr algn="l" fontAlgn="b"/>
                      <a:r>
                        <a:rPr lang="en-US" sz="1200" b="1" u="none" strike="noStrike" dirty="0">
                          <a:solidFill>
                            <a:schemeClr val="bg1"/>
                          </a:solidFill>
                          <a:effectLst/>
                        </a:rPr>
                        <a:t>Season</a:t>
                      </a:r>
                      <a:endParaRPr lang="en-US" sz="12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b"/>
                      <a:r>
                        <a:rPr lang="en-US" sz="1200" b="1" u="none" strike="noStrike" dirty="0">
                          <a:solidFill>
                            <a:schemeClr val="bg1"/>
                          </a:solidFill>
                          <a:effectLst/>
                        </a:rPr>
                        <a:t>Electricity Revenue</a:t>
                      </a:r>
                      <a:endParaRPr lang="en-US" sz="12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b"/>
                      <a:r>
                        <a:rPr lang="en-US" sz="1200" b="1" u="none" strike="noStrike" dirty="0">
                          <a:solidFill>
                            <a:schemeClr val="bg1"/>
                          </a:solidFill>
                          <a:effectLst/>
                        </a:rPr>
                        <a:t>Total Gas Spend</a:t>
                      </a:r>
                      <a:endParaRPr lang="en-US" sz="12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b"/>
                      <a:r>
                        <a:rPr lang="en-US" sz="1200" b="1" u="none" strike="noStrike" dirty="0" smtClean="0">
                          <a:solidFill>
                            <a:schemeClr val="bg1"/>
                          </a:solidFill>
                          <a:effectLst/>
                        </a:rPr>
                        <a:t>Margin/Rent</a:t>
                      </a:r>
                      <a:endParaRPr lang="en-US" sz="1200" b="1" i="0" u="none" strike="noStrike" dirty="0">
                        <a:solidFill>
                          <a:schemeClr val="bg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276858">
                <a:tc>
                  <a:txBody>
                    <a:bodyPr/>
                    <a:lstStyle/>
                    <a:p>
                      <a:pPr algn="l" fontAlgn="b"/>
                      <a:r>
                        <a:rPr lang="en-US" sz="1200" u="none" strike="noStrike" dirty="0">
                          <a:effectLst/>
                        </a:rPr>
                        <a:t>Winter 2012</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$221,000,000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$212,000,000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mj-lt"/>
                        </a:rPr>
                        <a:t>$10,000,000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dirty="0">
                          <a:effectLst/>
                        </a:rPr>
                        <a:t>Spring 2012</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$227,000,000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$182,000,000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$44,000,000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a:effectLst/>
                        </a:rPr>
                        <a:t>Summer 2012</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$405,000,000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$318,000,000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mj-lt"/>
                        </a:rPr>
                        <a:t>$88,000,000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a:effectLst/>
                        </a:rPr>
                        <a:t>Fall 2012</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$319,000,000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$322,000,000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mj-lt"/>
                        </a:rPr>
                        <a:t>($3,000,000)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a:effectLst/>
                        </a:rPr>
                        <a:t>Winter 2013</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$490,000,000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$535,000,000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mj-lt"/>
                        </a:rPr>
                        <a:t>($46,000,000)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a:effectLst/>
                        </a:rPr>
                        <a:t>Spring 2013</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mj-lt"/>
                        </a:rPr>
                        <a:t>$316,000,000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$299,000,000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$17,000,000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a:effectLst/>
                        </a:rPr>
                        <a:t>Summer 2013</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mj-lt"/>
                        </a:rPr>
                        <a:t>$423,000,000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$324,000,000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$99,000,000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a:effectLst/>
                        </a:rPr>
                        <a:t>Fall 2013</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$329,000,000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$355,000,000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mj-lt"/>
                        </a:rPr>
                        <a:t>($26,000,000)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a:effectLst/>
                        </a:rPr>
                        <a:t>Winter 2014</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$639,000,000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$705,000,000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mj-lt"/>
                        </a:rPr>
                        <a:t>($67,000,000)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a:effectLst/>
                        </a:rPr>
                        <a:t>Spring 2014</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$307,000,000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$277,000,000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$30,000,000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a:effectLst/>
                        </a:rPr>
                        <a:t>Summer 2014</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$337,000,000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$246,000,000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mj-lt"/>
                        </a:rPr>
                        <a:t>$91,000,000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a:effectLst/>
                        </a:rPr>
                        <a:t>Fall 2014</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$279,000,000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$268,000,000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mj-lt"/>
                        </a:rPr>
                        <a:t>$11,000,000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a:effectLst/>
                        </a:rPr>
                        <a:t>Winter 2015</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$524,000,000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$552,000,000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FF0000"/>
                          </a:solidFill>
                          <a:effectLst/>
                          <a:latin typeface="+mj-lt"/>
                        </a:rPr>
                        <a:t>($28,000,000)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a:effectLst/>
                        </a:rPr>
                        <a:t>Spring 2015</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$208,000,000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$157,000,000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mj-lt"/>
                        </a:rPr>
                        <a:t>$51,000,000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a:effectLst/>
                        </a:rPr>
                        <a:t>Summer 2015</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$308,000,000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$210,000,000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mj-lt"/>
                        </a:rPr>
                        <a:t>$98,000,000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a:effectLst/>
                        </a:rPr>
                        <a:t>Fall 2015</a:t>
                      </a:r>
                      <a:endParaRPr lang="en-US" sz="1200" b="0" i="0" u="none" strike="noStrike">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$230,000,000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$193,000,000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mj-lt"/>
                        </a:rPr>
                        <a:t>$37,000,000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6858">
                <a:tc>
                  <a:txBody>
                    <a:bodyPr/>
                    <a:lstStyle/>
                    <a:p>
                      <a:pPr algn="l" fontAlgn="b"/>
                      <a:r>
                        <a:rPr lang="en-US" sz="1200" u="none" strike="noStrike" dirty="0">
                          <a:effectLst/>
                        </a:rPr>
                        <a:t>SUM</a:t>
                      </a:r>
                      <a:endParaRPr lang="en-US" sz="12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100" b="0" i="0" u="none" strike="noStrike" dirty="0">
                          <a:solidFill>
                            <a:srgbClr val="000000"/>
                          </a:solidFill>
                          <a:effectLst/>
                          <a:latin typeface="+mj-lt"/>
                        </a:rPr>
                        <a:t>$5,562,000,000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100" b="0" i="0" u="none" strike="noStrike" dirty="0">
                          <a:solidFill>
                            <a:srgbClr val="000000"/>
                          </a:solidFill>
                          <a:effectLst/>
                          <a:latin typeface="+mj-lt"/>
                        </a:rPr>
                        <a:t>$5,156,000,000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fontAlgn="b"/>
                      <a:r>
                        <a:rPr lang="en-US" sz="1100" b="0" i="0" u="none" strike="noStrike" dirty="0">
                          <a:solidFill>
                            <a:srgbClr val="000000"/>
                          </a:solidFill>
                          <a:effectLst/>
                          <a:latin typeface="+mj-lt"/>
                        </a:rPr>
                        <a:t>$406,000,000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229879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tx2"/>
                </a:solidFill>
              </a:rPr>
              <a:t>Conclusions </a:t>
            </a:r>
            <a:endParaRPr lang="en-US" dirty="0"/>
          </a:p>
        </p:txBody>
      </p:sp>
      <p:sp>
        <p:nvSpPr>
          <p:cNvPr id="5" name="Content Placeholder 4"/>
          <p:cNvSpPr>
            <a:spLocks noGrp="1"/>
          </p:cNvSpPr>
          <p:nvPr>
            <p:ph idx="1"/>
          </p:nvPr>
        </p:nvSpPr>
        <p:spPr>
          <a:xfrm>
            <a:off x="579438" y="1204175"/>
            <a:ext cx="8107362" cy="5238205"/>
          </a:xfrm>
        </p:spPr>
        <p:txBody>
          <a:bodyPr>
            <a:normAutofit fontScale="70000" lnSpcReduction="20000"/>
          </a:bodyPr>
          <a:lstStyle/>
          <a:p>
            <a:r>
              <a:rPr lang="en-US" dirty="0" smtClean="0">
                <a:solidFill>
                  <a:schemeClr val="tx2"/>
                </a:solidFill>
              </a:rPr>
              <a:t>Generators are not able to buy variable sub-day services and are restricted to what they can bid based on daily index pricing for natural gas supply. </a:t>
            </a:r>
          </a:p>
          <a:p>
            <a:r>
              <a:rPr lang="en-US" dirty="0">
                <a:solidFill>
                  <a:schemeClr val="tx2"/>
                </a:solidFill>
              </a:rPr>
              <a:t>O</a:t>
            </a:r>
            <a:r>
              <a:rPr lang="en-US" dirty="0" smtClean="0">
                <a:solidFill>
                  <a:schemeClr val="tx2"/>
                </a:solidFill>
              </a:rPr>
              <a:t>ut-of-market procurement solutions are not working – need to correct misalignment by pricing and reflecting the value of variable deliverability (i.e., hourly shaped flows)</a:t>
            </a:r>
          </a:p>
          <a:p>
            <a:r>
              <a:rPr lang="en-US" dirty="0" smtClean="0">
                <a:solidFill>
                  <a:schemeClr val="tx2"/>
                </a:solidFill>
              </a:rPr>
              <a:t>Shaped </a:t>
            </a:r>
            <a:r>
              <a:rPr lang="en-US" dirty="0">
                <a:solidFill>
                  <a:schemeClr val="tx2"/>
                </a:solidFill>
              </a:rPr>
              <a:t>flows would allow generators to schedule varying flow quantities of gas for delivery the next day that correlate to their anticipated output levels</a:t>
            </a:r>
            <a:r>
              <a:rPr lang="en-US" dirty="0" smtClean="0">
                <a:solidFill>
                  <a:schemeClr val="tx2"/>
                </a:solidFill>
              </a:rPr>
              <a:t>.</a:t>
            </a:r>
          </a:p>
          <a:p>
            <a:r>
              <a:rPr lang="en-US" dirty="0" smtClean="0">
                <a:solidFill>
                  <a:schemeClr val="tx2"/>
                </a:solidFill>
              </a:rPr>
              <a:t>With updated scheduling and pricing regimes, sub-day flexibility on the gas side can be efficiently priced providing benefit to pipelines, generators, flexibility service providers and consumer savings.</a:t>
            </a:r>
          </a:p>
          <a:p>
            <a:r>
              <a:rPr lang="en-US" dirty="0" smtClean="0">
                <a:solidFill>
                  <a:schemeClr val="tx2"/>
                </a:solidFill>
              </a:rPr>
              <a:t>Price formation increases innovation, product definition and spurs investment.</a:t>
            </a:r>
          </a:p>
        </p:txBody>
      </p:sp>
    </p:spTree>
    <p:extLst>
      <p:ext uri="{BB962C8B-B14F-4D97-AF65-F5344CB8AC3E}">
        <p14:creationId xmlns:p14="http://schemas.microsoft.com/office/powerpoint/2010/main" val="3726444732"/>
      </p:ext>
    </p:extLst>
  </p:cSld>
  <p:clrMapOvr>
    <a:masterClrMapping/>
  </p:clrMapOvr>
  <p:timing>
    <p:tnLst>
      <p:par>
        <p:cTn id="1" dur="indefinite" restart="never" nodeType="tmRoot"/>
      </p:par>
    </p:tnLst>
  </p:timing>
</p:sld>
</file>

<file path=ppt/theme/theme1.xml><?xml version="1.0" encoding="utf-8"?>
<a:theme xmlns:a="http://schemas.openxmlformats.org/drawingml/2006/main" name="EDF_powerpoint_template">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hoto slide">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Dark slide (use for pauses in presentation)">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Section divider 2">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Section divider 2">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itle/end slide 1 EDAF">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end slide 1 EDAF PAC">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divider 1">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ection divider 2">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ontent slides">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EDF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nd slide 2">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nd slide 2 EDAF">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End slide 2 EDAF PAC">
  <a:themeElements>
    <a:clrScheme name="EDF Colors v4">
      <a:dk1>
        <a:sysClr val="windowText" lastClr="000000"/>
      </a:dk1>
      <a:lt1>
        <a:sysClr val="window" lastClr="FFFFFF"/>
      </a:lt1>
      <a:dk2>
        <a:srgbClr val="00338D"/>
      </a:dk2>
      <a:lt2>
        <a:srgbClr val="999999"/>
      </a:lt2>
      <a:accent1>
        <a:srgbClr val="00338D"/>
      </a:accent1>
      <a:accent2>
        <a:srgbClr val="7BBBB2"/>
      </a:accent2>
      <a:accent3>
        <a:srgbClr val="00985F"/>
      </a:accent3>
      <a:accent4>
        <a:srgbClr val="009FDA"/>
      </a:accent4>
      <a:accent5>
        <a:srgbClr val="E00034"/>
      </a:accent5>
      <a:accent6>
        <a:srgbClr val="9C5FB5"/>
      </a:accent6>
      <a:hlink>
        <a:srgbClr val="00338D"/>
      </a:hlink>
      <a:folHlink>
        <a:srgbClr val="009FD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1907</TotalTime>
  <Words>1170</Words>
  <Application>Microsoft Office PowerPoint</Application>
  <PresentationFormat>On-screen Show (4:3)</PresentationFormat>
  <Paragraphs>173</Paragraphs>
  <Slides>38</Slides>
  <Notes>2</Notes>
  <HiddenSlides>0</HiddenSlides>
  <MMClips>0</MMClips>
  <ScaleCrop>false</ScaleCrop>
  <HeadingPairs>
    <vt:vector size="4" baseType="variant">
      <vt:variant>
        <vt:lpstr>Theme</vt:lpstr>
      </vt:variant>
      <vt:variant>
        <vt:i4>13</vt:i4>
      </vt:variant>
      <vt:variant>
        <vt:lpstr>Slide Titles</vt:lpstr>
      </vt:variant>
      <vt:variant>
        <vt:i4>38</vt:i4>
      </vt:variant>
    </vt:vector>
  </HeadingPairs>
  <TitlesOfParts>
    <vt:vector size="51" baseType="lpstr">
      <vt:lpstr>EDF_powerpoint_template</vt:lpstr>
      <vt:lpstr>Title/end slide 1 EDAF</vt:lpstr>
      <vt:lpstr>Title/end slide 1 EDAF PAC</vt:lpstr>
      <vt:lpstr>Section divider 1</vt:lpstr>
      <vt:lpstr>Section divider 2</vt:lpstr>
      <vt:lpstr>Content slides</vt:lpstr>
      <vt:lpstr>End slide 2</vt:lpstr>
      <vt:lpstr>End slide 2 EDAF</vt:lpstr>
      <vt:lpstr>End slide 2 EDAF PAC</vt:lpstr>
      <vt:lpstr>Photo slide</vt:lpstr>
      <vt:lpstr>Dark slide (use for pauses in presentation)</vt:lpstr>
      <vt:lpstr>1_Section divider 2</vt:lpstr>
      <vt:lpstr>2_Section divider 2</vt:lpstr>
      <vt:lpstr>Aligning the Gas and Electric Markets: EDF Solutions</vt:lpstr>
      <vt:lpstr>Overarching Goals </vt:lpstr>
      <vt:lpstr>Overarching Goals </vt:lpstr>
      <vt:lpstr>Current Misalignment </vt:lpstr>
      <vt:lpstr>Spring Hourly Patterns for Electric Revenue per MMBTU versus  Daily Algonquin Citygate Price      </vt:lpstr>
      <vt:lpstr>Summer Variable vs. Ratable Flow</vt:lpstr>
      <vt:lpstr>Summer Hourly Patterns for Gas Costs  and Electricity Revenue</vt:lpstr>
      <vt:lpstr>Margin between Daily Gas Costs and Hourly Electric Revenue by Season</vt:lpstr>
      <vt:lpstr>Conclusions </vt:lpstr>
      <vt:lpstr>EDF Solutions – NAESB</vt:lpstr>
      <vt:lpstr>EDF Solutions – Pilot Program</vt:lpstr>
      <vt:lpstr>EDF Solutions – Pilot Program</vt:lpstr>
      <vt:lpstr>Appendix: Methodology and Data</vt:lpstr>
      <vt:lpstr>   The following four slides depict:  1. Average Algonquin Citygate daily gas prices for each of the graphed time periods (Springs 2012–2015, Summers 2012–2015, Falls 2012–2015 and Winters 2012-2015)  2. Average hourly electric prices by hour for all hours of each day across the same periods  3. The positive or negative hourly value of the difference between cost of delivered gas and value of delivered gas (i.e., electric revenue per MWH converted to commensurate value of gas)</vt:lpstr>
      <vt:lpstr>Spring Hourly Patterns for Electric Revenue per MMBTU versus Daily Algonquin Citygate Price</vt:lpstr>
      <vt:lpstr>Summer Hourly Patterns for Electric Revenue/MMBTU versus Daily Algonquin Citygate Price</vt:lpstr>
      <vt:lpstr>Fall Hourly Patterns for Electric Revenue/MMBTU versus Daily Algonquin Citygate Price</vt:lpstr>
      <vt:lpstr>Winter Hourly Patterns for Electric Revenue/MMBTU versus Daily Algonquin Citygate Price</vt:lpstr>
      <vt:lpstr>The following four slides show four representative months’ daily gas prices versus daily average electric revenue converted to the underlying value of the delivered gas that generated the electricity.</vt:lpstr>
      <vt:lpstr>February 2015 Electric Revenue vs Gas Price</vt:lpstr>
      <vt:lpstr>April 2012 Electric Revenue vs Gas Price</vt:lpstr>
      <vt:lpstr>June 2013 Electric Revenue vs Gas Price</vt:lpstr>
      <vt:lpstr>October 2014 Electric Revenue vs Gas Price</vt:lpstr>
      <vt:lpstr>The following four slides show for each of the seasons over the four year 2012-2015 period, the average hourly variance in gas deliveries by the pipeline that were required to match the hourly output by the pipeline-connected electric generators.    The flat line represents uniform hourly (i.e., ratable) flow for the average day, and the shaped line shows what the flows had to be to generate the electrical output.</vt:lpstr>
      <vt:lpstr>Spring Variable vs. Ratable Flow </vt:lpstr>
      <vt:lpstr>Summer Variable vs. Ratable Flow</vt:lpstr>
      <vt:lpstr>Fall Variable vs. Ratable Flow</vt:lpstr>
      <vt:lpstr>Winter Variable vs. Ratable Flow</vt:lpstr>
      <vt:lpstr>The following four slides show, by season, across the 2012-2015 period those hours of each day, where, on average, there is value available to be captured by matching variable pipeline flow to variable electric generator output.  Electric prices are hourly – but gas commodity and gas transportation prices are at best daily.  Moreover, the service of matching hourly fuel to hourly generation is currently unpriced.  </vt:lpstr>
      <vt:lpstr>Spring Hourly Patterns for Gas Costs and Electricity Revenue</vt:lpstr>
      <vt:lpstr>Summer Hourly Patterns for Gas Costs and Electricity Revenue</vt:lpstr>
      <vt:lpstr>Fall Hourly Patterns for Gas Costs and Electricity Revenue</vt:lpstr>
      <vt:lpstr>Winter Hourly Patterns for Gas Costs and Electricity Revenue </vt:lpstr>
      <vt:lpstr>Background Material: Graphs on Real-time Electricity Price</vt:lpstr>
      <vt:lpstr>Spring Real-Time Electricity Price</vt:lpstr>
      <vt:lpstr>Summer Real-Time Electricity Price</vt:lpstr>
      <vt:lpstr>Fall Real-Time Electricity Price</vt:lpstr>
      <vt:lpstr>Winter Real-Time Electricity Price</vt:lpstr>
    </vt:vector>
  </TitlesOfParts>
  <Company>Environmental Defense Fund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the Natural Gas and  Electric Markets: EDF Solutions</dc:title>
  <dc:creator>Natalie Karas</dc:creator>
  <cp:lastModifiedBy>glander</cp:lastModifiedBy>
  <cp:revision>12</cp:revision>
  <dcterms:created xsi:type="dcterms:W3CDTF">2016-11-23T13:16:40Z</dcterms:created>
  <dcterms:modified xsi:type="dcterms:W3CDTF">2016-12-11T18:35:19Z</dcterms:modified>
</cp:coreProperties>
</file>