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84" r:id="rId5"/>
    <p:sldMasterId id="2147483672" r:id="rId6"/>
    <p:sldMasterId id="2147483660" r:id="rId7"/>
  </p:sldMasterIdLst>
  <p:notesMasterIdLst>
    <p:notesMasterId r:id="rId23"/>
  </p:notesMasterIdLst>
  <p:handoutMasterIdLst>
    <p:handoutMasterId r:id="rId24"/>
  </p:handoutMasterIdLst>
  <p:sldIdLst>
    <p:sldId id="260" r:id="rId8"/>
    <p:sldId id="258" r:id="rId9"/>
    <p:sldId id="293" r:id="rId10"/>
    <p:sldId id="294" r:id="rId11"/>
    <p:sldId id="295" r:id="rId12"/>
    <p:sldId id="296" r:id="rId13"/>
    <p:sldId id="288" r:id="rId14"/>
    <p:sldId id="277" r:id="rId15"/>
    <p:sldId id="269" r:id="rId16"/>
    <p:sldId id="276" r:id="rId17"/>
    <p:sldId id="291" r:id="rId18"/>
    <p:sldId id="292" r:id="rId19"/>
    <p:sldId id="275" r:id="rId20"/>
    <p:sldId id="281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9732"/>
    <a:srgbClr val="FEFEC6"/>
    <a:srgbClr val="CCFFCC"/>
    <a:srgbClr val="FFCCCC"/>
    <a:srgbClr val="E1F7CD"/>
    <a:srgbClr val="BDD75F"/>
    <a:srgbClr val="94E307"/>
    <a:srgbClr val="CCFF99"/>
    <a:srgbClr val="C1D82F"/>
    <a:srgbClr val="004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2" y="498"/>
      </p:cViewPr>
      <p:guideLst>
        <p:guide orient="horz" pos="431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34DFD-218A-47B8-83E1-7A8CEFFF9FCA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27C66-4CFB-41AD-812D-D01FE708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36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593BF-DE0C-4C87-AC3D-0A189E42EA2F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AF6E4-792C-457C-A2ED-C81C48D2A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AF6E4-792C-457C-A2ED-C81C48D2AA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7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5E97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206044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2042160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246" y="5899714"/>
            <a:ext cx="921016" cy="64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930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3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79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14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73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1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33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12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2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004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rgbClr val="5E97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E97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6626"/>
            <a:ext cx="9144000" cy="2060447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2042160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246" y="5898554"/>
            <a:ext cx="921016" cy="651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4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80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593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1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33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401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299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91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988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09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6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5E97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40574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/>
          </a:bodyPr>
          <a:lstStyle>
            <a:lvl1pPr algn="ctr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246" y="5899714"/>
            <a:ext cx="921016" cy="64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52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821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788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559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325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611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81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536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188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542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15284"/>
            <a:ext cx="9144000" cy="722139"/>
          </a:xfrm>
          <a:prstGeom prst="rect">
            <a:avLst/>
          </a:prstGeom>
          <a:solidFill>
            <a:srgbClr val="5E97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302"/>
            <a:ext cx="8229600" cy="4114512"/>
          </a:xfrm>
        </p:spPr>
        <p:txBody>
          <a:bodyPr/>
          <a:lstStyle>
            <a:lvl1pPr>
              <a:defRPr>
                <a:solidFill>
                  <a:srgbClr val="5E9732"/>
                </a:solidFill>
              </a:defRPr>
            </a:lvl1pPr>
            <a:lvl2pPr>
              <a:defRPr>
                <a:solidFill>
                  <a:srgbClr val="5E9732"/>
                </a:solidFill>
              </a:defRPr>
            </a:lvl2pPr>
            <a:lvl3pPr>
              <a:defRPr>
                <a:solidFill>
                  <a:srgbClr val="5E9732"/>
                </a:solidFill>
              </a:defRPr>
            </a:lvl3pPr>
            <a:lvl4pPr>
              <a:defRPr>
                <a:solidFill>
                  <a:srgbClr val="5E9732"/>
                </a:solidFill>
              </a:defRPr>
            </a:lvl4pPr>
            <a:lvl5pPr>
              <a:defRPr>
                <a:solidFill>
                  <a:srgbClr val="5E973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smtClean="0"/>
              <a:t>NAESB WEQ @ ISAS                                                                          01/18/17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40574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91431"/>
          </a:xfrm>
        </p:spPr>
        <p:txBody>
          <a:bodyPr>
            <a:noAutofit/>
          </a:bodyPr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846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E9732"/>
                </a:solidFill>
              </a:defRPr>
            </a:lvl1pPr>
            <a:lvl2pPr>
              <a:defRPr>
                <a:solidFill>
                  <a:srgbClr val="5E9732"/>
                </a:solidFill>
              </a:defRPr>
            </a:lvl2pPr>
            <a:lvl3pPr>
              <a:defRPr>
                <a:solidFill>
                  <a:srgbClr val="5E9732"/>
                </a:solidFill>
              </a:defRPr>
            </a:lvl3pPr>
            <a:lvl4pPr>
              <a:defRPr>
                <a:solidFill>
                  <a:srgbClr val="5E9732"/>
                </a:solidFill>
              </a:defRPr>
            </a:lvl4pPr>
            <a:lvl5pPr>
              <a:defRPr>
                <a:solidFill>
                  <a:srgbClr val="5E973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smtClean="0"/>
              <a:t>NAESB WEQ @ ISAS                                                                          01/18/17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40574"/>
            <a:ext cx="9144000" cy="91440"/>
          </a:xfrm>
          <a:prstGeom prst="rect">
            <a:avLst/>
          </a:prstGeom>
          <a:solidFill>
            <a:srgbClr val="C1D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626"/>
            <a:ext cx="9144000" cy="45720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15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smtClean="0"/>
              <a:t>NAESB WEQ @ ISAS                                                                          01/18/17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731772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5E97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457200" y="1805925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5E9732"/>
                </a:solidFill>
              </a:defRPr>
            </a:lvl1pPr>
            <a:lvl2pPr>
              <a:defRPr>
                <a:solidFill>
                  <a:srgbClr val="5E9732"/>
                </a:solidFill>
              </a:defRPr>
            </a:lvl2pPr>
            <a:lvl3pPr>
              <a:defRPr>
                <a:solidFill>
                  <a:srgbClr val="5E9732"/>
                </a:solidFill>
              </a:defRPr>
            </a:lvl3pPr>
            <a:lvl4pPr>
              <a:defRPr>
                <a:solidFill>
                  <a:srgbClr val="5E9732"/>
                </a:solidFill>
              </a:defRPr>
            </a:lvl4pPr>
            <a:lvl5pPr>
              <a:defRPr>
                <a:solidFill>
                  <a:srgbClr val="5E973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19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731772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5E9732"/>
                </a:solidFill>
              </a:defRPr>
            </a:lvl1pPr>
          </a:lstStyle>
          <a:p>
            <a:r>
              <a:rPr lang="en-US" dirty="0" smtClean="0"/>
              <a:t>5 Strategic Themes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88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66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61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-16626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44313"/>
            <a:ext cx="8229600" cy="591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5925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en-US" smtClean="0"/>
              <a:t>NAESB WEQ @ ISAS                                                                          01/18/17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B8BC155-96A9-416C-9A6C-7FA79B5D8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134779"/>
            <a:ext cx="929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570" dirty="0" smtClean="0">
                <a:latin typeface="Arial" panose="020B0604020202020204" pitchFamily="34" charset="0"/>
                <a:cs typeface="Arial" panose="020B0604020202020204" pitchFamily="34" charset="0"/>
              </a:rPr>
              <a:t>BONNEVILLE</a:t>
            </a:r>
            <a:r>
              <a:rPr lang="en-US" sz="1000" spc="157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POWER ADMINISTRATION</a:t>
            </a:r>
            <a:endParaRPr lang="en-US" sz="1000" spc="15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45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7" r:id="rId2"/>
    <p:sldLayoutId id="2147483654" r:id="rId3"/>
    <p:sldLayoutId id="2147483696" r:id="rId4"/>
    <p:sldLayoutId id="2147483698" r:id="rId5"/>
    <p:sldLayoutId id="2147483650" r:id="rId6"/>
    <p:sldLayoutId id="214748369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5E973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5E973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654F-B615-44E0-B6B8-7C8B3AFAF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8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DD06C-63B5-4C70-A486-31AD6F791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3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NAESB WEQ @ ISAS                                                                          01/18/17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22E4A-59C1-4463-87A2-9D7081654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8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BPA Formal Comments</a:t>
            </a:r>
            <a:br>
              <a:rPr lang="en-US" dirty="0" smtClean="0"/>
            </a:br>
            <a:r>
              <a:rPr lang="en-US" sz="2800" dirty="0" smtClean="0"/>
              <a:t>Recap of ‘Best Offer’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7620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API 2.a.i.1 – Short-term Preemption &amp; ROFR</a:t>
            </a:r>
            <a:endParaRPr lang="en-US" dirty="0"/>
          </a:p>
          <a:p>
            <a:r>
              <a:rPr lang="en-US" dirty="0" smtClean="0"/>
              <a:t>Sept 13, </a:t>
            </a:r>
            <a:r>
              <a:rPr lang="en-US" dirty="0"/>
              <a:t>2017</a:t>
            </a:r>
          </a:p>
          <a:p>
            <a:endParaRPr lang="en-US" sz="24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145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Defenders with ROFR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/>
              <a:t>Explicitly decline ROFR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/>
              <a:t>Only submit invalid ROFR requests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/>
              <a:t>Do not submit any ROFR </a:t>
            </a:r>
            <a:r>
              <a:rPr lang="en-US" dirty="0" smtClean="0"/>
              <a:t>request</a:t>
            </a:r>
          </a:p>
          <a:p>
            <a:pPr marL="914400" lvl="1" indent="-344488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Valid ROFR request that is granted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 smtClean="0"/>
              <a:t>Valid ROFR request that is not granted</a:t>
            </a:r>
          </a:p>
          <a:p>
            <a:pPr marL="569912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Challenger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Evaluate Defenders without ROFR</a:t>
            </a:r>
          </a:p>
          <a:p>
            <a:pPr marL="914400" lvl="1" indent="-401638">
              <a:buFont typeface="Wingdings" panose="05000000000000000000" pitchFamily="2" charset="2"/>
              <a:buChar char="v"/>
            </a:pPr>
            <a:r>
              <a:rPr lang="en-US" dirty="0" smtClean="0"/>
              <a:t>Reservations</a:t>
            </a:r>
          </a:p>
          <a:p>
            <a:pPr marL="914400" lvl="1" indent="-401638">
              <a:buFont typeface="Wingdings" panose="05000000000000000000" pitchFamily="2" charset="2"/>
              <a:buChar char="v"/>
            </a:pPr>
            <a:r>
              <a:rPr lang="en-US" dirty="0" smtClean="0"/>
              <a:t>Requests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 smtClean="0"/>
              <a:t>Current Order of Evaluation and Profiles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BPA Formal Comments @ NAESB OS                                     	09/13/2017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14039" y="3571407"/>
            <a:ext cx="973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Remaining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495800" y="2044431"/>
            <a:ext cx="4014410" cy="1563879"/>
            <a:chOff x="4495800" y="2044431"/>
            <a:chExt cx="4014410" cy="1563879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495800" y="2506097"/>
              <a:ext cx="295512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514039" y="2352208"/>
              <a:ext cx="9739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FF0000"/>
                  </a:solidFill>
                </a:rPr>
                <a:t>Remaining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20330" y="2678273"/>
              <a:ext cx="9739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FF0000"/>
                  </a:solidFill>
                </a:rPr>
                <a:t>Remaining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36289" y="2986050"/>
              <a:ext cx="9739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FF0000"/>
                  </a:solidFill>
                </a:rPr>
                <a:t>Remaining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36289" y="3300533"/>
              <a:ext cx="8859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5E9732"/>
                  </a:solidFill>
                </a:rPr>
                <a:t>Matching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9752" y="2044431"/>
              <a:ext cx="6746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u="sng" dirty="0" smtClean="0"/>
                <a:t>Profile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5638800" y="2810897"/>
              <a:ext cx="181212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486400" y="3115697"/>
              <a:ext cx="196452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5638800" y="3420497"/>
              <a:ext cx="181212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>
            <a:off x="6019800" y="3725297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0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145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Defenders with ROFR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/>
              <a:t>Explicitly decline ROFR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/>
              <a:t>Only submit invalid ROFR requests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/>
              <a:t>Do not submit any ROFR </a:t>
            </a:r>
            <a:r>
              <a:rPr lang="en-US" dirty="0" smtClean="0"/>
              <a:t>request</a:t>
            </a:r>
          </a:p>
          <a:p>
            <a:pPr marL="914400" lvl="1" indent="-344488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Valid ROFR request that is granted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 smtClean="0"/>
              <a:t>Valid ROFR request that is not granted</a:t>
            </a:r>
          </a:p>
          <a:p>
            <a:pPr marL="569912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Challenger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Evaluate Defenders without ROFR</a:t>
            </a:r>
          </a:p>
          <a:p>
            <a:pPr marL="914400" lvl="1" indent="-401638">
              <a:buFont typeface="Wingdings" panose="05000000000000000000" pitchFamily="2" charset="2"/>
              <a:buChar char="v"/>
            </a:pPr>
            <a:r>
              <a:rPr lang="en-US" dirty="0" smtClean="0"/>
              <a:t>Reservations</a:t>
            </a:r>
          </a:p>
          <a:p>
            <a:pPr marL="914400" lvl="1" indent="-401638">
              <a:buFont typeface="Wingdings" panose="05000000000000000000" pitchFamily="2" charset="2"/>
              <a:buChar char="v"/>
            </a:pPr>
            <a:r>
              <a:rPr lang="en-US" dirty="0" smtClean="0"/>
              <a:t>Requests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 smtClean="0"/>
              <a:t>So what’s the problem?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BPA Formal Comments @ NAESB OS                                     	09/13/2017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86400" y="2506096"/>
            <a:ext cx="196452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514039" y="2352208"/>
            <a:ext cx="973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Remaining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20330" y="2678273"/>
            <a:ext cx="973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Remaining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36289" y="2986050"/>
            <a:ext cx="973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Remaining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18206" y="3663157"/>
            <a:ext cx="1638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Preempted capacity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29752" y="2044431"/>
            <a:ext cx="674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Profile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638800" y="2810897"/>
            <a:ext cx="181212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115697"/>
            <a:ext cx="196452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486400" y="2044431"/>
            <a:ext cx="3427560" cy="1200329"/>
          </a:xfrm>
          <a:prstGeom prst="rect">
            <a:avLst/>
          </a:prstGeom>
          <a:solidFill>
            <a:srgbClr val="FEFEC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Remaining profile is calculated by the TP based on the premise that preempted capacity is awarded to the Challenger, but…</a:t>
            </a:r>
            <a:endParaRPr lang="en-US" dirty="0"/>
          </a:p>
        </p:txBody>
      </p:sp>
      <p:sp>
        <p:nvSpPr>
          <p:cNvPr id="7" name="Curved Left Arrow 6"/>
          <p:cNvSpPr/>
          <p:nvPr/>
        </p:nvSpPr>
        <p:spPr>
          <a:xfrm>
            <a:off x="5943600" y="3607701"/>
            <a:ext cx="677460" cy="1649490"/>
          </a:xfrm>
          <a:prstGeom prst="curvedLeftArrow">
            <a:avLst/>
          </a:prstGeom>
          <a:solidFill>
            <a:srgbClr val="FEFEC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465" y="3962400"/>
            <a:ext cx="1212398" cy="68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5460797" y="5334000"/>
            <a:ext cx="3427560" cy="1200329"/>
          </a:xfrm>
          <a:prstGeom prst="rect">
            <a:avLst/>
          </a:prstGeom>
          <a:solidFill>
            <a:srgbClr val="FEFEC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…if the Challenger does not take the preempted capacity, that ROFR capacity can be awarded to a Defender without ROFR.  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9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1451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Defenders with ROFR (x001-xx.4.6.5.3)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/>
              <a:t>Explicitly decline ROFR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/>
              <a:t>Only submit invalid ROFR requests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/>
              <a:t>Do not submit any ROFR </a:t>
            </a:r>
            <a:r>
              <a:rPr lang="en-US" dirty="0" smtClean="0"/>
              <a:t>request</a:t>
            </a:r>
          </a:p>
          <a:p>
            <a:pPr marL="914400" lvl="1" indent="-344488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Valid ROFR request that is granted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 smtClean="0"/>
              <a:t>Valid ROFR request that is not granted</a:t>
            </a:r>
          </a:p>
          <a:p>
            <a:pPr marL="569912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Challenger (x001-xx.4.6.6)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Re-evaluate any ROFR “losers”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Evaluate Defenders without ROFR</a:t>
            </a:r>
          </a:p>
          <a:p>
            <a:pPr marL="914400" lvl="1" indent="-401638">
              <a:buFont typeface="Wingdings" panose="05000000000000000000" pitchFamily="2" charset="2"/>
              <a:buChar char="v"/>
            </a:pPr>
            <a:r>
              <a:rPr lang="en-US" dirty="0" smtClean="0"/>
              <a:t>Reservations (x001-xx.4.6.7.2)</a:t>
            </a:r>
          </a:p>
          <a:p>
            <a:pPr marL="914400" lvl="1" indent="-401638">
              <a:buFont typeface="Wingdings" panose="05000000000000000000" pitchFamily="2" charset="2"/>
              <a:buChar char="v"/>
            </a:pPr>
            <a:r>
              <a:rPr lang="en-US" dirty="0" smtClean="0"/>
              <a:t>Requests (x001-xx.4.6.7.3)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 smtClean="0"/>
              <a:t>A New Principle…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BPA Formal Comments @ NAESB OS                                     	09/13/2017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03756" y="533400"/>
            <a:ext cx="4225613" cy="1200329"/>
          </a:xfrm>
          <a:prstGeom prst="rect">
            <a:avLst/>
          </a:prstGeom>
          <a:solidFill>
            <a:srgbClr val="FEFEC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Defenders who submit valid ROFR requests that are not granted should be given the first opportunity at excess capacity remaining after the Challenger final state.</a:t>
            </a:r>
            <a:endParaRPr lang="en-US" dirty="0"/>
          </a:p>
        </p:txBody>
      </p:sp>
      <p:sp>
        <p:nvSpPr>
          <p:cNvPr id="7" name="Curved Left Arrow 6"/>
          <p:cNvSpPr/>
          <p:nvPr/>
        </p:nvSpPr>
        <p:spPr>
          <a:xfrm>
            <a:off x="5312872" y="3352800"/>
            <a:ext cx="677460" cy="1447800"/>
          </a:xfrm>
          <a:prstGeom prst="curvedLeftArrow">
            <a:avLst/>
          </a:prstGeom>
          <a:solidFill>
            <a:srgbClr val="FEFEC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60797" y="5334000"/>
            <a:ext cx="3427560" cy="646331"/>
          </a:xfrm>
          <a:prstGeom prst="rect">
            <a:avLst/>
          </a:prstGeom>
          <a:solidFill>
            <a:srgbClr val="FEFEC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Sounds easy enough, but there is another thing to consider…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508602" y="2379771"/>
            <a:ext cx="295512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26841" y="2225883"/>
            <a:ext cx="973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Remaining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26840" y="2463932"/>
            <a:ext cx="973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Remaining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33132" y="2741711"/>
            <a:ext cx="973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Remaining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49091" y="2970311"/>
            <a:ext cx="8859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5E9732"/>
                </a:solidFill>
              </a:rPr>
              <a:t>Matching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54761" y="1905000"/>
            <a:ext cx="674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Profile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651602" y="2617821"/>
            <a:ext cx="181212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99202" y="2895600"/>
            <a:ext cx="196452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651602" y="3124200"/>
            <a:ext cx="181212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1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 re-evaluation of a Defender with ROFR after the Challenger final state seems in conflict with the purpose of the Remaining profile.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The Remaining profile provides important benefits:</a:t>
            </a:r>
          </a:p>
          <a:p>
            <a:pPr marL="914400" lvl="1" indent="-514350">
              <a:buFont typeface="Wingdings" panose="05000000000000000000" pitchFamily="2" charset="2"/>
              <a:buChar char="v"/>
            </a:pPr>
            <a:r>
              <a:rPr lang="en-US" sz="1600" dirty="0" smtClean="0"/>
              <a:t>Serves as an affirmative agreement between the TP and TC on the capacity that will be granted if the Matching profile cannot be granted.</a:t>
            </a:r>
          </a:p>
          <a:p>
            <a:pPr marL="914400" lvl="1" indent="-514350">
              <a:buFont typeface="Wingdings" panose="05000000000000000000" pitchFamily="2" charset="2"/>
              <a:buChar char="v"/>
            </a:pPr>
            <a:r>
              <a:rPr lang="en-US" sz="1600" dirty="0" smtClean="0"/>
              <a:t>Provides the Defender a mechanism for lowering their remaining capacity.</a:t>
            </a:r>
          </a:p>
          <a:p>
            <a:pPr marL="914400" lvl="1" indent="-514350">
              <a:buFont typeface="Wingdings" panose="05000000000000000000" pitchFamily="2" charset="2"/>
              <a:buChar char="v"/>
            </a:pPr>
            <a:r>
              <a:rPr lang="en-US" sz="1600" dirty="0" smtClean="0"/>
              <a:t>Provides a guarantee of capacity to the TC (the Remaining profile is not re-evaluated for changing system conditions by the TP).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Some customers may prefer the certainty of the Remaining profile, while others may want the opportunity to get an improved offer over and above the Remaining profile through re-evaluation.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TP’s may require affirmation from TC’s before granting Defenders with ROFR capacity other than the Remaining profile.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 smtClean="0"/>
              <a:t>What about the Remaining Profile?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BPA Formal Comments @ NAESB OS                                     	09/13/2017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59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456302"/>
            <a:ext cx="8229600" cy="486829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Offer Defenders with ROFR the option to choose between the certainty of the Remaining profile or an opportunity to be re-evaluated for a better offer once the Challenger is in a final state.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Add a ‘Best Offer’ flag to the </a:t>
            </a:r>
            <a:r>
              <a:rPr lang="en-US" sz="2000" i="1" dirty="0" smtClean="0"/>
              <a:t>rofrrequest</a:t>
            </a:r>
            <a:r>
              <a:rPr lang="en-US" sz="2000" dirty="0" smtClean="0"/>
              <a:t> template:</a:t>
            </a:r>
          </a:p>
          <a:p>
            <a:pPr marL="914400" lvl="1" indent="-401638">
              <a:buFont typeface="Wingdings" panose="05000000000000000000" pitchFamily="2" charset="2"/>
              <a:buChar char="v"/>
            </a:pPr>
            <a:r>
              <a:rPr lang="en-US" sz="1600" dirty="0" smtClean="0"/>
              <a:t>Best Offer = “No” means Defenders who submit a valid ROFR for which there is insufficient ATC will get the Remaining profile without a re-evaluation.</a:t>
            </a:r>
          </a:p>
          <a:p>
            <a:pPr marL="914400" lvl="1" indent="-401638">
              <a:buFont typeface="Wingdings" panose="05000000000000000000" pitchFamily="2" charset="2"/>
              <a:buChar char="v"/>
            </a:pPr>
            <a:r>
              <a:rPr lang="en-US" sz="1600" dirty="0" smtClean="0"/>
              <a:t>Best Offer = “Yes” means the Defender is informing the TP of their desire to forego the certainty of the Remaining profile.  Instead, the Defender will be re-evaluated after the Challenger final state, but prior to any evaluation of Defenders without ROFR.</a:t>
            </a:r>
          </a:p>
          <a:p>
            <a:pPr marL="1314450" lvl="2" indent="-401638">
              <a:buFont typeface="Wingdings" panose="05000000000000000000" pitchFamily="2" charset="2"/>
              <a:buChar char="§"/>
            </a:pPr>
            <a:r>
              <a:rPr lang="en-US" sz="1400" dirty="0" smtClean="0"/>
              <a:t>This re-evaluation may result in final capacity that is higher </a:t>
            </a:r>
            <a:r>
              <a:rPr lang="en-US" sz="1400" u="sng" dirty="0" smtClean="0"/>
              <a:t>or lower </a:t>
            </a:r>
            <a:r>
              <a:rPr lang="en-US" sz="1400" dirty="0" smtClean="0"/>
              <a:t>than the Remaining profile.  Thus, the customer must explicitly opt-in by setting the ‘Best Offer’ flag in a valid </a:t>
            </a:r>
            <a:r>
              <a:rPr lang="en-US" sz="1400" i="1" dirty="0" smtClean="0"/>
              <a:t>rofrrequest</a:t>
            </a:r>
            <a:r>
              <a:rPr lang="en-US" sz="1400" dirty="0"/>
              <a:t> </a:t>
            </a:r>
            <a:r>
              <a:rPr lang="en-US" sz="1400" dirty="0" smtClean="0"/>
              <a:t>submission.</a:t>
            </a:r>
          </a:p>
          <a:p>
            <a:pPr marL="1314450" lvl="2" indent="-401638">
              <a:buFont typeface="Wingdings" panose="05000000000000000000" pitchFamily="2" charset="2"/>
              <a:buChar char="§"/>
            </a:pPr>
            <a:r>
              <a:rPr lang="en-US" sz="1400" dirty="0" smtClean="0"/>
              <a:t>This re-evaluation will only occur for Defenders who set the ‘Best Offer’ flag when the Matching profile cannot be granted in </a:t>
            </a:r>
            <a:r>
              <a:rPr lang="en-US" sz="1400" smtClean="0"/>
              <a:t>full (i.e., </a:t>
            </a:r>
            <a:r>
              <a:rPr lang="en-US" sz="1400" dirty="0" smtClean="0"/>
              <a:t>ROFR “losers”)</a:t>
            </a:r>
          </a:p>
          <a:p>
            <a:pPr marL="1314450" lvl="2" indent="-401638">
              <a:buFont typeface="Wingdings" panose="05000000000000000000" pitchFamily="2" charset="2"/>
              <a:buChar char="§"/>
            </a:pPr>
            <a:r>
              <a:rPr lang="en-US" sz="1400" dirty="0" smtClean="0"/>
              <a:t>This option does </a:t>
            </a:r>
            <a:r>
              <a:rPr lang="en-US" sz="1400" u="sng" dirty="0" smtClean="0"/>
              <a:t>not</a:t>
            </a:r>
            <a:r>
              <a:rPr lang="en-US" sz="1400" dirty="0" smtClean="0"/>
              <a:t> apply to Defenders who:  explicitly decline ROFR; only submit invalid ROFR requests; or do not submit any ROFR request at all.</a:t>
            </a:r>
          </a:p>
          <a:p>
            <a:pPr marL="1314450" lvl="2" indent="-401638">
              <a:buFont typeface="Wingdings" panose="05000000000000000000" pitchFamily="2" charset="2"/>
              <a:buChar char="§"/>
            </a:pPr>
            <a:r>
              <a:rPr lang="en-US" sz="1400" dirty="0" smtClean="0"/>
              <a:t>This adds a new Data Element to WEQ-003 and an update to the </a:t>
            </a:r>
            <a:r>
              <a:rPr lang="en-US" sz="1400" i="1" dirty="0" smtClean="0"/>
              <a:t>rofrrequest</a:t>
            </a:r>
            <a:r>
              <a:rPr lang="en-US" sz="1400" dirty="0" smtClean="0"/>
              <a:t> template in WEQ-002. There are also changes to WEQ-001 and WEQ-013 to explain the use of the flag and the re-evaluation process.</a:t>
            </a:r>
          </a:p>
          <a:p>
            <a:pPr marL="1314450" lvl="2" indent="-401638">
              <a:buFont typeface="Wingdings" panose="05000000000000000000" pitchFamily="2" charset="2"/>
              <a:buChar char="§"/>
            </a:pPr>
            <a:endParaRPr lang="en-US" sz="1200" dirty="0" smtClean="0"/>
          </a:p>
          <a:p>
            <a:pPr marL="1314450" lvl="2" indent="-401638">
              <a:buFont typeface="Wingdings" panose="05000000000000000000" pitchFamily="2" charset="2"/>
              <a:buChar char="§"/>
            </a:pPr>
            <a:endParaRPr lang="en-US" sz="1200" dirty="0" smtClean="0"/>
          </a:p>
          <a:p>
            <a:pPr marL="1314450" lvl="2" indent="-514350">
              <a:buFont typeface="Wingdings" panose="05000000000000000000" pitchFamily="2" charset="2"/>
              <a:buChar char="v"/>
            </a:pPr>
            <a:endParaRPr lang="en-US" sz="120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591431"/>
          </a:xfrm>
        </p:spPr>
        <p:txBody>
          <a:bodyPr/>
          <a:lstStyle/>
          <a:p>
            <a:r>
              <a:rPr lang="en-US" sz="2800" dirty="0" smtClean="0"/>
              <a:t>Proposal: ‘Best Offer’ for Defenders with ROFR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BPA Formal Comments @ NAESB OS                                     	09/1632017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5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43721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Defenders with ROFR will be offered the </a:t>
            </a:r>
            <a:r>
              <a:rPr lang="en-US" u="sng" dirty="0"/>
              <a:t>option</a:t>
            </a:r>
            <a:r>
              <a:rPr lang="en-US" dirty="0"/>
              <a:t> to have their final capacity award based on a re-evaluation that occurs </a:t>
            </a:r>
            <a:r>
              <a:rPr lang="en-US" u="sng" dirty="0"/>
              <a:t>after</a:t>
            </a:r>
            <a:r>
              <a:rPr lang="en-US" dirty="0"/>
              <a:t> the Challenger is in a final </a:t>
            </a:r>
            <a:r>
              <a:rPr lang="en-US" dirty="0" smtClean="0"/>
              <a:t>state but </a:t>
            </a:r>
            <a:r>
              <a:rPr lang="en-US" u="sng" dirty="0" smtClean="0"/>
              <a:t>before</a:t>
            </a:r>
            <a:r>
              <a:rPr lang="en-US" dirty="0" smtClean="0"/>
              <a:t> any re-evaluation of Defenders without ROFR.  This </a:t>
            </a:r>
            <a:r>
              <a:rPr lang="en-US" dirty="0"/>
              <a:t>proposal targets Defenders who legitimately try to exercise ROFR by submitting a valid ROFR request, but for which the Matching profile cannot be granted.</a:t>
            </a:r>
            <a:endParaRPr lang="en-US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591431"/>
          </a:xfrm>
        </p:spPr>
        <p:txBody>
          <a:bodyPr/>
          <a:lstStyle/>
          <a:p>
            <a:r>
              <a:rPr lang="en-US" sz="2800" dirty="0" smtClean="0"/>
              <a:t>Motion: ‘Best Offer’ for Defenders with ROFR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BPA Formal Comments @ NAESB OS                                     	09/13/2017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some cases, the current draft standards permit: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Preemption of capacity from a Defender with ROFR that is not needed by a Challenger.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Preemption of capacity inconsistent with Reservation Priority.  Capacity can be preempted from a Defender with ROFR instead of a Defender without ROFR.  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 smtClean="0"/>
              <a:t>Problem Statement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BPA Formal Comments @ NAESB OS                                     	09/13/2017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43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N</a:t>
            </a:r>
            <a:r>
              <a:rPr lang="en-US" u="sng" dirty="0" smtClean="0"/>
              <a:t>ew </a:t>
            </a:r>
            <a:r>
              <a:rPr lang="en-US" u="sng" dirty="0"/>
              <a:t>P</a:t>
            </a:r>
            <a:r>
              <a:rPr lang="en-US" u="sng" dirty="0" smtClean="0"/>
              <a:t>rinciple</a:t>
            </a:r>
            <a:r>
              <a:rPr lang="en-US" dirty="0" smtClean="0"/>
              <a:t>:   </a:t>
            </a:r>
            <a:r>
              <a:rPr lang="en-US" sz="2400" dirty="0"/>
              <a:t>Defenders who submit valid ROFR requests that are not granted </a:t>
            </a:r>
            <a:r>
              <a:rPr lang="en-US" sz="2400" dirty="0" smtClean="0"/>
              <a:t>(i.e., “ROFR losers”) should </a:t>
            </a:r>
            <a:r>
              <a:rPr lang="en-US" sz="2400" dirty="0"/>
              <a:t>be given the first opportunity at excess capacity remaining after the Challenger final state.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Proposal</a:t>
            </a:r>
            <a:r>
              <a:rPr lang="en-US" dirty="0" smtClean="0"/>
              <a:t>:  </a:t>
            </a:r>
            <a:r>
              <a:rPr lang="en-US" sz="2400" dirty="0"/>
              <a:t>Defenders with ROFR will be offered the </a:t>
            </a:r>
            <a:r>
              <a:rPr lang="en-US" sz="2400" u="sng" dirty="0"/>
              <a:t>option</a:t>
            </a:r>
            <a:r>
              <a:rPr lang="en-US" sz="2400" dirty="0"/>
              <a:t> to have their final capacity award based on a re-evaluation that occurs </a:t>
            </a:r>
            <a:r>
              <a:rPr lang="en-US" sz="2400" u="sng" dirty="0"/>
              <a:t>after</a:t>
            </a:r>
            <a:r>
              <a:rPr lang="en-US" sz="2400" dirty="0"/>
              <a:t> the Challenger is in a final state but </a:t>
            </a:r>
            <a:r>
              <a:rPr lang="en-US" sz="2400" u="sng" dirty="0"/>
              <a:t>before</a:t>
            </a:r>
            <a:r>
              <a:rPr lang="en-US" sz="2400" dirty="0"/>
              <a:t> any re-evaluation of Defenders without ROFR.  This proposal targets Defenders who legitimately try to exercise ROFR by submitting a valid ROFR request, but for which the Matching profile cannot be granted.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 smtClean="0"/>
              <a:t>Proposal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BPA Formal Comments @ NAESB OS                                     	09/13/2017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88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1451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Defenders with ROFR (x001-xx.4.6.5.3)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/>
              <a:t>Explicitly decline ROFR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/>
              <a:t>Only submit invalid ROFR requests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/>
              <a:t>Do not submit any ROFR </a:t>
            </a:r>
            <a:r>
              <a:rPr lang="en-US" dirty="0" smtClean="0"/>
              <a:t>request</a:t>
            </a:r>
          </a:p>
          <a:p>
            <a:pPr marL="914400" lvl="1" indent="-344488"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Valid ROFR request that is granted</a:t>
            </a:r>
          </a:p>
          <a:p>
            <a:pPr marL="914400" lvl="1" indent="-344488">
              <a:buBlip>
                <a:blip r:embed="rId2"/>
              </a:buBlip>
            </a:pPr>
            <a:r>
              <a:rPr lang="en-US" dirty="0" smtClean="0"/>
              <a:t>Valid ROFR request that is not granted</a:t>
            </a:r>
          </a:p>
          <a:p>
            <a:pPr marL="569912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Challenger (x001-xx.4.6.6)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Re-evaluate any ROFR “losers”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Evaluate Defenders without ROFR</a:t>
            </a:r>
          </a:p>
          <a:p>
            <a:pPr marL="914400" lvl="1" indent="-401638">
              <a:buFont typeface="Wingdings" panose="05000000000000000000" pitchFamily="2" charset="2"/>
              <a:buChar char="v"/>
            </a:pPr>
            <a:r>
              <a:rPr lang="en-US" dirty="0" smtClean="0"/>
              <a:t>Reservations (x001-xx.4.6.7.2)</a:t>
            </a:r>
          </a:p>
          <a:p>
            <a:pPr marL="914400" lvl="1" indent="-401638">
              <a:buFont typeface="Wingdings" panose="05000000000000000000" pitchFamily="2" charset="2"/>
              <a:buChar char="v"/>
            </a:pPr>
            <a:r>
              <a:rPr lang="en-US" dirty="0" smtClean="0"/>
              <a:t>Requests (x001-xx.4.6.7.3)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 smtClean="0"/>
              <a:t>Proposed Order of Processing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BPA Formal Comments @ NAESB OS                                     	09/13/2017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urved Left Arrow 6"/>
          <p:cNvSpPr/>
          <p:nvPr/>
        </p:nvSpPr>
        <p:spPr>
          <a:xfrm>
            <a:off x="5312872" y="3352800"/>
            <a:ext cx="677460" cy="1447800"/>
          </a:xfrm>
          <a:prstGeom prst="curvedLeftArrow">
            <a:avLst/>
          </a:prstGeom>
          <a:solidFill>
            <a:srgbClr val="FEFEC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1200" y="4657725"/>
            <a:ext cx="3235181" cy="1754326"/>
          </a:xfrm>
          <a:prstGeom prst="rect">
            <a:avLst/>
          </a:prstGeom>
          <a:solidFill>
            <a:srgbClr val="FEFEC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Upholds Reservation Priority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Ensures that capacity is not preempted unnecessarily from a Defender who submits a valid request to match the Challenger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508602" y="2379771"/>
            <a:ext cx="295512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26841" y="2225883"/>
            <a:ext cx="973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Remaining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26840" y="2463932"/>
            <a:ext cx="973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Remaining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33132" y="2741711"/>
            <a:ext cx="973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Remaining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49091" y="2970311"/>
            <a:ext cx="8859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5E9732"/>
                </a:solidFill>
              </a:rPr>
              <a:t>Matching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54761" y="1905000"/>
            <a:ext cx="674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Profile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651602" y="2617821"/>
            <a:ext cx="181212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99202" y="2895600"/>
            <a:ext cx="196452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651602" y="3124200"/>
            <a:ext cx="181212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49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Add a new Data Element to the rofrrequest template (the ‘best offer’ flag).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Add a step to re-evaluate the “ROFR losers” after the Challenger is in a final state (if they have the ‘best offer’ flag set to Yes).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Move the preemption of such Defenders (if necessary) from before the Challenger evaluation to after the Challenger is in a final state (modify xx.4.6.5.3).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Defender timing considerations would need to be updated to incorporate Challenger time limits.  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 smtClean="0"/>
              <a:t>What Would Change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BPA Formal Comments @ NAESB OS                                     	09/13/2017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456302"/>
            <a:ext cx="8229600" cy="494449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 smtClean="0"/>
              <a:t>All standards related to Preemption without ROFR.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Everything else about the process and timing for submitting ROFR requests (except the addition of the ‘best offer’ flag).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Sorting of Defenders with ROFR.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Evaluation and processing of successful matches. 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Evaluation, processing, and preemption of Defenders who explicitly decline ROFR and those who do not submit valid ROFR requests.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Evaluation and processing of the Challenger.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Evaluation, processing, and preemption of Defenders without ROFR.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Honoring the Remaining profile for Defenders with ROFR who are not granted a Matching profile.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Timing considerations for the Challenger.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Method of evaluation for any Defender with ROFR, Defender without ROFR, or the Challenger.   A new re-evaluation step is being added, but the way in which the evaluations take place remain unchanged.</a:t>
            </a:r>
          </a:p>
          <a:p>
            <a:pPr marL="514350" indent="-514350"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 smtClean="0"/>
              <a:t>What Would </a:t>
            </a:r>
            <a:r>
              <a:rPr lang="en-US" sz="2800" u="sng" dirty="0" smtClean="0"/>
              <a:t>Not</a:t>
            </a:r>
            <a:r>
              <a:rPr lang="en-US" sz="2800" dirty="0" smtClean="0"/>
              <a:t> Change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BPA Formal Comments @ NAESB OS                                     	09/13/2017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2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 smtClean="0"/>
              <a:t>Questions?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BPA Formal Comments @ NAESB OS                                     	09/13/2017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4" descr="MC90043379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574" y="25146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0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458200" cy="591431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5E9732"/>
                </a:solidFill>
              </a:rPr>
              <a:t>Backup</a:t>
            </a:r>
            <a:endParaRPr lang="en-US" sz="2800" dirty="0">
              <a:solidFill>
                <a:srgbClr val="5E973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BPA Formal Comments @ NAESB OS                                     	09/13/2017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5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456302"/>
            <a:ext cx="8382000" cy="47920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The draft standards allow a scenario in which more Defenders with ROFR are identified than there is ATC to accommodate them all (x001-xx.4.3.5.2). This can create ROFR “winners” and “losers”.</a:t>
            </a:r>
          </a:p>
          <a:p>
            <a:pPr marL="914400" lvl="1" indent="-401638">
              <a:buFont typeface="Wingdings" panose="05000000000000000000" pitchFamily="2" charset="2"/>
              <a:buChar char="v"/>
            </a:pPr>
            <a:r>
              <a:rPr lang="en-US" sz="1600" dirty="0" smtClean="0"/>
              <a:t>A ROFR “loser” is a customer who legitimately tried to exercise ROFR by submitting a valid ROFR request on-time, but for which the Matching profile could not be granted by the TP.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BPA believes a TP should only offer ROFR to a Defender when there is sufficient ATC to honor all such ROFRs.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However, BPA recognizes that FERC has envisioned that it may not be possible to honor all ROFR’s.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BPA is not challenging the standards that allow ROFR “losers” to exist.   However, BPA is proposing remedies for two adverse outcomes related to ROFR “losers”.</a:t>
            </a:r>
          </a:p>
          <a:p>
            <a:pPr marL="914400" lvl="1" indent="-401638">
              <a:buFont typeface="+mj-lt"/>
              <a:buAutoNum type="alphaLcParenR"/>
            </a:pPr>
            <a:r>
              <a:rPr lang="en-US" sz="1600" dirty="0" smtClean="0"/>
              <a:t>The selection of ROFR “winners” and “losers”.</a:t>
            </a:r>
          </a:p>
          <a:p>
            <a:pPr marL="914400" lvl="1" indent="-401638">
              <a:buFont typeface="+mj-lt"/>
              <a:buAutoNum type="alphaLcParenR"/>
            </a:pPr>
            <a:r>
              <a:rPr lang="en-US" sz="1600" dirty="0" smtClean="0"/>
              <a:t>How capacity preempted from a ROFR “loser” is allocated in some cases.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591431"/>
          </a:xfrm>
        </p:spPr>
        <p:txBody>
          <a:bodyPr/>
          <a:lstStyle/>
          <a:p>
            <a:r>
              <a:rPr lang="en-US" sz="2800" dirty="0" smtClean="0"/>
              <a:t>Background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BPA Formal Comments @ NAESB OS                                     	09/13/2017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C155-96A9-416C-9A6C-7FA79B5D88E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0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rgbClr val="5E9732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ample xmlns="fd532a8b-5fd4-47dd-96e5-764f25aaa94a">
      <Url>https://internal.bud.bpa.gov/Agency/PublishingImages/PowerPoint%20-%20Forest%20Green%202015%20NEW_slice.jpg</Url>
      <Description xsi:nil="true"/>
    </Sample>
    <_x007c_ xmlns="fd532a8b-5fd4-47dd-96e5-764f25aaa94a">Presentation Templates</_x007c_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E437DE0D34E84F95C077AD90B2FAB6" ma:contentTypeVersion="5" ma:contentTypeDescription="Create a new document." ma:contentTypeScope="" ma:versionID="c072059d375609666c787c5df623be75">
  <xsd:schema xmlns:xsd="http://www.w3.org/2001/XMLSchema" xmlns:xs="http://www.w3.org/2001/XMLSchema" xmlns:p="http://schemas.microsoft.com/office/2006/metadata/properties" xmlns:ns2="fd532a8b-5fd4-47dd-96e5-764f25aaa94a" targetNamespace="http://schemas.microsoft.com/office/2006/metadata/properties" ma:root="true" ma:fieldsID="8d3558540fc024bc00856d167d2489ed" ns2:_="">
    <xsd:import namespace="fd532a8b-5fd4-47dd-96e5-764f25aaa94a"/>
    <xsd:element name="properties">
      <xsd:complexType>
        <xsd:sequence>
          <xsd:element name="documentManagement">
            <xsd:complexType>
              <xsd:all>
                <xsd:element ref="ns2:_x007c_" minOccurs="0"/>
                <xsd:element ref="ns2:Samp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532a8b-5fd4-47dd-96e5-764f25aaa94a" elementFormDefault="qualified">
    <xsd:import namespace="http://schemas.microsoft.com/office/2006/documentManagement/types"/>
    <xsd:import namespace="http://schemas.microsoft.com/office/infopath/2007/PartnerControls"/>
    <xsd:element name="_x007c_" ma:index="8" nillable="true" ma:displayName="|" ma:default="Presentation Templates" ma:format="Dropdown" ma:internalName="_x007c_">
      <xsd:simpleType>
        <xsd:restriction base="dms:Choice">
          <xsd:enumeration value="Presentation Print Template"/>
          <xsd:enumeration value="Presentation Templates"/>
          <xsd:enumeration value="Word Templates"/>
          <xsd:enumeration value="Solid Color Presentation Templates"/>
          <xsd:enumeration value="75th"/>
          <xsd:enumeration value="Photos (less ink)"/>
          <xsd:enumeration value="Band of Color (less ink)"/>
        </xsd:restriction>
      </xsd:simpleType>
    </xsd:element>
    <xsd:element name="Sample" ma:index="9" nillable="true" ma:displayName="Sample" ma:format="Image" ma:internalName="Sampl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4C9594-80A3-4931-AB45-A48C6E7D3D6B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fd532a8b-5fd4-47dd-96e5-764f25aaa94a"/>
  </ds:schemaRefs>
</ds:datastoreItem>
</file>

<file path=customXml/itemProps2.xml><?xml version="1.0" encoding="utf-8"?>
<ds:datastoreItem xmlns:ds="http://schemas.openxmlformats.org/officeDocument/2006/customXml" ds:itemID="{0F66004B-4794-4398-A5E1-516F6B6B27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699E6C-0449-4626-95FA-D56F7644AC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532a8b-5fd4-47dd-96e5-764f25aaa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9719</TotalTime>
  <Words>1510</Words>
  <Application>Microsoft Office PowerPoint</Application>
  <PresentationFormat>On-screen Show (4:3)</PresentationFormat>
  <Paragraphs>172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2_Custom Design</vt:lpstr>
      <vt:lpstr>1_Custom Design</vt:lpstr>
      <vt:lpstr>Custom Design</vt:lpstr>
      <vt:lpstr>BPA Formal Comments Recap of ‘Best Offer’ Proposal</vt:lpstr>
      <vt:lpstr>Problem Statement</vt:lpstr>
      <vt:lpstr>Proposal</vt:lpstr>
      <vt:lpstr>Proposed Order of Processing</vt:lpstr>
      <vt:lpstr>What Would Change</vt:lpstr>
      <vt:lpstr>What Would Not Change</vt:lpstr>
      <vt:lpstr>Questions?</vt:lpstr>
      <vt:lpstr>Backup</vt:lpstr>
      <vt:lpstr>Background</vt:lpstr>
      <vt:lpstr>Current Order of Evaluation and Profiles</vt:lpstr>
      <vt:lpstr>So what’s the problem?</vt:lpstr>
      <vt:lpstr>A New Principle…</vt:lpstr>
      <vt:lpstr>What about the Remaining Profile?</vt:lpstr>
      <vt:lpstr>Proposal: ‘Best Offer’ for Defenders with ROFR</vt:lpstr>
      <vt:lpstr>Motion: ‘Best Offer’ for Defenders with ROFR</vt:lpstr>
    </vt:vector>
  </TitlesOfParts>
  <Company>Bonneville Power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BPA User</dc:creator>
  <cp:lastModifiedBy>Denise Rager</cp:lastModifiedBy>
  <cp:revision>399</cp:revision>
  <dcterms:created xsi:type="dcterms:W3CDTF">2013-09-16T17:48:00Z</dcterms:created>
  <dcterms:modified xsi:type="dcterms:W3CDTF">2017-09-12T18:56:19Z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0x010100BFE437DE0D34E84F95C077AD90B2FAB6</vt:lpwstr>
  </property>
</Properties>
</file>