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120" y="5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9304-083C-4D0D-BFF6-58AE9F6FBD33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70AB-C6DE-4063-9B74-F41A192E8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57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9304-083C-4D0D-BFF6-58AE9F6FBD33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70AB-C6DE-4063-9B74-F41A192E8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52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9304-083C-4D0D-BFF6-58AE9F6FBD33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70AB-C6DE-4063-9B74-F41A192E8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55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9304-083C-4D0D-BFF6-58AE9F6FBD33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70AB-C6DE-4063-9B74-F41A192E8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322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9304-083C-4D0D-BFF6-58AE9F6FBD33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70AB-C6DE-4063-9B74-F41A192E8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78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9304-083C-4D0D-BFF6-58AE9F6FBD33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70AB-C6DE-4063-9B74-F41A192E8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503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9304-083C-4D0D-BFF6-58AE9F6FBD33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70AB-C6DE-4063-9B74-F41A192E8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62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9304-083C-4D0D-BFF6-58AE9F6FBD33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70AB-C6DE-4063-9B74-F41A192E8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5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9304-083C-4D0D-BFF6-58AE9F6FBD33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70AB-C6DE-4063-9B74-F41A192E8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3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9304-083C-4D0D-BFF6-58AE9F6FBD33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70AB-C6DE-4063-9B74-F41A192E8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854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9304-083C-4D0D-BFF6-58AE9F6FBD33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70AB-C6DE-4063-9B74-F41A192E8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736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49304-083C-4D0D-BFF6-58AE9F6FBD33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370AB-C6DE-4063-9B74-F41A192E8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293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1536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Pseudo-Tie Entry</a:t>
            </a:r>
            <a:br>
              <a:rPr lang="en-US" dirty="0" smtClean="0"/>
            </a:br>
            <a:r>
              <a:rPr lang="en-US" dirty="0" smtClean="0"/>
              <a:t>in the</a:t>
            </a:r>
            <a:br>
              <a:rPr lang="en-US" dirty="0" smtClean="0"/>
            </a:br>
            <a:r>
              <a:rPr lang="en-US" dirty="0" smtClean="0"/>
              <a:t>Electric Industry Registry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06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NERC Standard INT-004-3.1 – Dynamic Transfers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B. Requirements and Measures</a:t>
            </a:r>
          </a:p>
          <a:p>
            <a:r>
              <a:rPr lang="en-US" b="1" dirty="0"/>
              <a:t>R1. </a:t>
            </a:r>
            <a:r>
              <a:rPr lang="en-US" dirty="0"/>
              <a:t>Each Purchasing-Selling Entity that secures energy to serve Load via a </a:t>
            </a:r>
            <a:r>
              <a:rPr lang="en-US" dirty="0" smtClean="0"/>
              <a:t>Dynamic Schedule </a:t>
            </a:r>
            <a:r>
              <a:rPr lang="en-US" dirty="0"/>
              <a:t>or Pseudo-Tie shall ensure that a Request for Interchange is submitted as </a:t>
            </a:r>
            <a:r>
              <a:rPr lang="en-US" dirty="0" smtClean="0"/>
              <a:t>an on-time1 </a:t>
            </a:r>
            <a:r>
              <a:rPr lang="en-US" dirty="0"/>
              <a:t>Arranged Interchange to the Sink Balancing Authority for that </a:t>
            </a:r>
            <a:r>
              <a:rPr lang="en-US" dirty="0" smtClean="0"/>
              <a:t>Dynamic Schedule </a:t>
            </a:r>
            <a:r>
              <a:rPr lang="en-US" dirty="0"/>
              <a:t>or Pseudo-Tie, unless the information about the Pseudo-Tie is included </a:t>
            </a:r>
            <a:r>
              <a:rPr lang="en-US" dirty="0" smtClean="0"/>
              <a:t>in congestion </a:t>
            </a:r>
            <a:r>
              <a:rPr lang="en-US" dirty="0"/>
              <a:t>management procedure(s) via an alternate method</a:t>
            </a:r>
            <a:r>
              <a:rPr lang="en-US" dirty="0" smtClean="0"/>
              <a:t>.</a:t>
            </a:r>
          </a:p>
          <a:p>
            <a:r>
              <a:rPr lang="en-US" b="1" dirty="0"/>
              <a:t>R3. </a:t>
            </a:r>
            <a:r>
              <a:rPr lang="en-US" dirty="0"/>
              <a:t>Each Balancing Authority shall only implement or operate a Pseudo-Tie that </a:t>
            </a:r>
            <a:r>
              <a:rPr lang="en-US" dirty="0" smtClean="0"/>
              <a:t>is included </a:t>
            </a:r>
            <a:r>
              <a:rPr lang="en-US" dirty="0"/>
              <a:t>in the NAESB Electric Industry Registry publication in order to </a:t>
            </a:r>
            <a:r>
              <a:rPr lang="en-US" dirty="0" smtClean="0"/>
              <a:t>support congestion </a:t>
            </a:r>
            <a:r>
              <a:rPr lang="en-US" dirty="0"/>
              <a:t>management procedures.</a:t>
            </a:r>
          </a:p>
        </p:txBody>
      </p:sp>
    </p:spTree>
    <p:extLst>
      <p:ext uri="{BB962C8B-B14F-4D97-AF65-F5344CB8AC3E}">
        <p14:creationId xmlns:p14="http://schemas.microsoft.com/office/powerpoint/2010/main" val="3669187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8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Data Fields for Pseudo-Tie Entry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775607" y="1665514"/>
            <a:ext cx="1070337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Pseudo-tie entry form contains data normally found on a e-tag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Not all fields of the Pseudo-tie Entry form are required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Transmission Contract Number (ARef, Agreement Number, GFA reference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Can be null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Comments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MW value of registered pseudo-tie or supporting transmission contract not an explicit part of registration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9481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8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Data Fields for Pseudo-Tie Entry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79712" y="1176866"/>
          <a:ext cx="10066566" cy="518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5522"/>
                <a:gridCol w="2751366"/>
                <a:gridCol w="3959678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Pseudo-Tie </a:t>
                      </a:r>
                      <a:r>
                        <a:rPr lang="en-US" baseline="0" dirty="0" smtClean="0"/>
                        <a:t>Entry Data:  OASIS vs EIR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Object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OASIS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EIR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Source 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 – Drop Down (Required)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 – Drop Down (Required)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 – Drop Down (Required)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 – Drop Down (Required)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 – Drop Down (Required)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Scheduling Entity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 – Drop Down (Required)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Transmission Contract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 – Free-form</a:t>
                      </a:r>
                      <a:r>
                        <a:rPr lang="en-US" baseline="0" dirty="0" smtClean="0"/>
                        <a:t> (Not Required)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Sink 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 – Drop Down (Required)</a:t>
                      </a:r>
                      <a:endParaRPr lang="en-US" dirty="0"/>
                    </a:p>
                  </a:txBody>
                  <a:tcPr/>
                </a:tc>
              </a:tr>
              <a:tr h="348041">
                <a:tc>
                  <a:txBody>
                    <a:bodyPr/>
                    <a:lstStyle/>
                    <a:p>
                      <a:r>
                        <a:rPr lang="en-US" dirty="0" smtClean="0"/>
                        <a:t>Sink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 – Drop Down (Required)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 – Free-form</a:t>
                      </a:r>
                      <a:r>
                        <a:rPr lang="en-US" baseline="0" dirty="0" smtClean="0"/>
                        <a:t> (Not Required)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Existing Pseudo-Tie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 – Check Box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Effective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 – (both Start and Stop)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052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Object Approval Methodology</a:t>
            </a:r>
          </a:p>
          <a:p>
            <a:r>
              <a:rPr lang="en-US" dirty="0" smtClean="0"/>
              <a:t>Most object require approval by affected entity</a:t>
            </a:r>
          </a:p>
          <a:p>
            <a:r>
              <a:rPr lang="en-US" dirty="0" smtClean="0"/>
              <a:t>Approval automatic for entering entity</a:t>
            </a:r>
          </a:p>
          <a:p>
            <a:r>
              <a:rPr lang="en-US" dirty="0" smtClean="0"/>
              <a:t>Source/Sink entries have a 5 day approval period</a:t>
            </a:r>
          </a:p>
          <a:p>
            <a:r>
              <a:rPr lang="en-US" dirty="0" smtClean="0"/>
              <a:t>Pseudo-ties have a 10 day approval period</a:t>
            </a:r>
          </a:p>
          <a:p>
            <a:r>
              <a:rPr lang="en-US" dirty="0" smtClean="0"/>
              <a:t>Most modifications have a 5 day approval period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7443" y="685800"/>
            <a:ext cx="282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EIR Approval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05037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webRegistry</a:t>
            </a:r>
            <a:r>
              <a:rPr lang="en-US" dirty="0" smtClean="0"/>
              <a:t> published daily at midnight</a:t>
            </a:r>
          </a:p>
          <a:p>
            <a:r>
              <a:rPr lang="en-US" dirty="0" smtClean="0"/>
              <a:t>Emergency publications can be done for a fee</a:t>
            </a:r>
          </a:p>
          <a:p>
            <a:r>
              <a:rPr lang="en-US" dirty="0" smtClean="0"/>
              <a:t>Approval to Published for most items requires 3 days</a:t>
            </a:r>
          </a:p>
          <a:p>
            <a:r>
              <a:rPr lang="en-US" dirty="0" smtClean="0"/>
              <a:t>Day 1:  Object approved</a:t>
            </a:r>
          </a:p>
          <a:p>
            <a:r>
              <a:rPr lang="en-US" dirty="0" smtClean="0"/>
              <a:t>Day 2: Object moves to the “To Be Published” file</a:t>
            </a:r>
          </a:p>
          <a:p>
            <a:r>
              <a:rPr lang="en-US" dirty="0" smtClean="0"/>
              <a:t>Day 3 00:00: </a:t>
            </a:r>
            <a:r>
              <a:rPr lang="en-US" dirty="0" err="1" smtClean="0"/>
              <a:t>webRegistry</a:t>
            </a:r>
            <a:r>
              <a:rPr lang="en-US" dirty="0" smtClean="0"/>
              <a:t> published</a:t>
            </a:r>
          </a:p>
          <a:p>
            <a:pPr marL="0" indent="0">
              <a:buNone/>
            </a:pPr>
            <a:r>
              <a:rPr lang="en-US" dirty="0" smtClean="0"/>
              <a:t>Entries not instantaneous with a refresh.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7443" y="685800"/>
            <a:ext cx="50962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EIR Publishing Schedule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78327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383</Words>
  <Application>Microsoft Office PowerPoint</Application>
  <PresentationFormat>Widescreen</PresentationFormat>
  <Paragraphs>70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Pseudo-Tie Entry in the Electric Industry Registry</vt:lpstr>
      <vt:lpstr>NERC Standard INT-004-3.1 – Dynamic Transfers</vt:lpstr>
      <vt:lpstr>Data Fields for Pseudo-Tie Entry</vt:lpstr>
      <vt:lpstr>Data Fields for Pseudo-Tie Entry</vt:lpstr>
      <vt:lpstr>PowerPoint Presentation</vt:lpstr>
      <vt:lpstr>PowerPoint Presentation</vt:lpstr>
    </vt:vector>
  </TitlesOfParts>
  <Company>SPP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Pseudo-Tie Entry in the Electric Industry Registry</dc:title>
  <dc:creator>Ken Quimby</dc:creator>
  <cp:lastModifiedBy>Ken Quimby</cp:lastModifiedBy>
  <cp:revision>3</cp:revision>
  <dcterms:created xsi:type="dcterms:W3CDTF">2018-02-16T17:49:40Z</dcterms:created>
  <dcterms:modified xsi:type="dcterms:W3CDTF">2018-02-16T19:55:00Z</dcterms:modified>
</cp:coreProperties>
</file>