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412DD-6CB9-4557-B7DD-28288C44C2DA}" type="datetimeFigureOut">
              <a:rPr lang="en-US" smtClean="0"/>
              <a:t>1/16/2014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D8D16-98A8-4009-BA77-E7391D8A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89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6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1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1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22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7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0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6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Alan Pritchard - Duke Energy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6840F-10EF-42CF-8CFE-18406FB05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67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esb.org/pdf4/er13001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Accounting for Transmission Service that is reserved for use by untagged Pseudo-ties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Pseudo-Tie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telemetered reading or value that is updated in </a:t>
            </a:r>
            <a:r>
              <a:rPr lang="en-US" dirty="0" smtClean="0"/>
              <a:t>real time </a:t>
            </a:r>
            <a:r>
              <a:rPr lang="en-US" dirty="0"/>
              <a:t>and used as a “virtual” tie line flow in the </a:t>
            </a:r>
            <a:r>
              <a:rPr lang="en-US" dirty="0" smtClean="0"/>
              <a:t>AGC/ACE equation </a:t>
            </a:r>
            <a:r>
              <a:rPr lang="en-US" dirty="0"/>
              <a:t>but for which no physical tie or </a:t>
            </a:r>
            <a:r>
              <a:rPr lang="en-US" dirty="0" smtClean="0"/>
              <a:t>energy metering </a:t>
            </a:r>
            <a:r>
              <a:rPr lang="en-US" dirty="0"/>
              <a:t>actually exists. The integrated value is </a:t>
            </a:r>
            <a:r>
              <a:rPr lang="en-US" dirty="0" smtClean="0"/>
              <a:t>used as </a:t>
            </a:r>
            <a:r>
              <a:rPr lang="en-US" dirty="0"/>
              <a:t>a metered </a:t>
            </a:r>
            <a:r>
              <a:rPr lang="en-US" dirty="0" err="1"/>
              <a:t>MWh</a:t>
            </a:r>
            <a:r>
              <a:rPr lang="en-US" dirty="0"/>
              <a:t> value for Interchange </a:t>
            </a:r>
            <a:r>
              <a:rPr lang="en-US" dirty="0" smtClean="0"/>
              <a:t>accounting purposes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2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Background</a:t>
            </a:r>
          </a:p>
          <a:p>
            <a:r>
              <a:rPr lang="en-US" dirty="0"/>
              <a:t>NERC, in proposed change to Interchange Standard 004-3, provides new guidance for tagging of pseudo-ties.  In summary, the pseudo-ties can be either tagged or included in a congestion management program and it also requires registering each pseudo-tie in the EIR.   </a:t>
            </a:r>
          </a:p>
          <a:p>
            <a:r>
              <a:rPr lang="en-US" dirty="0"/>
              <a:t>The WEQ BPS, establishes submission of pseudo-ties to the SDX as a mechanism for including </a:t>
            </a:r>
            <a:r>
              <a:rPr lang="en-US" dirty="0" smtClean="0"/>
              <a:t>untagged pseudo-ties </a:t>
            </a:r>
            <a:r>
              <a:rPr lang="en-US" dirty="0"/>
              <a:t>in the Eastern Interconnection’s TLR process.   The WEQ-008 proposed business practice also requires each TSP to approve Pseudo-Tie Definitions in SDX that impact the TSP’s system.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A Transmission Service Reservation’s capacity allocated in the Pseudo Tie Definition in SDX should only be used for the pseudo-tie and should not be used for other purposes by the Transmission Customer.</a:t>
            </a:r>
          </a:p>
          <a:p>
            <a:pPr lvl="1"/>
            <a:r>
              <a:rPr lang="en-US" dirty="0"/>
              <a:t>PTP capacity should not be available for a Redirect on a Firm Basis (See WEQ-001-9).</a:t>
            </a:r>
          </a:p>
          <a:p>
            <a:pPr lvl="1"/>
            <a:r>
              <a:rPr lang="en-US" dirty="0"/>
              <a:t>PTP capacity should not be available for Redirects on a Non-Firm Basis (See WEQ-001-10).</a:t>
            </a:r>
          </a:p>
          <a:p>
            <a:pPr lvl="1"/>
            <a:r>
              <a:rPr lang="en-US" dirty="0"/>
              <a:t>PTP capacity should not be available for </a:t>
            </a:r>
            <a:r>
              <a:rPr lang="en-US" dirty="0" err="1"/>
              <a:t>Resales</a:t>
            </a:r>
            <a:r>
              <a:rPr lang="en-US" dirty="0"/>
              <a:t> (see WEQ-001-11).</a:t>
            </a:r>
          </a:p>
          <a:p>
            <a:pPr lvl="1"/>
            <a:r>
              <a:rPr lang="en-US" dirty="0"/>
              <a:t>Network Service capacity should not be available for Request for temporary termination of DNR (see WEQ-001-105.3.2)</a:t>
            </a:r>
          </a:p>
          <a:p>
            <a:pPr lvl="1"/>
            <a:r>
              <a:rPr lang="en-US" dirty="0"/>
              <a:t>Network Service capacity should not be available for Request for indefinite termination of DNR (see WEQ-001-105.3.3)</a:t>
            </a:r>
          </a:p>
          <a:p>
            <a:pPr lvl="1"/>
            <a:r>
              <a:rPr lang="en-US" dirty="0"/>
              <a:t>Network customer may not terminate Secondary Network Capacity  (see WEQ-001-106.2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8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2-way communication doesn’t exist between the SDX and the e-tagging system, nor is there any 2-way communication between the SDX and OASIS. </a:t>
            </a:r>
          </a:p>
          <a:p>
            <a:pPr lvl="0"/>
            <a:r>
              <a:rPr lang="en-US" dirty="0" smtClean="0"/>
              <a:t>Transmission service which is dedicated to a pseudo-tie will not be available for other uses.</a:t>
            </a:r>
          </a:p>
          <a:p>
            <a:pPr lvl="1"/>
            <a:r>
              <a:rPr lang="en-US" dirty="0" smtClean="0"/>
              <a:t>The capacity can be changed over time as needed.</a:t>
            </a:r>
          </a:p>
          <a:p>
            <a:pPr lvl="1"/>
            <a:r>
              <a:rPr lang="en-US" dirty="0" smtClean="0"/>
              <a:t>There will be a mechanism for keeping the capacity allocation in sync between SDX and OASIS.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8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Pseudo-ties will be registered in WebRegistry, as requested by the NERC Coordinate Interchange Standards Drafting Team (CISDT) in the Request for Enhancement to NAESB EIR #</a:t>
            </a:r>
            <a:r>
              <a:rPr lang="en-US" u="sng" dirty="0">
                <a:hlinkClick r:id="rId2"/>
              </a:rPr>
              <a:t>ER13001</a:t>
            </a:r>
            <a:r>
              <a:rPr lang="en-US" dirty="0"/>
              <a:t>.</a:t>
            </a:r>
          </a:p>
          <a:p>
            <a:r>
              <a:rPr lang="en-US" i="1" dirty="0"/>
              <a:t>A new object called Pseudo-Tie is created by BAs.  The new object should have e-Tag physical path data including Source/Sink BA, the intermediate BAs and TSPs, associated RCs, and the appropriate POR/POD and Source/Sink points.  See table below.  All cited entities in the Pseudo-tie object must approve the object.  Objects should be published in the XML publication file and each have a unique object ID that cannot be duplicated.</a:t>
            </a:r>
          </a:p>
          <a:p>
            <a:r>
              <a:rPr lang="en-US" i="1" dirty="0"/>
              <a:t> </a:t>
            </a:r>
          </a:p>
          <a:p>
            <a:r>
              <a:rPr lang="en-US" i="1" dirty="0"/>
              <a:t>Source BA	Source		</a:t>
            </a:r>
          </a:p>
          <a:p>
            <a:r>
              <a:rPr lang="en-US" i="1" dirty="0"/>
              <a:t>TSP	POR	POD	BA</a:t>
            </a:r>
          </a:p>
          <a:p>
            <a:r>
              <a:rPr lang="en-US" i="1" dirty="0"/>
              <a:t>TSP	POR	POD	BA</a:t>
            </a:r>
          </a:p>
          <a:p>
            <a:r>
              <a:rPr lang="en-US" i="1" dirty="0"/>
              <a:t>TSP	POR	POD	BA</a:t>
            </a:r>
          </a:p>
          <a:p>
            <a:r>
              <a:rPr lang="en-US" i="1" dirty="0"/>
              <a:t>Sink BA	Sink	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Pseudo-Tie Reservations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Recommendation:</a:t>
            </a:r>
            <a:endParaRPr lang="en-US" dirty="0"/>
          </a:p>
          <a:p>
            <a:pPr lvl="1"/>
            <a:r>
              <a:rPr lang="en-US" dirty="0"/>
              <a:t>A new Request Type named </a:t>
            </a:r>
            <a:r>
              <a:rPr lang="en-US" b="1" dirty="0" smtClean="0"/>
              <a:t>PT</a:t>
            </a:r>
            <a:r>
              <a:rPr lang="en-US" sz="2900" i="1" dirty="0"/>
              <a:t> (</a:t>
            </a:r>
            <a:r>
              <a:rPr lang="en-US" i="1" dirty="0" smtClean="0"/>
              <a:t>for this presentat</a:t>
            </a:r>
            <a:r>
              <a:rPr lang="en-US" sz="2900" i="1" dirty="0" smtClean="0"/>
              <a:t>ion) </a:t>
            </a:r>
            <a:r>
              <a:rPr lang="en-US" dirty="0"/>
              <a:t>will be established with the following characteristics:</a:t>
            </a:r>
          </a:p>
          <a:p>
            <a:pPr lvl="2"/>
            <a:r>
              <a:rPr lang="en-US" dirty="0"/>
              <a:t>It will be a form of scheduling rights, similar to a Resale in PTP.</a:t>
            </a:r>
          </a:p>
          <a:p>
            <a:pPr lvl="2"/>
            <a:r>
              <a:rPr lang="en-US" dirty="0"/>
              <a:t>It will have the same reservation priority as the Parent reservation.</a:t>
            </a:r>
          </a:p>
          <a:p>
            <a:pPr lvl="2"/>
            <a:r>
              <a:rPr lang="en-US" dirty="0"/>
              <a:t>It must include the unique identifier from the EIR-Registered Pseudo-Tie.</a:t>
            </a:r>
          </a:p>
          <a:p>
            <a:pPr lvl="2"/>
            <a:r>
              <a:rPr lang="en-US" dirty="0"/>
              <a:t>Only one PT reservation may be submitted for a given EIR-registered pseudo-tie.</a:t>
            </a:r>
          </a:p>
          <a:p>
            <a:pPr lvl="2"/>
            <a:r>
              <a:rPr lang="en-US" dirty="0"/>
              <a:t>Multiple PT reservations against a Parent reservation but each must have a unique identifier from the EIR-Registered Pseudo-Tie</a:t>
            </a:r>
          </a:p>
          <a:p>
            <a:pPr lvl="2"/>
            <a:r>
              <a:rPr lang="en-US" dirty="0"/>
              <a:t>It cannot be resold or redirected.</a:t>
            </a:r>
          </a:p>
          <a:p>
            <a:pPr lvl="2"/>
            <a:r>
              <a:rPr lang="en-US" dirty="0"/>
              <a:t>It may be applied to PTP or NITS.</a:t>
            </a:r>
          </a:p>
          <a:p>
            <a:pPr lvl="2"/>
            <a:r>
              <a:rPr lang="en-US" dirty="0"/>
              <a:t>It must have the same reservation characteristics (source, sink, POR, POD, </a:t>
            </a:r>
            <a:r>
              <a:rPr lang="en-US" dirty="0" err="1"/>
              <a:t>etc</a:t>
            </a:r>
            <a:r>
              <a:rPr lang="en-US" dirty="0"/>
              <a:t>) as the parent reservation.</a:t>
            </a:r>
          </a:p>
          <a:p>
            <a:pPr lvl="2"/>
            <a:r>
              <a:rPr lang="en-US" dirty="0"/>
              <a:t>Capacity may be adjusted over time.  If increased, capacity will be taken from the parent reservation.  If decreased, capacity will be restored to the parent reservation.</a:t>
            </a:r>
          </a:p>
          <a:p>
            <a:pPr lvl="2"/>
            <a:r>
              <a:rPr lang="en-US" dirty="0"/>
              <a:t>The parent reservation must not be subject to preemption and competition (e.g., for firm service it must be unconditional with respect to section 13.2 of the OATT)</a:t>
            </a:r>
          </a:p>
          <a:p>
            <a:pPr lvl="2"/>
            <a:r>
              <a:rPr lang="en-US" dirty="0"/>
              <a:t>The PT reserved capacity will act as an encumbrance on the parent reservation and, therefore, will reduce the Capacity Available to Redirect of the parent reservation.</a:t>
            </a:r>
          </a:p>
          <a:p>
            <a:pPr lvl="2"/>
            <a:r>
              <a:rPr lang="en-US" dirty="0"/>
              <a:t>It may be submitted in conjunction with a new request for NITS or PTP service.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Alan Pritchard - Duke Energy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88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750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Pseudo-Tie Reservations</vt:lpstr>
      <vt:lpstr>Pseudo-Tie Reservations</vt:lpstr>
      <vt:lpstr>Pseudo-Tie Reservations</vt:lpstr>
      <vt:lpstr>Pseudo-Tie Reservations</vt:lpstr>
      <vt:lpstr>Pseudo-Tie Reservations</vt:lpstr>
      <vt:lpstr>Pseudo-Tie Reservations</vt:lpstr>
      <vt:lpstr>Pseudo-Tie Reservations</vt:lpstr>
    </vt:vector>
  </TitlesOfParts>
  <Company>Duke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Pritchard, Alan C</dc:creator>
  <cp:lastModifiedBy>Pritchard, Alan C</cp:lastModifiedBy>
  <cp:revision>5</cp:revision>
  <dcterms:created xsi:type="dcterms:W3CDTF">2014-01-15T14:13:33Z</dcterms:created>
  <dcterms:modified xsi:type="dcterms:W3CDTF">2014-01-16T13:59:51Z</dcterms:modified>
</cp:coreProperties>
</file>