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73" r:id="rId4"/>
    <p:sldId id="274" r:id="rId5"/>
    <p:sldId id="283" r:id="rId6"/>
    <p:sldId id="284" r:id="rId7"/>
    <p:sldId id="285" r:id="rId8"/>
    <p:sldId id="286" r:id="rId9"/>
    <p:sldId id="28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7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60"/>
  </p:normalViewPr>
  <p:slideViewPr>
    <p:cSldViewPr snapToGrid="0">
      <p:cViewPr>
        <p:scale>
          <a:sx n="64" d="100"/>
          <a:sy n="64" d="100"/>
        </p:scale>
        <p:origin x="156" y="-4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6C0A5B-D9B2-477D-B463-062113529BDD}" type="datetimeFigureOut">
              <a:rPr lang="en-US" smtClean="0"/>
              <a:t>10/17/2017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0D50F6-0624-4D77-ADDE-D1A3599868D2}" type="slidenum">
              <a:rPr lang="en-US" smtClean="0"/>
              <a:t>‹#›</a:t>
            </a:fld>
            <a:endParaRPr lang="en-US"/>
          </a:p>
        </p:txBody>
      </p:sp>
    </p:spTree>
    <p:extLst>
      <p:ext uri="{BB962C8B-B14F-4D97-AF65-F5344CB8AC3E}">
        <p14:creationId xmlns:p14="http://schemas.microsoft.com/office/powerpoint/2010/main" val="1308283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37D85D-7CB3-45E4-B4EF-64310DFEB0D6}" type="slidenum">
              <a:rPr lang="en-US" smtClean="0"/>
              <a:t>1</a:t>
            </a:fld>
            <a:endParaRPr lang="en-US"/>
          </a:p>
        </p:txBody>
      </p:sp>
    </p:spTree>
    <p:extLst>
      <p:ext uri="{BB962C8B-B14F-4D97-AF65-F5344CB8AC3E}">
        <p14:creationId xmlns:p14="http://schemas.microsoft.com/office/powerpoint/2010/main" val="430966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37D85D-7CB3-45E4-B4EF-64310DFEB0D6}" type="slidenum">
              <a:rPr lang="en-US" smtClean="0"/>
              <a:t>2</a:t>
            </a:fld>
            <a:endParaRPr lang="en-US"/>
          </a:p>
        </p:txBody>
      </p:sp>
    </p:spTree>
    <p:extLst>
      <p:ext uri="{BB962C8B-B14F-4D97-AF65-F5344CB8AC3E}">
        <p14:creationId xmlns:p14="http://schemas.microsoft.com/office/powerpoint/2010/main" val="3948548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37D85D-7CB3-45E4-B4EF-64310DFEB0D6}" type="slidenum">
              <a:rPr lang="en-US" smtClean="0"/>
              <a:t>3</a:t>
            </a:fld>
            <a:endParaRPr lang="en-US"/>
          </a:p>
        </p:txBody>
      </p:sp>
    </p:spTree>
    <p:extLst>
      <p:ext uri="{BB962C8B-B14F-4D97-AF65-F5344CB8AC3E}">
        <p14:creationId xmlns:p14="http://schemas.microsoft.com/office/powerpoint/2010/main" val="463523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37D85D-7CB3-45E4-B4EF-64310DFEB0D6}" type="slidenum">
              <a:rPr lang="en-US" smtClean="0"/>
              <a:t>4</a:t>
            </a:fld>
            <a:endParaRPr lang="en-US"/>
          </a:p>
        </p:txBody>
      </p:sp>
    </p:spTree>
    <p:extLst>
      <p:ext uri="{BB962C8B-B14F-4D97-AF65-F5344CB8AC3E}">
        <p14:creationId xmlns:p14="http://schemas.microsoft.com/office/powerpoint/2010/main" val="3041611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37D85D-7CB3-45E4-B4EF-64310DFEB0D6}" type="slidenum">
              <a:rPr lang="en-US" smtClean="0"/>
              <a:t>5</a:t>
            </a:fld>
            <a:endParaRPr lang="en-US"/>
          </a:p>
        </p:txBody>
      </p:sp>
    </p:spTree>
    <p:extLst>
      <p:ext uri="{BB962C8B-B14F-4D97-AF65-F5344CB8AC3E}">
        <p14:creationId xmlns:p14="http://schemas.microsoft.com/office/powerpoint/2010/main" val="3041611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37D85D-7CB3-45E4-B4EF-64310DFEB0D6}" type="slidenum">
              <a:rPr lang="en-US" smtClean="0"/>
              <a:t>6</a:t>
            </a:fld>
            <a:endParaRPr lang="en-US"/>
          </a:p>
        </p:txBody>
      </p:sp>
    </p:spTree>
    <p:extLst>
      <p:ext uri="{BB962C8B-B14F-4D97-AF65-F5344CB8AC3E}">
        <p14:creationId xmlns:p14="http://schemas.microsoft.com/office/powerpoint/2010/main" val="3041611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37D85D-7CB3-45E4-B4EF-64310DFEB0D6}" type="slidenum">
              <a:rPr lang="en-US" smtClean="0"/>
              <a:t>7</a:t>
            </a:fld>
            <a:endParaRPr lang="en-US"/>
          </a:p>
        </p:txBody>
      </p:sp>
    </p:spTree>
    <p:extLst>
      <p:ext uri="{BB962C8B-B14F-4D97-AF65-F5344CB8AC3E}">
        <p14:creationId xmlns:p14="http://schemas.microsoft.com/office/powerpoint/2010/main" val="3041611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37D85D-7CB3-45E4-B4EF-64310DFEB0D6}" type="slidenum">
              <a:rPr lang="en-US" smtClean="0"/>
              <a:t>8</a:t>
            </a:fld>
            <a:endParaRPr lang="en-US"/>
          </a:p>
        </p:txBody>
      </p:sp>
    </p:spTree>
    <p:extLst>
      <p:ext uri="{BB962C8B-B14F-4D97-AF65-F5344CB8AC3E}">
        <p14:creationId xmlns:p14="http://schemas.microsoft.com/office/powerpoint/2010/main" val="3041611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37D85D-7CB3-45E4-B4EF-64310DFEB0D6}" type="slidenum">
              <a:rPr lang="en-US" smtClean="0"/>
              <a:t>9</a:t>
            </a:fld>
            <a:endParaRPr lang="en-US"/>
          </a:p>
        </p:txBody>
      </p:sp>
    </p:spTree>
    <p:extLst>
      <p:ext uri="{BB962C8B-B14F-4D97-AF65-F5344CB8AC3E}">
        <p14:creationId xmlns:p14="http://schemas.microsoft.com/office/powerpoint/2010/main" val="3041611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10/17/2017</a:t>
            </a:r>
            <a:endParaRPr lang="en-US"/>
          </a:p>
        </p:txBody>
      </p:sp>
      <p:sp>
        <p:nvSpPr>
          <p:cNvPr id="5" name="Footer Placeholder 4"/>
          <p:cNvSpPr>
            <a:spLocks noGrp="1"/>
          </p:cNvSpPr>
          <p:nvPr>
            <p:ph type="ftr" sz="quarter" idx="11"/>
          </p:nvPr>
        </p:nvSpPr>
        <p:spPr/>
        <p:txBody>
          <a:bodyPr/>
          <a:lstStyle/>
          <a:p>
            <a:r>
              <a:rPr lang="en-US" smtClean="0"/>
              <a:t>WEQ OASIS Subcommittee </a:t>
            </a:r>
            <a:endParaRPr lang="en-US"/>
          </a:p>
        </p:txBody>
      </p:sp>
      <p:sp>
        <p:nvSpPr>
          <p:cNvPr id="6" name="Slide Number Placeholder 5"/>
          <p:cNvSpPr>
            <a:spLocks noGrp="1"/>
          </p:cNvSpPr>
          <p:nvPr>
            <p:ph type="sldNum" sz="quarter" idx="12"/>
          </p:nvPr>
        </p:nvSpPr>
        <p:spPr/>
        <p:txBody>
          <a:bodyPr/>
          <a:lstStyle/>
          <a:p>
            <a:fld id="{31184108-2D7A-4FC2-9AE6-B75051253D88}" type="slidenum">
              <a:rPr lang="en-US" smtClean="0"/>
              <a:t>‹#›</a:t>
            </a:fld>
            <a:endParaRPr lang="en-US"/>
          </a:p>
        </p:txBody>
      </p:sp>
    </p:spTree>
    <p:extLst>
      <p:ext uri="{BB962C8B-B14F-4D97-AF65-F5344CB8AC3E}">
        <p14:creationId xmlns:p14="http://schemas.microsoft.com/office/powerpoint/2010/main" val="3441223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10/17/2017</a:t>
            </a:r>
            <a:endParaRPr lang="en-US"/>
          </a:p>
        </p:txBody>
      </p:sp>
      <p:sp>
        <p:nvSpPr>
          <p:cNvPr id="5" name="Footer Placeholder 4"/>
          <p:cNvSpPr>
            <a:spLocks noGrp="1"/>
          </p:cNvSpPr>
          <p:nvPr>
            <p:ph type="ftr" sz="quarter" idx="11"/>
          </p:nvPr>
        </p:nvSpPr>
        <p:spPr/>
        <p:txBody>
          <a:bodyPr/>
          <a:lstStyle/>
          <a:p>
            <a:r>
              <a:rPr lang="en-US" smtClean="0"/>
              <a:t>WEQ OASIS Subcommittee </a:t>
            </a:r>
            <a:endParaRPr lang="en-US"/>
          </a:p>
        </p:txBody>
      </p:sp>
      <p:sp>
        <p:nvSpPr>
          <p:cNvPr id="6" name="Slide Number Placeholder 5"/>
          <p:cNvSpPr>
            <a:spLocks noGrp="1"/>
          </p:cNvSpPr>
          <p:nvPr>
            <p:ph type="sldNum" sz="quarter" idx="12"/>
          </p:nvPr>
        </p:nvSpPr>
        <p:spPr/>
        <p:txBody>
          <a:bodyPr/>
          <a:lstStyle/>
          <a:p>
            <a:fld id="{31184108-2D7A-4FC2-9AE6-B75051253D88}" type="slidenum">
              <a:rPr lang="en-US" smtClean="0"/>
              <a:t>‹#›</a:t>
            </a:fld>
            <a:endParaRPr lang="en-US"/>
          </a:p>
        </p:txBody>
      </p:sp>
    </p:spTree>
    <p:extLst>
      <p:ext uri="{BB962C8B-B14F-4D97-AF65-F5344CB8AC3E}">
        <p14:creationId xmlns:p14="http://schemas.microsoft.com/office/powerpoint/2010/main" val="77073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10/17/2017</a:t>
            </a:r>
            <a:endParaRPr lang="en-US"/>
          </a:p>
        </p:txBody>
      </p:sp>
      <p:sp>
        <p:nvSpPr>
          <p:cNvPr id="5" name="Footer Placeholder 4"/>
          <p:cNvSpPr>
            <a:spLocks noGrp="1"/>
          </p:cNvSpPr>
          <p:nvPr>
            <p:ph type="ftr" sz="quarter" idx="11"/>
          </p:nvPr>
        </p:nvSpPr>
        <p:spPr/>
        <p:txBody>
          <a:bodyPr/>
          <a:lstStyle/>
          <a:p>
            <a:r>
              <a:rPr lang="en-US" smtClean="0"/>
              <a:t>WEQ OASIS Subcommittee </a:t>
            </a:r>
            <a:endParaRPr lang="en-US"/>
          </a:p>
        </p:txBody>
      </p:sp>
      <p:sp>
        <p:nvSpPr>
          <p:cNvPr id="6" name="Slide Number Placeholder 5"/>
          <p:cNvSpPr>
            <a:spLocks noGrp="1"/>
          </p:cNvSpPr>
          <p:nvPr>
            <p:ph type="sldNum" sz="quarter" idx="12"/>
          </p:nvPr>
        </p:nvSpPr>
        <p:spPr/>
        <p:txBody>
          <a:bodyPr/>
          <a:lstStyle/>
          <a:p>
            <a:fld id="{31184108-2D7A-4FC2-9AE6-B75051253D88}" type="slidenum">
              <a:rPr lang="en-US" smtClean="0"/>
              <a:t>‹#›</a:t>
            </a:fld>
            <a:endParaRPr lang="en-US"/>
          </a:p>
        </p:txBody>
      </p:sp>
    </p:spTree>
    <p:extLst>
      <p:ext uri="{BB962C8B-B14F-4D97-AF65-F5344CB8AC3E}">
        <p14:creationId xmlns:p14="http://schemas.microsoft.com/office/powerpoint/2010/main" val="3632736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10/17/2017</a:t>
            </a:r>
            <a:endParaRPr lang="en-US"/>
          </a:p>
        </p:txBody>
      </p:sp>
      <p:sp>
        <p:nvSpPr>
          <p:cNvPr id="5" name="Footer Placeholder 4"/>
          <p:cNvSpPr>
            <a:spLocks noGrp="1"/>
          </p:cNvSpPr>
          <p:nvPr>
            <p:ph type="ftr" sz="quarter" idx="11"/>
          </p:nvPr>
        </p:nvSpPr>
        <p:spPr/>
        <p:txBody>
          <a:bodyPr/>
          <a:lstStyle/>
          <a:p>
            <a:r>
              <a:rPr lang="en-US" smtClean="0"/>
              <a:t>WEQ OASIS Subcommittee </a:t>
            </a:r>
            <a:endParaRPr lang="en-US"/>
          </a:p>
        </p:txBody>
      </p:sp>
      <p:sp>
        <p:nvSpPr>
          <p:cNvPr id="6" name="Slide Number Placeholder 5"/>
          <p:cNvSpPr>
            <a:spLocks noGrp="1"/>
          </p:cNvSpPr>
          <p:nvPr>
            <p:ph type="sldNum" sz="quarter" idx="12"/>
          </p:nvPr>
        </p:nvSpPr>
        <p:spPr/>
        <p:txBody>
          <a:bodyPr/>
          <a:lstStyle/>
          <a:p>
            <a:fld id="{31184108-2D7A-4FC2-9AE6-B75051253D88}" type="slidenum">
              <a:rPr lang="en-US" smtClean="0"/>
              <a:t>‹#›</a:t>
            </a:fld>
            <a:endParaRPr lang="en-US"/>
          </a:p>
        </p:txBody>
      </p:sp>
    </p:spTree>
    <p:extLst>
      <p:ext uri="{BB962C8B-B14F-4D97-AF65-F5344CB8AC3E}">
        <p14:creationId xmlns:p14="http://schemas.microsoft.com/office/powerpoint/2010/main" val="3041798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10/17/2017</a:t>
            </a:r>
            <a:endParaRPr lang="en-US"/>
          </a:p>
        </p:txBody>
      </p:sp>
      <p:sp>
        <p:nvSpPr>
          <p:cNvPr id="5" name="Footer Placeholder 4"/>
          <p:cNvSpPr>
            <a:spLocks noGrp="1"/>
          </p:cNvSpPr>
          <p:nvPr>
            <p:ph type="ftr" sz="quarter" idx="11"/>
          </p:nvPr>
        </p:nvSpPr>
        <p:spPr/>
        <p:txBody>
          <a:bodyPr/>
          <a:lstStyle/>
          <a:p>
            <a:r>
              <a:rPr lang="en-US" smtClean="0"/>
              <a:t>WEQ OASIS Subcommittee </a:t>
            </a:r>
            <a:endParaRPr lang="en-US"/>
          </a:p>
        </p:txBody>
      </p:sp>
      <p:sp>
        <p:nvSpPr>
          <p:cNvPr id="6" name="Slide Number Placeholder 5"/>
          <p:cNvSpPr>
            <a:spLocks noGrp="1"/>
          </p:cNvSpPr>
          <p:nvPr>
            <p:ph type="sldNum" sz="quarter" idx="12"/>
          </p:nvPr>
        </p:nvSpPr>
        <p:spPr/>
        <p:txBody>
          <a:bodyPr/>
          <a:lstStyle/>
          <a:p>
            <a:fld id="{31184108-2D7A-4FC2-9AE6-B75051253D88}" type="slidenum">
              <a:rPr lang="en-US" smtClean="0"/>
              <a:t>‹#›</a:t>
            </a:fld>
            <a:endParaRPr lang="en-US"/>
          </a:p>
        </p:txBody>
      </p:sp>
    </p:spTree>
    <p:extLst>
      <p:ext uri="{BB962C8B-B14F-4D97-AF65-F5344CB8AC3E}">
        <p14:creationId xmlns:p14="http://schemas.microsoft.com/office/powerpoint/2010/main" val="3226438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10/17/2017</a:t>
            </a:r>
            <a:endParaRPr lang="en-US"/>
          </a:p>
        </p:txBody>
      </p:sp>
      <p:sp>
        <p:nvSpPr>
          <p:cNvPr id="6" name="Footer Placeholder 5"/>
          <p:cNvSpPr>
            <a:spLocks noGrp="1"/>
          </p:cNvSpPr>
          <p:nvPr>
            <p:ph type="ftr" sz="quarter" idx="11"/>
          </p:nvPr>
        </p:nvSpPr>
        <p:spPr/>
        <p:txBody>
          <a:bodyPr/>
          <a:lstStyle/>
          <a:p>
            <a:r>
              <a:rPr lang="en-US" smtClean="0"/>
              <a:t>WEQ OASIS Subcommittee </a:t>
            </a:r>
            <a:endParaRPr lang="en-US"/>
          </a:p>
        </p:txBody>
      </p:sp>
      <p:sp>
        <p:nvSpPr>
          <p:cNvPr id="7" name="Slide Number Placeholder 6"/>
          <p:cNvSpPr>
            <a:spLocks noGrp="1"/>
          </p:cNvSpPr>
          <p:nvPr>
            <p:ph type="sldNum" sz="quarter" idx="12"/>
          </p:nvPr>
        </p:nvSpPr>
        <p:spPr/>
        <p:txBody>
          <a:bodyPr/>
          <a:lstStyle/>
          <a:p>
            <a:fld id="{31184108-2D7A-4FC2-9AE6-B75051253D88}" type="slidenum">
              <a:rPr lang="en-US" smtClean="0"/>
              <a:t>‹#›</a:t>
            </a:fld>
            <a:endParaRPr lang="en-US"/>
          </a:p>
        </p:txBody>
      </p:sp>
    </p:spTree>
    <p:extLst>
      <p:ext uri="{BB962C8B-B14F-4D97-AF65-F5344CB8AC3E}">
        <p14:creationId xmlns:p14="http://schemas.microsoft.com/office/powerpoint/2010/main" val="917661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10/17/2017</a:t>
            </a:r>
            <a:endParaRPr lang="en-US"/>
          </a:p>
        </p:txBody>
      </p:sp>
      <p:sp>
        <p:nvSpPr>
          <p:cNvPr id="8" name="Footer Placeholder 7"/>
          <p:cNvSpPr>
            <a:spLocks noGrp="1"/>
          </p:cNvSpPr>
          <p:nvPr>
            <p:ph type="ftr" sz="quarter" idx="11"/>
          </p:nvPr>
        </p:nvSpPr>
        <p:spPr/>
        <p:txBody>
          <a:bodyPr/>
          <a:lstStyle/>
          <a:p>
            <a:r>
              <a:rPr lang="en-US" smtClean="0"/>
              <a:t>WEQ OASIS Subcommittee </a:t>
            </a:r>
            <a:endParaRPr lang="en-US"/>
          </a:p>
        </p:txBody>
      </p:sp>
      <p:sp>
        <p:nvSpPr>
          <p:cNvPr id="9" name="Slide Number Placeholder 8"/>
          <p:cNvSpPr>
            <a:spLocks noGrp="1"/>
          </p:cNvSpPr>
          <p:nvPr>
            <p:ph type="sldNum" sz="quarter" idx="12"/>
          </p:nvPr>
        </p:nvSpPr>
        <p:spPr/>
        <p:txBody>
          <a:bodyPr/>
          <a:lstStyle/>
          <a:p>
            <a:fld id="{31184108-2D7A-4FC2-9AE6-B75051253D88}" type="slidenum">
              <a:rPr lang="en-US" smtClean="0"/>
              <a:t>‹#›</a:t>
            </a:fld>
            <a:endParaRPr lang="en-US"/>
          </a:p>
        </p:txBody>
      </p:sp>
    </p:spTree>
    <p:extLst>
      <p:ext uri="{BB962C8B-B14F-4D97-AF65-F5344CB8AC3E}">
        <p14:creationId xmlns:p14="http://schemas.microsoft.com/office/powerpoint/2010/main" val="51649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10/17/2017</a:t>
            </a:r>
            <a:endParaRPr lang="en-US"/>
          </a:p>
        </p:txBody>
      </p:sp>
      <p:sp>
        <p:nvSpPr>
          <p:cNvPr id="4" name="Footer Placeholder 3"/>
          <p:cNvSpPr>
            <a:spLocks noGrp="1"/>
          </p:cNvSpPr>
          <p:nvPr>
            <p:ph type="ftr" sz="quarter" idx="11"/>
          </p:nvPr>
        </p:nvSpPr>
        <p:spPr/>
        <p:txBody>
          <a:bodyPr/>
          <a:lstStyle/>
          <a:p>
            <a:r>
              <a:rPr lang="en-US" smtClean="0"/>
              <a:t>WEQ OASIS Subcommittee </a:t>
            </a:r>
            <a:endParaRPr lang="en-US"/>
          </a:p>
        </p:txBody>
      </p:sp>
      <p:sp>
        <p:nvSpPr>
          <p:cNvPr id="5" name="Slide Number Placeholder 4"/>
          <p:cNvSpPr>
            <a:spLocks noGrp="1"/>
          </p:cNvSpPr>
          <p:nvPr>
            <p:ph type="sldNum" sz="quarter" idx="12"/>
          </p:nvPr>
        </p:nvSpPr>
        <p:spPr/>
        <p:txBody>
          <a:bodyPr/>
          <a:lstStyle/>
          <a:p>
            <a:fld id="{31184108-2D7A-4FC2-9AE6-B75051253D88}" type="slidenum">
              <a:rPr lang="en-US" smtClean="0"/>
              <a:t>‹#›</a:t>
            </a:fld>
            <a:endParaRPr lang="en-US"/>
          </a:p>
        </p:txBody>
      </p:sp>
    </p:spTree>
    <p:extLst>
      <p:ext uri="{BB962C8B-B14F-4D97-AF65-F5344CB8AC3E}">
        <p14:creationId xmlns:p14="http://schemas.microsoft.com/office/powerpoint/2010/main" val="3185835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10/17/2017</a:t>
            </a:r>
            <a:endParaRPr lang="en-US"/>
          </a:p>
        </p:txBody>
      </p:sp>
      <p:sp>
        <p:nvSpPr>
          <p:cNvPr id="3" name="Footer Placeholder 2"/>
          <p:cNvSpPr>
            <a:spLocks noGrp="1"/>
          </p:cNvSpPr>
          <p:nvPr>
            <p:ph type="ftr" sz="quarter" idx="11"/>
          </p:nvPr>
        </p:nvSpPr>
        <p:spPr/>
        <p:txBody>
          <a:bodyPr/>
          <a:lstStyle/>
          <a:p>
            <a:r>
              <a:rPr lang="en-US" smtClean="0"/>
              <a:t>WEQ OASIS Subcommittee </a:t>
            </a:r>
            <a:endParaRPr lang="en-US"/>
          </a:p>
        </p:txBody>
      </p:sp>
      <p:sp>
        <p:nvSpPr>
          <p:cNvPr id="4" name="Slide Number Placeholder 3"/>
          <p:cNvSpPr>
            <a:spLocks noGrp="1"/>
          </p:cNvSpPr>
          <p:nvPr>
            <p:ph type="sldNum" sz="quarter" idx="12"/>
          </p:nvPr>
        </p:nvSpPr>
        <p:spPr/>
        <p:txBody>
          <a:bodyPr/>
          <a:lstStyle/>
          <a:p>
            <a:fld id="{31184108-2D7A-4FC2-9AE6-B75051253D88}" type="slidenum">
              <a:rPr lang="en-US" smtClean="0"/>
              <a:t>‹#›</a:t>
            </a:fld>
            <a:endParaRPr lang="en-US"/>
          </a:p>
        </p:txBody>
      </p:sp>
    </p:spTree>
    <p:extLst>
      <p:ext uri="{BB962C8B-B14F-4D97-AF65-F5344CB8AC3E}">
        <p14:creationId xmlns:p14="http://schemas.microsoft.com/office/powerpoint/2010/main" val="4141832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10/17/2017</a:t>
            </a:r>
            <a:endParaRPr lang="en-US"/>
          </a:p>
        </p:txBody>
      </p:sp>
      <p:sp>
        <p:nvSpPr>
          <p:cNvPr id="6" name="Footer Placeholder 5"/>
          <p:cNvSpPr>
            <a:spLocks noGrp="1"/>
          </p:cNvSpPr>
          <p:nvPr>
            <p:ph type="ftr" sz="quarter" idx="11"/>
          </p:nvPr>
        </p:nvSpPr>
        <p:spPr/>
        <p:txBody>
          <a:bodyPr/>
          <a:lstStyle/>
          <a:p>
            <a:r>
              <a:rPr lang="en-US" smtClean="0"/>
              <a:t>WEQ OASIS Subcommittee </a:t>
            </a:r>
            <a:endParaRPr lang="en-US"/>
          </a:p>
        </p:txBody>
      </p:sp>
      <p:sp>
        <p:nvSpPr>
          <p:cNvPr id="7" name="Slide Number Placeholder 6"/>
          <p:cNvSpPr>
            <a:spLocks noGrp="1"/>
          </p:cNvSpPr>
          <p:nvPr>
            <p:ph type="sldNum" sz="quarter" idx="12"/>
          </p:nvPr>
        </p:nvSpPr>
        <p:spPr/>
        <p:txBody>
          <a:bodyPr/>
          <a:lstStyle/>
          <a:p>
            <a:fld id="{31184108-2D7A-4FC2-9AE6-B75051253D88}" type="slidenum">
              <a:rPr lang="en-US" smtClean="0"/>
              <a:t>‹#›</a:t>
            </a:fld>
            <a:endParaRPr lang="en-US"/>
          </a:p>
        </p:txBody>
      </p:sp>
    </p:spTree>
    <p:extLst>
      <p:ext uri="{BB962C8B-B14F-4D97-AF65-F5344CB8AC3E}">
        <p14:creationId xmlns:p14="http://schemas.microsoft.com/office/powerpoint/2010/main" val="932435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10/17/2017</a:t>
            </a:r>
            <a:endParaRPr lang="en-US"/>
          </a:p>
        </p:txBody>
      </p:sp>
      <p:sp>
        <p:nvSpPr>
          <p:cNvPr id="6" name="Footer Placeholder 5"/>
          <p:cNvSpPr>
            <a:spLocks noGrp="1"/>
          </p:cNvSpPr>
          <p:nvPr>
            <p:ph type="ftr" sz="quarter" idx="11"/>
          </p:nvPr>
        </p:nvSpPr>
        <p:spPr/>
        <p:txBody>
          <a:bodyPr/>
          <a:lstStyle/>
          <a:p>
            <a:r>
              <a:rPr lang="en-US" smtClean="0"/>
              <a:t>WEQ OASIS Subcommittee </a:t>
            </a:r>
            <a:endParaRPr lang="en-US"/>
          </a:p>
        </p:txBody>
      </p:sp>
      <p:sp>
        <p:nvSpPr>
          <p:cNvPr id="7" name="Slide Number Placeholder 6"/>
          <p:cNvSpPr>
            <a:spLocks noGrp="1"/>
          </p:cNvSpPr>
          <p:nvPr>
            <p:ph type="sldNum" sz="quarter" idx="12"/>
          </p:nvPr>
        </p:nvSpPr>
        <p:spPr/>
        <p:txBody>
          <a:bodyPr/>
          <a:lstStyle/>
          <a:p>
            <a:fld id="{31184108-2D7A-4FC2-9AE6-B75051253D88}" type="slidenum">
              <a:rPr lang="en-US" smtClean="0"/>
              <a:t>‹#›</a:t>
            </a:fld>
            <a:endParaRPr lang="en-US"/>
          </a:p>
        </p:txBody>
      </p:sp>
    </p:spTree>
    <p:extLst>
      <p:ext uri="{BB962C8B-B14F-4D97-AF65-F5344CB8AC3E}">
        <p14:creationId xmlns:p14="http://schemas.microsoft.com/office/powerpoint/2010/main" val="257370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10/17/2017</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WEQ OASIS Subcommittee </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184108-2D7A-4FC2-9AE6-B75051253D88}" type="slidenum">
              <a:rPr lang="en-US" smtClean="0"/>
              <a:t>‹#›</a:t>
            </a:fld>
            <a:endParaRPr lang="en-US"/>
          </a:p>
        </p:txBody>
      </p:sp>
    </p:spTree>
    <p:extLst>
      <p:ext uri="{BB962C8B-B14F-4D97-AF65-F5344CB8AC3E}">
        <p14:creationId xmlns:p14="http://schemas.microsoft.com/office/powerpoint/2010/main" val="766259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3.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7E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914401"/>
            <a:ext cx="7772400" cy="1470025"/>
          </a:xfrm>
        </p:spPr>
        <p:txBody>
          <a:bodyPr>
            <a:normAutofit fontScale="90000"/>
          </a:bodyPr>
          <a:lstStyle/>
          <a:p>
            <a:r>
              <a:rPr lang="en-US" b="1" dirty="0" smtClean="0"/>
              <a:t> </a:t>
            </a:r>
            <a:br>
              <a:rPr lang="en-US" b="1" dirty="0" smtClean="0"/>
            </a:br>
            <a:endParaRPr lang="en-US" b="1" dirty="0"/>
          </a:p>
        </p:txBody>
      </p:sp>
      <p:sp>
        <p:nvSpPr>
          <p:cNvPr id="7" name="TextBox 6"/>
          <p:cNvSpPr txBox="1"/>
          <p:nvPr/>
        </p:nvSpPr>
        <p:spPr>
          <a:xfrm>
            <a:off x="600777" y="937876"/>
            <a:ext cx="10838046" cy="3447098"/>
          </a:xfrm>
          <a:prstGeom prst="rect">
            <a:avLst/>
          </a:prstGeom>
          <a:noFill/>
        </p:spPr>
        <p:txBody>
          <a:bodyPr wrap="square" rtlCol="0">
            <a:spAutoFit/>
          </a:bodyPr>
          <a:lstStyle/>
          <a:p>
            <a:pPr algn="ctr"/>
            <a:r>
              <a:rPr lang="en-US" sz="3200" b="1" dirty="0" smtClean="0"/>
              <a:t>NAESB WEQ OASIS Subcommittee Report</a:t>
            </a:r>
          </a:p>
          <a:p>
            <a:pPr algn="ctr"/>
            <a:r>
              <a:rPr lang="en-US" sz="3200" b="1" dirty="0"/>
              <a:t>t</a:t>
            </a:r>
            <a:r>
              <a:rPr lang="en-US" sz="3200" b="1" dirty="0" smtClean="0"/>
              <a:t>o the</a:t>
            </a:r>
          </a:p>
          <a:p>
            <a:pPr algn="ctr"/>
            <a:r>
              <a:rPr lang="en-US" sz="3200" b="1" dirty="0" smtClean="0"/>
              <a:t>NAESB WEQ Executive Committee</a:t>
            </a:r>
            <a:endParaRPr lang="en-US" sz="3200" b="1" dirty="0"/>
          </a:p>
          <a:p>
            <a:pPr algn="ctr"/>
            <a:r>
              <a:rPr lang="en-US" b="1" dirty="0" smtClean="0"/>
              <a:t>October 24, </a:t>
            </a:r>
            <a:r>
              <a:rPr lang="en-US" b="1" dirty="0"/>
              <a:t>2017  </a:t>
            </a:r>
          </a:p>
          <a:p>
            <a:endParaRPr lang="en-US" sz="3200" b="1" dirty="0"/>
          </a:p>
          <a:p>
            <a:pPr algn="ctr"/>
            <a:r>
              <a:rPr lang="en-US" dirty="0" smtClean="0"/>
              <a:t>Review </a:t>
            </a:r>
            <a:r>
              <a:rPr lang="en-US" dirty="0"/>
              <a:t>and discuss the recommendation to support WEQ 2017 Annual Plan Items 2.a.i.1/R05019 and 5.a/R09003 – Short-Term Firm Preemption and Competition (OATT Section 13.2 and 14.2), and Add language to WEQ-001-4 Online Negotiation and Confirmation process to clarify Table 4-3 </a:t>
            </a:r>
            <a:endParaRPr lang="en-US" b="1" dirty="0" smtClean="0"/>
          </a:p>
          <a:p>
            <a:endParaRPr lang="en-US" dirty="0"/>
          </a:p>
        </p:txBody>
      </p:sp>
      <p:sp>
        <p:nvSpPr>
          <p:cNvPr id="3" name="Slide Number Placeholder 2"/>
          <p:cNvSpPr>
            <a:spLocks noGrp="1"/>
          </p:cNvSpPr>
          <p:nvPr>
            <p:ph type="sldNum" sz="quarter" idx="12"/>
          </p:nvPr>
        </p:nvSpPr>
        <p:spPr/>
        <p:txBody>
          <a:bodyPr/>
          <a:lstStyle/>
          <a:p>
            <a:fld id="{0620F0E1-ADCB-4C6B-8F10-3A0CB7A3EB0C}" type="slidenum">
              <a:rPr lang="en-US" smtClean="0"/>
              <a:t>1</a:t>
            </a:fld>
            <a:endParaRPr lang="en-US"/>
          </a:p>
        </p:txBody>
      </p:sp>
      <p:sp>
        <p:nvSpPr>
          <p:cNvPr id="8" name="Date Placeholder 7"/>
          <p:cNvSpPr>
            <a:spLocks noGrp="1"/>
          </p:cNvSpPr>
          <p:nvPr>
            <p:ph type="dt" sz="half" idx="10"/>
          </p:nvPr>
        </p:nvSpPr>
        <p:spPr/>
        <p:txBody>
          <a:bodyPr/>
          <a:lstStyle/>
          <a:p>
            <a:r>
              <a:rPr lang="en-US" smtClean="0"/>
              <a:t>10/17/2017</a:t>
            </a:r>
            <a:endParaRPr lang="en-US" dirty="0" smtClean="0"/>
          </a:p>
        </p:txBody>
      </p:sp>
      <p:sp>
        <p:nvSpPr>
          <p:cNvPr id="9" name="Footer Placeholder 8"/>
          <p:cNvSpPr>
            <a:spLocks noGrp="1"/>
          </p:cNvSpPr>
          <p:nvPr>
            <p:ph type="ftr" sz="quarter" idx="11"/>
          </p:nvPr>
        </p:nvSpPr>
        <p:spPr/>
        <p:txBody>
          <a:bodyPr/>
          <a:lstStyle/>
          <a:p>
            <a:r>
              <a:rPr lang="en-US" smtClean="0"/>
              <a:t>WEQ OASIS Subcommittee </a:t>
            </a:r>
            <a:endParaRPr lang="en-US"/>
          </a:p>
        </p:txBody>
      </p:sp>
      <p:sp>
        <p:nvSpPr>
          <p:cNvPr id="11" name="TextBox 10"/>
          <p:cNvSpPr txBox="1"/>
          <p:nvPr/>
        </p:nvSpPr>
        <p:spPr>
          <a:xfrm>
            <a:off x="2400300" y="5228143"/>
            <a:ext cx="7239000" cy="954107"/>
          </a:xfrm>
          <a:prstGeom prst="rect">
            <a:avLst/>
          </a:prstGeom>
          <a:noFill/>
        </p:spPr>
        <p:txBody>
          <a:bodyPr wrap="square" rtlCol="0">
            <a:spAutoFit/>
          </a:bodyPr>
          <a:lstStyle/>
          <a:p>
            <a:pPr algn="ctr"/>
            <a:r>
              <a:rPr lang="en-US" sz="1400" dirty="0"/>
              <a:t>OASIS Subcommittee Co-Chairs</a:t>
            </a:r>
          </a:p>
          <a:p>
            <a:r>
              <a:rPr lang="en-US" sz="1400" dirty="0"/>
              <a:t>Alan Pritchard, Duke Energy		                    JT Wood, Southern Company</a:t>
            </a:r>
          </a:p>
          <a:p>
            <a:r>
              <a:rPr lang="en-US" sz="1400" dirty="0"/>
              <a:t>Matt </a:t>
            </a:r>
            <a:r>
              <a:rPr lang="en-US" sz="1400" dirty="0" err="1"/>
              <a:t>Schingle</a:t>
            </a:r>
            <a:r>
              <a:rPr lang="en-US" sz="1400" dirty="0"/>
              <a:t>, MISO			                    Ken Quimby, Southwest Power </a:t>
            </a:r>
            <a:r>
              <a:rPr lang="en-US" sz="1400" dirty="0" smtClean="0"/>
              <a:t>Pool</a:t>
            </a:r>
          </a:p>
          <a:p>
            <a:pPr algn="ctr"/>
            <a:r>
              <a:rPr lang="en-US" sz="1400" dirty="0" smtClean="0"/>
              <a:t>Rob </a:t>
            </a:r>
            <a:r>
              <a:rPr lang="en-US" sz="1400" dirty="0" err="1" smtClean="0"/>
              <a:t>Arbitelle</a:t>
            </a:r>
            <a:r>
              <a:rPr lang="en-US" sz="1400" dirty="0" smtClean="0"/>
              <a:t>, SOCO</a:t>
            </a:r>
            <a:endParaRPr lang="en-US" sz="1400" dirty="0"/>
          </a:p>
        </p:txBody>
      </p:sp>
    </p:spTree>
    <p:extLst>
      <p:ext uri="{BB962C8B-B14F-4D97-AF65-F5344CB8AC3E}">
        <p14:creationId xmlns:p14="http://schemas.microsoft.com/office/powerpoint/2010/main" val="2581288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7E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28537" y="510138"/>
            <a:ext cx="8464616" cy="1373775"/>
          </a:xfrm>
          <a:ln>
            <a:solidFill>
              <a:schemeClr val="tx1"/>
            </a:solidFill>
          </a:ln>
        </p:spPr>
        <p:txBody>
          <a:bodyPr>
            <a:normAutofit fontScale="90000"/>
          </a:bodyPr>
          <a:lstStyle/>
          <a:p>
            <a:r>
              <a:rPr lang="en-US" b="1" dirty="0" smtClean="0"/>
              <a:t> </a:t>
            </a:r>
            <a:r>
              <a:rPr lang="en-US" sz="3100" b="1" dirty="0" smtClean="0"/>
              <a:t>2017 Annual Plan items 2.a.i.1: Short Term Preemption and Competition and 2017 Annual Plan Item 5.a: Add clarifying language to WEQ-001 Table 4-3</a:t>
            </a:r>
            <a:endParaRPr lang="en-US" sz="3100" b="1" dirty="0"/>
          </a:p>
        </p:txBody>
      </p:sp>
      <p:sp>
        <p:nvSpPr>
          <p:cNvPr id="3" name="Slide Number Placeholder 2"/>
          <p:cNvSpPr>
            <a:spLocks noGrp="1"/>
          </p:cNvSpPr>
          <p:nvPr>
            <p:ph type="sldNum" sz="quarter" idx="12"/>
          </p:nvPr>
        </p:nvSpPr>
        <p:spPr/>
        <p:txBody>
          <a:bodyPr/>
          <a:lstStyle/>
          <a:p>
            <a:fld id="{0620F0E1-ADCB-4C6B-8F10-3A0CB7A3EB0C}" type="slidenum">
              <a:rPr lang="en-US" smtClean="0"/>
              <a:t>2</a:t>
            </a:fld>
            <a:endParaRPr lang="en-US"/>
          </a:p>
        </p:txBody>
      </p:sp>
      <p:sp>
        <p:nvSpPr>
          <p:cNvPr id="8" name="Date Placeholder 7"/>
          <p:cNvSpPr>
            <a:spLocks noGrp="1"/>
          </p:cNvSpPr>
          <p:nvPr>
            <p:ph type="dt" sz="half" idx="10"/>
          </p:nvPr>
        </p:nvSpPr>
        <p:spPr/>
        <p:txBody>
          <a:bodyPr/>
          <a:lstStyle/>
          <a:p>
            <a:r>
              <a:rPr lang="en-US" smtClean="0"/>
              <a:t>10/17/2017</a:t>
            </a:r>
            <a:endParaRPr lang="en-US" dirty="0" smtClean="0"/>
          </a:p>
        </p:txBody>
      </p:sp>
      <p:sp>
        <p:nvSpPr>
          <p:cNvPr id="9" name="Footer Placeholder 8"/>
          <p:cNvSpPr>
            <a:spLocks noGrp="1"/>
          </p:cNvSpPr>
          <p:nvPr>
            <p:ph type="ftr" sz="quarter" idx="11"/>
          </p:nvPr>
        </p:nvSpPr>
        <p:spPr/>
        <p:txBody>
          <a:bodyPr/>
          <a:lstStyle/>
          <a:p>
            <a:r>
              <a:rPr lang="en-US" smtClean="0"/>
              <a:t>WEQ OASIS Subcommittee </a:t>
            </a:r>
            <a:endParaRPr lang="en-US"/>
          </a:p>
        </p:txBody>
      </p:sp>
      <p:sp>
        <p:nvSpPr>
          <p:cNvPr id="4" name="TextBox 3"/>
          <p:cNvSpPr txBox="1"/>
          <p:nvPr/>
        </p:nvSpPr>
        <p:spPr>
          <a:xfrm>
            <a:off x="1530415" y="2232902"/>
            <a:ext cx="8855243" cy="391305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dirty="0"/>
              <a:t>OASIS Subcommittee recommendation voted out for Formal Comments at the Vancouver BC meeting in June 2017</a:t>
            </a:r>
          </a:p>
          <a:p>
            <a:pPr marL="742950" lvl="1" indent="-285750">
              <a:lnSpc>
                <a:spcPct val="150000"/>
              </a:lnSpc>
              <a:buFont typeface="Arial" panose="020B0604020202020204" pitchFamily="34" charset="0"/>
              <a:buChar char="•"/>
            </a:pPr>
            <a:r>
              <a:rPr lang="en-US" sz="2400" dirty="0"/>
              <a:t>Slated for completion in Q2 2017</a:t>
            </a:r>
          </a:p>
          <a:p>
            <a:pPr marL="742950" lvl="1" indent="-285750">
              <a:lnSpc>
                <a:spcPct val="150000"/>
              </a:lnSpc>
              <a:buFont typeface="Arial" panose="020B0604020202020204" pitchFamily="34" charset="0"/>
              <a:buChar char="•"/>
            </a:pPr>
            <a:r>
              <a:rPr lang="en-US" sz="2400" dirty="0"/>
              <a:t>Requested a 45 day formal comment period, due to complexity</a:t>
            </a:r>
          </a:p>
          <a:p>
            <a:pPr marL="285750" indent="-285750">
              <a:lnSpc>
                <a:spcPct val="150000"/>
              </a:lnSpc>
              <a:buFont typeface="Arial" panose="020B0604020202020204" pitchFamily="34" charset="0"/>
              <a:buChar char="•"/>
            </a:pPr>
            <a:r>
              <a:rPr lang="en-US" sz="2400" dirty="0"/>
              <a:t>OASIS Subcommittee delivered 2 Industry Review Sessions</a:t>
            </a:r>
          </a:p>
          <a:p>
            <a:pPr marL="742950" lvl="1" indent="-285750">
              <a:lnSpc>
                <a:spcPct val="150000"/>
              </a:lnSpc>
              <a:buFont typeface="Arial" panose="020B0604020202020204" pitchFamily="34" charset="0"/>
              <a:buChar char="•"/>
            </a:pPr>
            <a:r>
              <a:rPr lang="en-US" sz="2400" dirty="0"/>
              <a:t>7/11/2017 afternoon</a:t>
            </a:r>
          </a:p>
          <a:p>
            <a:pPr marL="742950" lvl="1" indent="-285750">
              <a:lnSpc>
                <a:spcPct val="150000"/>
              </a:lnSpc>
              <a:buFont typeface="Arial" panose="020B0604020202020204" pitchFamily="34" charset="0"/>
              <a:buChar char="•"/>
            </a:pPr>
            <a:r>
              <a:rPr lang="en-US" sz="2400" dirty="0"/>
              <a:t>7/26/2017  morning</a:t>
            </a:r>
          </a:p>
        </p:txBody>
      </p:sp>
    </p:spTree>
    <p:extLst>
      <p:ext uri="{BB962C8B-B14F-4D97-AF65-F5344CB8AC3E}">
        <p14:creationId xmlns:p14="http://schemas.microsoft.com/office/powerpoint/2010/main" val="3390795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7E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28537" y="510138"/>
            <a:ext cx="8464616" cy="539173"/>
          </a:xfrm>
          <a:ln>
            <a:solidFill>
              <a:schemeClr val="tx1"/>
            </a:solidFill>
          </a:ln>
        </p:spPr>
        <p:txBody>
          <a:bodyPr>
            <a:normAutofit/>
          </a:bodyPr>
          <a:lstStyle/>
          <a:p>
            <a:r>
              <a:rPr lang="en-US" sz="2800" b="1" dirty="0"/>
              <a:t>Preemption and Competition Recommendation</a:t>
            </a:r>
          </a:p>
        </p:txBody>
      </p:sp>
      <p:sp>
        <p:nvSpPr>
          <p:cNvPr id="3" name="Slide Number Placeholder 2"/>
          <p:cNvSpPr>
            <a:spLocks noGrp="1"/>
          </p:cNvSpPr>
          <p:nvPr>
            <p:ph type="sldNum" sz="quarter" idx="12"/>
          </p:nvPr>
        </p:nvSpPr>
        <p:spPr/>
        <p:txBody>
          <a:bodyPr/>
          <a:lstStyle/>
          <a:p>
            <a:fld id="{0620F0E1-ADCB-4C6B-8F10-3A0CB7A3EB0C}" type="slidenum">
              <a:rPr lang="en-US" smtClean="0"/>
              <a:t>3</a:t>
            </a:fld>
            <a:endParaRPr lang="en-US"/>
          </a:p>
        </p:txBody>
      </p:sp>
      <p:sp>
        <p:nvSpPr>
          <p:cNvPr id="8" name="Date Placeholder 7"/>
          <p:cNvSpPr>
            <a:spLocks noGrp="1"/>
          </p:cNvSpPr>
          <p:nvPr>
            <p:ph type="dt" sz="half" idx="10"/>
          </p:nvPr>
        </p:nvSpPr>
        <p:spPr/>
        <p:txBody>
          <a:bodyPr/>
          <a:lstStyle/>
          <a:p>
            <a:r>
              <a:rPr lang="en-US" smtClean="0"/>
              <a:t>10/17/2017</a:t>
            </a:r>
            <a:endParaRPr lang="en-US" dirty="0" smtClean="0"/>
          </a:p>
        </p:txBody>
      </p:sp>
      <p:sp>
        <p:nvSpPr>
          <p:cNvPr id="9" name="Footer Placeholder 8"/>
          <p:cNvSpPr>
            <a:spLocks noGrp="1"/>
          </p:cNvSpPr>
          <p:nvPr>
            <p:ph type="ftr" sz="quarter" idx="11"/>
          </p:nvPr>
        </p:nvSpPr>
        <p:spPr/>
        <p:txBody>
          <a:bodyPr/>
          <a:lstStyle/>
          <a:p>
            <a:r>
              <a:rPr lang="en-US" smtClean="0"/>
              <a:t>WEQ OASIS Subcommittee </a:t>
            </a:r>
            <a:endParaRPr lang="en-US"/>
          </a:p>
        </p:txBody>
      </p:sp>
      <p:sp>
        <p:nvSpPr>
          <p:cNvPr id="5" name="TextBox 4"/>
          <p:cNvSpPr txBox="1"/>
          <p:nvPr/>
        </p:nvSpPr>
        <p:spPr>
          <a:xfrm>
            <a:off x="774246" y="1534367"/>
            <a:ext cx="10643507" cy="4154984"/>
          </a:xfrm>
          <a:prstGeom prst="rect">
            <a:avLst/>
          </a:prstGeom>
          <a:noFill/>
        </p:spPr>
        <p:txBody>
          <a:bodyPr wrap="square" rtlCol="0">
            <a:spAutoFit/>
          </a:bodyPr>
          <a:lstStyle/>
          <a:p>
            <a:pPr lvl="1" algn="ctr"/>
            <a:r>
              <a:rPr lang="en-US" sz="2400" dirty="0" smtClean="0"/>
              <a:t>Major Modifications</a:t>
            </a:r>
          </a:p>
          <a:p>
            <a:pPr lvl="1" algn="ctr"/>
            <a:endParaRPr lang="en-US" sz="2400" dirty="0"/>
          </a:p>
          <a:p>
            <a:pPr marL="800100" lvl="1" indent="-342900">
              <a:buFont typeface="Arial" panose="020B0604020202020204" pitchFamily="34" charset="0"/>
              <a:buChar char="•"/>
            </a:pPr>
            <a:r>
              <a:rPr lang="en-US" sz="2400" dirty="0" smtClean="0"/>
              <a:t>Defined time frame for Preemption and ROFR Process – Go/</a:t>
            </a:r>
            <a:r>
              <a:rPr lang="en-US" sz="2400" dirty="0" err="1" smtClean="0"/>
              <a:t>NoGo</a:t>
            </a:r>
            <a:endParaRPr lang="en-US" sz="2400" dirty="0" smtClean="0"/>
          </a:p>
          <a:p>
            <a:pPr marL="800100" lvl="1" indent="-342900">
              <a:buFont typeface="Arial" panose="020B0604020202020204" pitchFamily="34" charset="0"/>
              <a:buChar char="•"/>
            </a:pPr>
            <a:r>
              <a:rPr lang="en-US" sz="2400" dirty="0"/>
              <a:t>Expanded notification/information to </a:t>
            </a:r>
            <a:r>
              <a:rPr lang="en-US" sz="2400" dirty="0" smtClean="0"/>
              <a:t>participants</a:t>
            </a:r>
          </a:p>
          <a:p>
            <a:pPr marL="1714500" lvl="3" indent="-342900">
              <a:buFont typeface="Arial" panose="020B0604020202020204" pitchFamily="34" charset="0"/>
              <a:buChar char="•"/>
            </a:pPr>
            <a:r>
              <a:rPr lang="en-US" sz="2400" dirty="0" smtClean="0"/>
              <a:t>New OASIS templates to support notifications</a:t>
            </a:r>
          </a:p>
          <a:p>
            <a:pPr marL="800100" lvl="1" indent="-342900">
              <a:buFont typeface="Arial" panose="020B0604020202020204" pitchFamily="34" charset="0"/>
              <a:buChar char="•"/>
            </a:pPr>
            <a:r>
              <a:rPr lang="en-US" sz="2400" dirty="0" smtClean="0"/>
              <a:t>Pre-confirmed </a:t>
            </a:r>
            <a:r>
              <a:rPr lang="en-US" sz="2400" dirty="0"/>
              <a:t>Challenger </a:t>
            </a:r>
            <a:r>
              <a:rPr lang="en-US" sz="2400" dirty="0" smtClean="0"/>
              <a:t>requirement</a:t>
            </a:r>
          </a:p>
          <a:p>
            <a:pPr marL="800100" lvl="1" indent="-342900">
              <a:buFont typeface="Arial" panose="020B0604020202020204" pitchFamily="34" charset="0"/>
              <a:buChar char="•"/>
            </a:pPr>
            <a:r>
              <a:rPr lang="en-US" sz="2400" dirty="0"/>
              <a:t>Opt-Out provision for Challenger</a:t>
            </a:r>
          </a:p>
          <a:p>
            <a:pPr marL="800100" lvl="1" indent="-342900">
              <a:buFont typeface="Arial" panose="020B0604020202020204" pitchFamily="34" charset="0"/>
              <a:buChar char="•"/>
            </a:pPr>
            <a:r>
              <a:rPr lang="en-US" sz="2400" dirty="0" smtClean="0"/>
              <a:t>Transmission </a:t>
            </a:r>
            <a:r>
              <a:rPr lang="en-US" sz="2400" dirty="0"/>
              <a:t>Provider </a:t>
            </a:r>
            <a:r>
              <a:rPr lang="en-US" sz="2400" dirty="0" smtClean="0"/>
              <a:t>provides information to Defenders with ROFR</a:t>
            </a:r>
          </a:p>
          <a:p>
            <a:pPr marL="1257300" lvl="2" indent="-342900">
              <a:buFont typeface="Arial" panose="020B0604020202020204" pitchFamily="34" charset="0"/>
              <a:buChar char="•"/>
            </a:pPr>
            <a:r>
              <a:rPr lang="en-US" sz="2400" dirty="0" smtClean="0"/>
              <a:t>Matching Profile and Remaining Profile</a:t>
            </a:r>
          </a:p>
          <a:p>
            <a:pPr marL="800100" lvl="1" indent="-342900">
              <a:buFont typeface="Arial" panose="020B0604020202020204" pitchFamily="34" charset="0"/>
              <a:buChar char="•"/>
            </a:pPr>
            <a:r>
              <a:rPr lang="en-US" sz="2400" dirty="0"/>
              <a:t>A  Defender with ROFR “match” modifies an existing reservation</a:t>
            </a:r>
          </a:p>
          <a:p>
            <a:pPr marL="800100" lvl="1" indent="-342900">
              <a:buFont typeface="Arial" panose="020B0604020202020204" pitchFamily="34" charset="0"/>
              <a:buChar char="•"/>
            </a:pPr>
            <a:r>
              <a:rPr lang="en-US" sz="2400" dirty="0" smtClean="0"/>
              <a:t>Partial Service allowable in certain circumstances</a:t>
            </a:r>
          </a:p>
        </p:txBody>
      </p:sp>
    </p:spTree>
    <p:extLst>
      <p:ext uri="{BB962C8B-B14F-4D97-AF65-F5344CB8AC3E}">
        <p14:creationId xmlns:p14="http://schemas.microsoft.com/office/powerpoint/2010/main" val="2038185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7E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12209" y="538843"/>
            <a:ext cx="8464616" cy="512313"/>
          </a:xfrm>
          <a:ln>
            <a:solidFill>
              <a:schemeClr val="tx1"/>
            </a:solidFill>
          </a:ln>
        </p:spPr>
        <p:txBody>
          <a:bodyPr>
            <a:normAutofit/>
          </a:bodyPr>
          <a:lstStyle/>
          <a:p>
            <a:r>
              <a:rPr lang="en-US" sz="2800" b="1" dirty="0" smtClean="0"/>
              <a:t>Preemption and Competition Recommendation</a:t>
            </a:r>
            <a:endParaRPr lang="en-US" sz="2800" b="1" dirty="0"/>
          </a:p>
        </p:txBody>
      </p:sp>
      <p:sp>
        <p:nvSpPr>
          <p:cNvPr id="3" name="Slide Number Placeholder 2"/>
          <p:cNvSpPr>
            <a:spLocks noGrp="1"/>
          </p:cNvSpPr>
          <p:nvPr>
            <p:ph type="sldNum" sz="quarter" idx="12"/>
          </p:nvPr>
        </p:nvSpPr>
        <p:spPr/>
        <p:txBody>
          <a:bodyPr/>
          <a:lstStyle/>
          <a:p>
            <a:fld id="{0620F0E1-ADCB-4C6B-8F10-3A0CB7A3EB0C}" type="slidenum">
              <a:rPr lang="en-US" smtClean="0"/>
              <a:t>4</a:t>
            </a:fld>
            <a:endParaRPr lang="en-US"/>
          </a:p>
        </p:txBody>
      </p:sp>
      <p:sp>
        <p:nvSpPr>
          <p:cNvPr id="8" name="Date Placeholder 7"/>
          <p:cNvSpPr>
            <a:spLocks noGrp="1"/>
          </p:cNvSpPr>
          <p:nvPr>
            <p:ph type="dt" sz="half" idx="10"/>
          </p:nvPr>
        </p:nvSpPr>
        <p:spPr/>
        <p:txBody>
          <a:bodyPr/>
          <a:lstStyle/>
          <a:p>
            <a:r>
              <a:rPr lang="en-US" smtClean="0"/>
              <a:t>10/17/2017</a:t>
            </a:r>
            <a:endParaRPr lang="en-US" dirty="0" smtClean="0"/>
          </a:p>
        </p:txBody>
      </p:sp>
      <p:sp>
        <p:nvSpPr>
          <p:cNvPr id="9" name="Footer Placeholder 8"/>
          <p:cNvSpPr>
            <a:spLocks noGrp="1"/>
          </p:cNvSpPr>
          <p:nvPr>
            <p:ph type="ftr" sz="quarter" idx="11"/>
          </p:nvPr>
        </p:nvSpPr>
        <p:spPr/>
        <p:txBody>
          <a:bodyPr/>
          <a:lstStyle/>
          <a:p>
            <a:r>
              <a:rPr lang="en-US" smtClean="0"/>
              <a:t>WEQ OASIS Subcommittee </a:t>
            </a:r>
            <a:endParaRPr lang="en-US"/>
          </a:p>
        </p:txBody>
      </p:sp>
      <p:sp>
        <p:nvSpPr>
          <p:cNvPr id="4" name="Rectangle 3"/>
          <p:cNvSpPr/>
          <p:nvPr/>
        </p:nvSpPr>
        <p:spPr>
          <a:xfrm>
            <a:off x="1409075" y="1436676"/>
            <a:ext cx="9338873" cy="4524315"/>
          </a:xfrm>
          <a:prstGeom prst="rect">
            <a:avLst/>
          </a:prstGeom>
        </p:spPr>
        <p:txBody>
          <a:bodyPr wrap="square">
            <a:spAutoFit/>
          </a:bodyPr>
          <a:lstStyle/>
          <a:p>
            <a:pPr marL="285750" indent="-285750">
              <a:lnSpc>
                <a:spcPct val="150000"/>
              </a:lnSpc>
              <a:buFont typeface="Arial" panose="020B0604020202020204" pitchFamily="34" charset="0"/>
              <a:buChar char="•"/>
            </a:pPr>
            <a:r>
              <a:rPr lang="en-US" sz="2400" dirty="0" smtClean="0"/>
              <a:t>8 sets of formal comments returned by deadline</a:t>
            </a:r>
          </a:p>
          <a:p>
            <a:pPr marL="742950" lvl="1" indent="-285750">
              <a:lnSpc>
                <a:spcPct val="150000"/>
              </a:lnSpc>
              <a:buFont typeface="Arial" panose="020B0604020202020204" pitchFamily="34" charset="0"/>
              <a:buChar char="•"/>
            </a:pPr>
            <a:r>
              <a:rPr lang="en-US" sz="2400" dirty="0" smtClean="0"/>
              <a:t>BPA, NCEMC, APS, OATI, Duke Energy, Southern Company, PJM, ISO/RTO Council</a:t>
            </a:r>
          </a:p>
          <a:p>
            <a:pPr marL="285750" indent="-285750">
              <a:lnSpc>
                <a:spcPct val="150000"/>
              </a:lnSpc>
              <a:buFont typeface="Arial" panose="020B0604020202020204" pitchFamily="34" charset="0"/>
              <a:buChar char="•"/>
            </a:pPr>
            <a:r>
              <a:rPr lang="en-US" sz="2400" dirty="0" smtClean="0"/>
              <a:t>OASIS </a:t>
            </a:r>
            <a:r>
              <a:rPr lang="en-US" sz="2400" dirty="0"/>
              <a:t>Subcommittee </a:t>
            </a:r>
            <a:r>
              <a:rPr lang="en-US" sz="2400" dirty="0" smtClean="0"/>
              <a:t>reviewed  over 400 items</a:t>
            </a:r>
          </a:p>
          <a:p>
            <a:pPr marL="742950" lvl="1" indent="-285750">
              <a:lnSpc>
                <a:spcPct val="150000"/>
              </a:lnSpc>
              <a:buFont typeface="Arial" panose="020B0604020202020204" pitchFamily="34" charset="0"/>
              <a:buChar char="•"/>
            </a:pPr>
            <a:r>
              <a:rPr lang="en-US" sz="2400" dirty="0" smtClean="0"/>
              <a:t>Dallas Face-to-Face – August 16-17</a:t>
            </a:r>
          </a:p>
          <a:p>
            <a:pPr marL="742950" lvl="1" indent="-285750">
              <a:lnSpc>
                <a:spcPct val="150000"/>
              </a:lnSpc>
              <a:buFont typeface="Arial" panose="020B0604020202020204" pitchFamily="34" charset="0"/>
              <a:buChar char="•"/>
            </a:pPr>
            <a:r>
              <a:rPr lang="en-US" sz="2400" dirty="0" smtClean="0"/>
              <a:t>Conference call – September 13</a:t>
            </a:r>
          </a:p>
          <a:p>
            <a:pPr marL="742950" lvl="1" indent="-285750">
              <a:lnSpc>
                <a:spcPct val="150000"/>
              </a:lnSpc>
              <a:buFont typeface="Arial" panose="020B0604020202020204" pitchFamily="34" charset="0"/>
              <a:buChar char="•"/>
            </a:pPr>
            <a:r>
              <a:rPr lang="en-US" sz="2400" dirty="0" smtClean="0"/>
              <a:t>Charlotte Face-to-Face – September 26-28</a:t>
            </a:r>
          </a:p>
          <a:p>
            <a:pPr marL="742950" lvl="1" indent="-285750">
              <a:lnSpc>
                <a:spcPct val="150000"/>
              </a:lnSpc>
              <a:buFont typeface="Arial" panose="020B0604020202020204" pitchFamily="34" charset="0"/>
              <a:buChar char="•"/>
            </a:pPr>
            <a:r>
              <a:rPr lang="en-US" sz="2400" dirty="0" smtClean="0"/>
              <a:t>Conference call – October 6</a:t>
            </a:r>
          </a:p>
        </p:txBody>
      </p:sp>
    </p:spTree>
    <p:extLst>
      <p:ext uri="{BB962C8B-B14F-4D97-AF65-F5344CB8AC3E}">
        <p14:creationId xmlns:p14="http://schemas.microsoft.com/office/powerpoint/2010/main" val="2217692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7E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12209" y="538843"/>
            <a:ext cx="8464616" cy="512313"/>
          </a:xfrm>
          <a:ln>
            <a:solidFill>
              <a:schemeClr val="tx1"/>
            </a:solidFill>
          </a:ln>
        </p:spPr>
        <p:txBody>
          <a:bodyPr>
            <a:normAutofit/>
          </a:bodyPr>
          <a:lstStyle/>
          <a:p>
            <a:r>
              <a:rPr lang="en-US" sz="2800" b="1" dirty="0" smtClean="0"/>
              <a:t>Preemption and Competition Recommendation</a:t>
            </a:r>
            <a:endParaRPr lang="en-US" sz="2800" b="1" dirty="0"/>
          </a:p>
        </p:txBody>
      </p:sp>
      <p:sp>
        <p:nvSpPr>
          <p:cNvPr id="3" name="Slide Number Placeholder 2"/>
          <p:cNvSpPr>
            <a:spLocks noGrp="1"/>
          </p:cNvSpPr>
          <p:nvPr>
            <p:ph type="sldNum" sz="quarter" idx="12"/>
          </p:nvPr>
        </p:nvSpPr>
        <p:spPr/>
        <p:txBody>
          <a:bodyPr/>
          <a:lstStyle/>
          <a:p>
            <a:fld id="{0620F0E1-ADCB-4C6B-8F10-3A0CB7A3EB0C}" type="slidenum">
              <a:rPr lang="en-US" smtClean="0"/>
              <a:t>5</a:t>
            </a:fld>
            <a:endParaRPr lang="en-US"/>
          </a:p>
        </p:txBody>
      </p:sp>
      <p:sp>
        <p:nvSpPr>
          <p:cNvPr id="8" name="Date Placeholder 7"/>
          <p:cNvSpPr>
            <a:spLocks noGrp="1"/>
          </p:cNvSpPr>
          <p:nvPr>
            <p:ph type="dt" sz="half" idx="10"/>
          </p:nvPr>
        </p:nvSpPr>
        <p:spPr/>
        <p:txBody>
          <a:bodyPr/>
          <a:lstStyle/>
          <a:p>
            <a:r>
              <a:rPr lang="en-US" smtClean="0"/>
              <a:t>10/17/2017</a:t>
            </a:r>
            <a:endParaRPr lang="en-US" dirty="0" smtClean="0"/>
          </a:p>
        </p:txBody>
      </p:sp>
      <p:sp>
        <p:nvSpPr>
          <p:cNvPr id="9" name="Footer Placeholder 8"/>
          <p:cNvSpPr>
            <a:spLocks noGrp="1"/>
          </p:cNvSpPr>
          <p:nvPr>
            <p:ph type="ftr" sz="quarter" idx="11"/>
          </p:nvPr>
        </p:nvSpPr>
        <p:spPr/>
        <p:txBody>
          <a:bodyPr/>
          <a:lstStyle/>
          <a:p>
            <a:r>
              <a:rPr lang="en-US" smtClean="0"/>
              <a:t>WEQ OASIS Subcommittee </a:t>
            </a:r>
            <a:endParaRPr lang="en-US"/>
          </a:p>
        </p:txBody>
      </p:sp>
      <p:sp>
        <p:nvSpPr>
          <p:cNvPr id="4" name="Rectangle 3"/>
          <p:cNvSpPr/>
          <p:nvPr/>
        </p:nvSpPr>
        <p:spPr>
          <a:xfrm>
            <a:off x="749507" y="1271855"/>
            <a:ext cx="10912839" cy="5586145"/>
          </a:xfrm>
          <a:prstGeom prst="rect">
            <a:avLst/>
          </a:prstGeom>
        </p:spPr>
        <p:txBody>
          <a:bodyPr wrap="square">
            <a:spAutoFit/>
          </a:bodyPr>
          <a:lstStyle/>
          <a:p>
            <a:pPr marL="285750" indent="-285750">
              <a:lnSpc>
                <a:spcPct val="150000"/>
              </a:lnSpc>
              <a:buFont typeface="Arial" panose="020B0604020202020204" pitchFamily="34" charset="0"/>
              <a:buChar char="•"/>
            </a:pPr>
            <a:r>
              <a:rPr lang="en-US" sz="2000" dirty="0"/>
              <a:t>Two sets of late formal comments from the OASIS subcommittee</a:t>
            </a:r>
          </a:p>
          <a:p>
            <a:pPr lvl="1">
              <a:lnSpc>
                <a:spcPct val="150000"/>
              </a:lnSpc>
            </a:pPr>
            <a:r>
              <a:rPr lang="en-US" sz="2000" dirty="0" smtClean="0"/>
              <a:t>BPA identified an inequity in the processing of ROFR requests in their formal comments. </a:t>
            </a:r>
          </a:p>
          <a:p>
            <a:pPr marL="742950" lvl="1" indent="-285750">
              <a:lnSpc>
                <a:spcPct val="150000"/>
              </a:lnSpc>
              <a:buFont typeface="Arial" panose="020B0604020202020204" pitchFamily="34" charset="0"/>
              <a:buChar char="•"/>
            </a:pPr>
            <a:r>
              <a:rPr lang="en-US" sz="2000" dirty="0" smtClean="0"/>
              <a:t>All comments other than the inequity identified by BPA were reviewed, a modified recommendation was prepared, and on 9/27/17 it was voted out of subcommitte</a:t>
            </a:r>
            <a:r>
              <a:rPr lang="en-US" sz="2000" dirty="0"/>
              <a:t>e</a:t>
            </a:r>
            <a:r>
              <a:rPr lang="en-US" sz="2000" dirty="0" smtClean="0"/>
              <a:t> for submission as late comments.  (Unanimously supported without objection.)</a:t>
            </a:r>
          </a:p>
          <a:p>
            <a:pPr marL="742950" lvl="1" indent="-285750">
              <a:lnSpc>
                <a:spcPct val="150000"/>
              </a:lnSpc>
              <a:buFont typeface="Arial" panose="020B0604020202020204" pitchFamily="34" charset="0"/>
              <a:buChar char="•"/>
            </a:pPr>
            <a:r>
              <a:rPr lang="en-US" sz="2000" dirty="0" smtClean="0"/>
              <a:t>A solution to the inequity identified by BPA was reviewed, a recommendation representing a modification of  the first set of late comments was prepared, and on 10/6/17 it was voted out of subcommittee for submission as late comments.  (Balanced vote 8.2 in favor, 1.8 opposed, with abstentions by MISO and SPP)</a:t>
            </a:r>
          </a:p>
          <a:p>
            <a:pPr marL="285750" indent="-285750">
              <a:lnSpc>
                <a:spcPct val="150000"/>
              </a:lnSpc>
              <a:buFont typeface="Arial" panose="020B0604020202020204" pitchFamily="34" charset="0"/>
              <a:buChar char="•"/>
            </a:pPr>
            <a:r>
              <a:rPr lang="en-US" sz="2000" dirty="0" smtClean="0"/>
              <a:t>An additional set of late formal comments addressing the inequity was filed jointly by BPA and SOCO.  It has not been considered in detail by the OASIS subcommittee.                      </a:t>
            </a:r>
          </a:p>
          <a:p>
            <a:pPr marL="742950" lvl="1" indent="-285750">
              <a:lnSpc>
                <a:spcPct val="150000"/>
              </a:lnSpc>
              <a:buFont typeface="Arial" panose="020B0604020202020204" pitchFamily="34" charset="0"/>
              <a:buChar char="•"/>
            </a:pPr>
            <a:endParaRPr lang="en-US" dirty="0" smtClean="0"/>
          </a:p>
        </p:txBody>
      </p:sp>
    </p:spTree>
    <p:extLst>
      <p:ext uri="{BB962C8B-B14F-4D97-AF65-F5344CB8AC3E}">
        <p14:creationId xmlns:p14="http://schemas.microsoft.com/office/powerpoint/2010/main" val="1804432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7E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12209" y="538843"/>
            <a:ext cx="8464616" cy="512313"/>
          </a:xfrm>
          <a:ln>
            <a:solidFill>
              <a:schemeClr val="tx1"/>
            </a:solidFill>
          </a:ln>
        </p:spPr>
        <p:txBody>
          <a:bodyPr>
            <a:normAutofit/>
          </a:bodyPr>
          <a:lstStyle/>
          <a:p>
            <a:r>
              <a:rPr lang="en-US" sz="2800" b="1" dirty="0" smtClean="0"/>
              <a:t>Preemption and Competition Recommendation</a:t>
            </a:r>
            <a:endParaRPr lang="en-US" sz="2800" b="1" dirty="0"/>
          </a:p>
        </p:txBody>
      </p:sp>
      <p:sp>
        <p:nvSpPr>
          <p:cNvPr id="3" name="Slide Number Placeholder 2"/>
          <p:cNvSpPr>
            <a:spLocks noGrp="1"/>
          </p:cNvSpPr>
          <p:nvPr>
            <p:ph type="sldNum" sz="quarter" idx="12"/>
          </p:nvPr>
        </p:nvSpPr>
        <p:spPr/>
        <p:txBody>
          <a:bodyPr/>
          <a:lstStyle/>
          <a:p>
            <a:fld id="{0620F0E1-ADCB-4C6B-8F10-3A0CB7A3EB0C}" type="slidenum">
              <a:rPr lang="en-US" smtClean="0"/>
              <a:t>6</a:t>
            </a:fld>
            <a:endParaRPr lang="en-US"/>
          </a:p>
        </p:txBody>
      </p:sp>
      <p:sp>
        <p:nvSpPr>
          <p:cNvPr id="8" name="Date Placeholder 7"/>
          <p:cNvSpPr>
            <a:spLocks noGrp="1"/>
          </p:cNvSpPr>
          <p:nvPr>
            <p:ph type="dt" sz="half" idx="10"/>
          </p:nvPr>
        </p:nvSpPr>
        <p:spPr/>
        <p:txBody>
          <a:bodyPr/>
          <a:lstStyle/>
          <a:p>
            <a:r>
              <a:rPr lang="en-US" smtClean="0"/>
              <a:t>10/17/2017</a:t>
            </a:r>
            <a:endParaRPr lang="en-US" dirty="0" smtClean="0"/>
          </a:p>
        </p:txBody>
      </p:sp>
      <p:sp>
        <p:nvSpPr>
          <p:cNvPr id="9" name="Footer Placeholder 8"/>
          <p:cNvSpPr>
            <a:spLocks noGrp="1"/>
          </p:cNvSpPr>
          <p:nvPr>
            <p:ph type="ftr" sz="quarter" idx="11"/>
          </p:nvPr>
        </p:nvSpPr>
        <p:spPr/>
        <p:txBody>
          <a:bodyPr/>
          <a:lstStyle/>
          <a:p>
            <a:r>
              <a:rPr lang="en-US" smtClean="0"/>
              <a:t>WEQ OASIS Subcommittee </a:t>
            </a:r>
            <a:endParaRPr lang="en-US"/>
          </a:p>
        </p:txBody>
      </p:sp>
      <p:sp>
        <p:nvSpPr>
          <p:cNvPr id="4" name="Rectangle 3"/>
          <p:cNvSpPr/>
          <p:nvPr/>
        </p:nvSpPr>
        <p:spPr>
          <a:xfrm>
            <a:off x="959370" y="1496636"/>
            <a:ext cx="10193311" cy="3970318"/>
          </a:xfrm>
          <a:prstGeom prst="rect">
            <a:avLst/>
          </a:prstGeom>
        </p:spPr>
        <p:txBody>
          <a:bodyPr wrap="square">
            <a:spAutoFit/>
          </a:bodyPr>
          <a:lstStyle/>
          <a:p>
            <a:pPr>
              <a:lnSpc>
                <a:spcPct val="150000"/>
              </a:lnSpc>
            </a:pPr>
            <a:r>
              <a:rPr lang="en-US" sz="2400" b="1" dirty="0" smtClean="0"/>
              <a:t>What is the inequity?</a:t>
            </a:r>
          </a:p>
          <a:p>
            <a:pPr lvl="1">
              <a:lnSpc>
                <a:spcPct val="150000"/>
              </a:lnSpc>
            </a:pPr>
            <a:r>
              <a:rPr lang="en-US" sz="2400" dirty="0" smtClean="0"/>
              <a:t>Under the draft standards, if a Challenger was granted partial capacity or withdrew after receiving a counteroffer, any capacity remaining after the Challenger’s final status was set was made available to non-ROFR Defenders.  The inequity identified by BPA was that the ROFR Defenders who failed in their attempts to match were not granted any of that remaining capacity before it was offered to non-ROFR Defenders.</a:t>
            </a:r>
          </a:p>
        </p:txBody>
      </p:sp>
    </p:spTree>
    <p:extLst>
      <p:ext uri="{BB962C8B-B14F-4D97-AF65-F5344CB8AC3E}">
        <p14:creationId xmlns:p14="http://schemas.microsoft.com/office/powerpoint/2010/main" val="1180871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7E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12209" y="538843"/>
            <a:ext cx="8464616" cy="512313"/>
          </a:xfrm>
          <a:ln>
            <a:solidFill>
              <a:schemeClr val="tx1"/>
            </a:solidFill>
          </a:ln>
        </p:spPr>
        <p:txBody>
          <a:bodyPr>
            <a:normAutofit/>
          </a:bodyPr>
          <a:lstStyle/>
          <a:p>
            <a:r>
              <a:rPr lang="en-US" sz="2800" b="1" dirty="0" smtClean="0"/>
              <a:t>Preemption and Competition Recommendation</a:t>
            </a:r>
            <a:endParaRPr lang="en-US" sz="2800" b="1" dirty="0"/>
          </a:p>
        </p:txBody>
      </p:sp>
      <p:sp>
        <p:nvSpPr>
          <p:cNvPr id="3" name="Slide Number Placeholder 2"/>
          <p:cNvSpPr>
            <a:spLocks noGrp="1"/>
          </p:cNvSpPr>
          <p:nvPr>
            <p:ph type="sldNum" sz="quarter" idx="12"/>
          </p:nvPr>
        </p:nvSpPr>
        <p:spPr/>
        <p:txBody>
          <a:bodyPr/>
          <a:lstStyle/>
          <a:p>
            <a:fld id="{0620F0E1-ADCB-4C6B-8F10-3A0CB7A3EB0C}" type="slidenum">
              <a:rPr lang="en-US" smtClean="0"/>
              <a:t>7</a:t>
            </a:fld>
            <a:endParaRPr lang="en-US"/>
          </a:p>
        </p:txBody>
      </p:sp>
      <p:sp>
        <p:nvSpPr>
          <p:cNvPr id="8" name="Date Placeholder 7"/>
          <p:cNvSpPr>
            <a:spLocks noGrp="1"/>
          </p:cNvSpPr>
          <p:nvPr>
            <p:ph type="dt" sz="half" idx="10"/>
          </p:nvPr>
        </p:nvSpPr>
        <p:spPr/>
        <p:txBody>
          <a:bodyPr/>
          <a:lstStyle/>
          <a:p>
            <a:r>
              <a:rPr lang="en-US" smtClean="0"/>
              <a:t>10/17/2017</a:t>
            </a:r>
            <a:endParaRPr lang="en-US" dirty="0" smtClean="0"/>
          </a:p>
        </p:txBody>
      </p:sp>
      <p:sp>
        <p:nvSpPr>
          <p:cNvPr id="9" name="Footer Placeholder 8"/>
          <p:cNvSpPr>
            <a:spLocks noGrp="1"/>
          </p:cNvSpPr>
          <p:nvPr>
            <p:ph type="ftr" sz="quarter" idx="11"/>
          </p:nvPr>
        </p:nvSpPr>
        <p:spPr/>
        <p:txBody>
          <a:bodyPr/>
          <a:lstStyle/>
          <a:p>
            <a:r>
              <a:rPr lang="en-US" smtClean="0"/>
              <a:t>WEQ OASIS Subcommittee </a:t>
            </a:r>
            <a:endParaRPr lang="en-US"/>
          </a:p>
        </p:txBody>
      </p:sp>
      <p:pic>
        <p:nvPicPr>
          <p:cNvPr id="1026" name="Picture 2"/>
          <p:cNvPicPr>
            <a:picLocks noChangeAspect="1" noChangeArrowheads="1"/>
          </p:cNvPicPr>
          <p:nvPr/>
        </p:nvPicPr>
        <p:blipFill>
          <a:blip r:embed="rId3">
            <a:clrChange>
              <a:clrFrom>
                <a:srgbClr val="FFFDDB"/>
              </a:clrFrom>
              <a:clrTo>
                <a:srgbClr val="FFFDDB">
                  <a:alpha val="0"/>
                </a:srgbClr>
              </a:clrTo>
            </a:clrChange>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749508" y="1950361"/>
            <a:ext cx="10268262" cy="4120655"/>
          </a:xfrm>
          <a:prstGeom prst="rect">
            <a:avLst/>
          </a:prstGeom>
          <a:solidFill>
            <a:srgbClr val="FFF7E1"/>
          </a:solidFill>
          <a:ln>
            <a:noFill/>
          </a:ln>
          <a:effectLst>
            <a:reflection stA="0" endPos="65000" dist="50800" dir="5400000" sy="-100000" algn="bl" rotWithShape="0"/>
          </a:effectLst>
        </p:spPr>
      </p:pic>
      <p:sp>
        <p:nvSpPr>
          <p:cNvPr id="10" name="TextBox 9"/>
          <p:cNvSpPr txBox="1"/>
          <p:nvPr/>
        </p:nvSpPr>
        <p:spPr>
          <a:xfrm>
            <a:off x="1817175" y="1329340"/>
            <a:ext cx="8214610" cy="369332"/>
          </a:xfrm>
          <a:prstGeom prst="rect">
            <a:avLst/>
          </a:prstGeom>
          <a:noFill/>
        </p:spPr>
        <p:txBody>
          <a:bodyPr wrap="square" rtlCol="0">
            <a:spAutoFit/>
          </a:bodyPr>
          <a:lstStyle/>
          <a:p>
            <a:r>
              <a:rPr lang="en-US" dirty="0" smtClean="0"/>
              <a:t>High level process flow for Preemption with ROFR – original concept</a:t>
            </a:r>
            <a:endParaRPr lang="en-US" dirty="0"/>
          </a:p>
        </p:txBody>
      </p:sp>
    </p:spTree>
    <p:extLst>
      <p:ext uri="{BB962C8B-B14F-4D97-AF65-F5344CB8AC3E}">
        <p14:creationId xmlns:p14="http://schemas.microsoft.com/office/powerpoint/2010/main" val="3341742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7E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12209" y="538843"/>
            <a:ext cx="8464616" cy="512313"/>
          </a:xfrm>
          <a:ln>
            <a:solidFill>
              <a:schemeClr val="tx1"/>
            </a:solidFill>
          </a:ln>
        </p:spPr>
        <p:txBody>
          <a:bodyPr>
            <a:normAutofit/>
          </a:bodyPr>
          <a:lstStyle/>
          <a:p>
            <a:r>
              <a:rPr lang="en-US" sz="2800" b="1" dirty="0" smtClean="0"/>
              <a:t>Preemption and Competition Recommendation</a:t>
            </a:r>
            <a:endParaRPr lang="en-US" sz="2800" b="1" dirty="0"/>
          </a:p>
        </p:txBody>
      </p:sp>
      <p:sp>
        <p:nvSpPr>
          <p:cNvPr id="3" name="Slide Number Placeholder 2"/>
          <p:cNvSpPr>
            <a:spLocks noGrp="1"/>
          </p:cNvSpPr>
          <p:nvPr>
            <p:ph type="sldNum" sz="quarter" idx="12"/>
          </p:nvPr>
        </p:nvSpPr>
        <p:spPr/>
        <p:txBody>
          <a:bodyPr/>
          <a:lstStyle/>
          <a:p>
            <a:fld id="{0620F0E1-ADCB-4C6B-8F10-3A0CB7A3EB0C}" type="slidenum">
              <a:rPr lang="en-US" smtClean="0"/>
              <a:t>8</a:t>
            </a:fld>
            <a:endParaRPr lang="en-US"/>
          </a:p>
        </p:txBody>
      </p:sp>
      <p:sp>
        <p:nvSpPr>
          <p:cNvPr id="8" name="Date Placeholder 7"/>
          <p:cNvSpPr>
            <a:spLocks noGrp="1"/>
          </p:cNvSpPr>
          <p:nvPr>
            <p:ph type="dt" sz="half" idx="10"/>
          </p:nvPr>
        </p:nvSpPr>
        <p:spPr/>
        <p:txBody>
          <a:bodyPr/>
          <a:lstStyle/>
          <a:p>
            <a:r>
              <a:rPr lang="en-US" smtClean="0"/>
              <a:t>10/17/2017</a:t>
            </a:r>
            <a:endParaRPr lang="en-US" dirty="0" smtClean="0"/>
          </a:p>
        </p:txBody>
      </p:sp>
      <p:sp>
        <p:nvSpPr>
          <p:cNvPr id="9" name="Footer Placeholder 8"/>
          <p:cNvSpPr>
            <a:spLocks noGrp="1"/>
          </p:cNvSpPr>
          <p:nvPr>
            <p:ph type="ftr" sz="quarter" idx="11"/>
          </p:nvPr>
        </p:nvSpPr>
        <p:spPr/>
        <p:txBody>
          <a:bodyPr/>
          <a:lstStyle/>
          <a:p>
            <a:r>
              <a:rPr lang="en-US" smtClean="0"/>
              <a:t>WEQ OASIS Subcommittee </a:t>
            </a:r>
            <a:endParaRPr lang="en-US"/>
          </a:p>
        </p:txBody>
      </p:sp>
      <p:pic>
        <p:nvPicPr>
          <p:cNvPr id="2050" name="Picture 2"/>
          <p:cNvPicPr>
            <a:picLocks noChangeAspect="1" noChangeArrowheads="1"/>
          </p:cNvPicPr>
          <p:nvPr/>
        </p:nvPicPr>
        <p:blipFill>
          <a:blip r:embed="rId3">
            <a:clrChange>
              <a:clrFrom>
                <a:srgbClr val="FFFDDB"/>
              </a:clrFrom>
              <a:clrTo>
                <a:srgbClr val="FFFDDB">
                  <a:alpha val="0"/>
                </a:srgbClr>
              </a:clrTo>
            </a:clrChange>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395993" y="1928812"/>
            <a:ext cx="11120499" cy="4277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828800" y="1314350"/>
            <a:ext cx="8214610" cy="369332"/>
          </a:xfrm>
          <a:prstGeom prst="rect">
            <a:avLst/>
          </a:prstGeom>
          <a:noFill/>
        </p:spPr>
        <p:txBody>
          <a:bodyPr wrap="square" rtlCol="0">
            <a:spAutoFit/>
          </a:bodyPr>
          <a:lstStyle/>
          <a:p>
            <a:r>
              <a:rPr lang="en-US" dirty="0"/>
              <a:t>High level process flow for Preemption with </a:t>
            </a:r>
            <a:r>
              <a:rPr lang="en-US" dirty="0" smtClean="0"/>
              <a:t>ROFR with Best Offer</a:t>
            </a:r>
            <a:endParaRPr lang="en-US" dirty="0"/>
          </a:p>
        </p:txBody>
      </p:sp>
    </p:spTree>
    <p:extLst>
      <p:ext uri="{BB962C8B-B14F-4D97-AF65-F5344CB8AC3E}">
        <p14:creationId xmlns:p14="http://schemas.microsoft.com/office/powerpoint/2010/main" val="2148030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7E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12209" y="538843"/>
            <a:ext cx="8464616" cy="512313"/>
          </a:xfrm>
          <a:ln>
            <a:solidFill>
              <a:schemeClr val="tx1"/>
            </a:solidFill>
          </a:ln>
        </p:spPr>
        <p:txBody>
          <a:bodyPr>
            <a:normAutofit/>
          </a:bodyPr>
          <a:lstStyle/>
          <a:p>
            <a:r>
              <a:rPr lang="en-US" sz="2800" b="1" dirty="0" smtClean="0"/>
              <a:t>Preemption and Competition Recommendation</a:t>
            </a:r>
            <a:endParaRPr lang="en-US" sz="2800" b="1" dirty="0"/>
          </a:p>
        </p:txBody>
      </p:sp>
      <p:sp>
        <p:nvSpPr>
          <p:cNvPr id="3" name="Slide Number Placeholder 2"/>
          <p:cNvSpPr>
            <a:spLocks noGrp="1"/>
          </p:cNvSpPr>
          <p:nvPr>
            <p:ph type="sldNum" sz="quarter" idx="12"/>
          </p:nvPr>
        </p:nvSpPr>
        <p:spPr/>
        <p:txBody>
          <a:bodyPr/>
          <a:lstStyle/>
          <a:p>
            <a:fld id="{0620F0E1-ADCB-4C6B-8F10-3A0CB7A3EB0C}" type="slidenum">
              <a:rPr lang="en-US" smtClean="0"/>
              <a:t>9</a:t>
            </a:fld>
            <a:endParaRPr lang="en-US"/>
          </a:p>
        </p:txBody>
      </p:sp>
      <p:sp>
        <p:nvSpPr>
          <p:cNvPr id="8" name="Date Placeholder 7"/>
          <p:cNvSpPr>
            <a:spLocks noGrp="1"/>
          </p:cNvSpPr>
          <p:nvPr>
            <p:ph type="dt" sz="half" idx="10"/>
          </p:nvPr>
        </p:nvSpPr>
        <p:spPr/>
        <p:txBody>
          <a:bodyPr/>
          <a:lstStyle/>
          <a:p>
            <a:r>
              <a:rPr lang="en-US" smtClean="0"/>
              <a:t>10/17/2017</a:t>
            </a:r>
            <a:endParaRPr lang="en-US" dirty="0" smtClean="0"/>
          </a:p>
        </p:txBody>
      </p:sp>
      <p:sp>
        <p:nvSpPr>
          <p:cNvPr id="9" name="Footer Placeholder 8"/>
          <p:cNvSpPr>
            <a:spLocks noGrp="1"/>
          </p:cNvSpPr>
          <p:nvPr>
            <p:ph type="ftr" sz="quarter" idx="11"/>
          </p:nvPr>
        </p:nvSpPr>
        <p:spPr/>
        <p:txBody>
          <a:bodyPr/>
          <a:lstStyle/>
          <a:p>
            <a:r>
              <a:rPr lang="en-US" smtClean="0"/>
              <a:t>WEQ OASIS Subcommittee </a:t>
            </a:r>
            <a:endParaRPr lang="en-US"/>
          </a:p>
        </p:txBody>
      </p:sp>
      <p:sp>
        <p:nvSpPr>
          <p:cNvPr id="4" name="TextBox 3"/>
          <p:cNvSpPr txBox="1"/>
          <p:nvPr/>
        </p:nvSpPr>
        <p:spPr>
          <a:xfrm>
            <a:off x="1828800" y="1314350"/>
            <a:ext cx="8214610" cy="369332"/>
          </a:xfrm>
          <a:prstGeom prst="rect">
            <a:avLst/>
          </a:prstGeom>
          <a:noFill/>
        </p:spPr>
        <p:txBody>
          <a:bodyPr wrap="square" rtlCol="0">
            <a:spAutoFit/>
          </a:bodyPr>
          <a:lstStyle/>
          <a:p>
            <a:r>
              <a:rPr lang="en-US" dirty="0"/>
              <a:t>High level process flow for Preemption with </a:t>
            </a:r>
            <a:r>
              <a:rPr lang="en-US" dirty="0" smtClean="0"/>
              <a:t>ROFR – late comments by BPA &amp; SOCO</a:t>
            </a:r>
            <a:endParaRPr lang="en-US" dirty="0"/>
          </a:p>
        </p:txBody>
      </p:sp>
      <p:pic>
        <p:nvPicPr>
          <p:cNvPr id="3074" name="Picture 2"/>
          <p:cNvPicPr>
            <a:picLocks noChangeAspect="1" noChangeArrowheads="1"/>
          </p:cNvPicPr>
          <p:nvPr/>
        </p:nvPicPr>
        <p:blipFill>
          <a:blip r:embed="rId3">
            <a:clrChange>
              <a:clrFrom>
                <a:srgbClr val="FFFDDB"/>
              </a:clrFrom>
              <a:clrTo>
                <a:srgbClr val="FFFDDB">
                  <a:alpha val="0"/>
                </a:srgbClr>
              </a:clrTo>
            </a:clrChange>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659568" y="1726545"/>
            <a:ext cx="10822898" cy="4469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7982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672</TotalTime>
  <Words>592</Words>
  <Application>Microsoft Office PowerPoint</Application>
  <PresentationFormat>Custom</PresentationFormat>
  <Paragraphs>89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vt:lpstr>
      <vt:lpstr> 2017 Annual Plan items 2.a.i.1: Short Term Preemption and Competition and 2017 Annual Plan Item 5.a: Add clarifying language to WEQ-001 Table 4-3</vt:lpstr>
      <vt:lpstr>Preemption and Competition Recommendation</vt:lpstr>
      <vt:lpstr>Preemption and Competition Recommendation</vt:lpstr>
      <vt:lpstr>Preemption and Competition Recommendation</vt:lpstr>
      <vt:lpstr>Preemption and Competition Recommendation</vt:lpstr>
      <vt:lpstr>Preemption and Competition Recommendation</vt:lpstr>
      <vt:lpstr>Preemption and Competition Recommendation</vt:lpstr>
      <vt:lpstr>Preemption and Competition Recommendation</vt:lpstr>
    </vt:vector>
  </TitlesOfParts>
  <Company>SPP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Ken Quimby</dc:creator>
  <cp:lastModifiedBy>Pritchard, Alan C</cp:lastModifiedBy>
  <cp:revision>39</cp:revision>
  <dcterms:created xsi:type="dcterms:W3CDTF">2017-07-28T15:55:12Z</dcterms:created>
  <dcterms:modified xsi:type="dcterms:W3CDTF">2017-10-17T15:03:29Z</dcterms:modified>
</cp:coreProperties>
</file>