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56" r:id="rId2"/>
    <p:sldId id="266" r:id="rId3"/>
    <p:sldId id="267" r:id="rId4"/>
    <p:sldId id="310" r:id="rId5"/>
    <p:sldId id="270" r:id="rId6"/>
    <p:sldId id="272" r:id="rId7"/>
    <p:sldId id="276" r:id="rId8"/>
    <p:sldId id="306" r:id="rId9"/>
    <p:sldId id="30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54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6412"/>
          </a:xfrm>
          <a:prstGeom prst="rect">
            <a:avLst/>
          </a:prstGeom>
        </p:spPr>
        <p:txBody>
          <a:bodyPr vert="horz" lIns="91723" tIns="45862" rIns="91723" bIns="45862" rtlCol="0"/>
          <a:lstStyle>
            <a:lvl1pPr algn="l">
              <a:defRPr sz="1200"/>
            </a:lvl1pPr>
          </a:lstStyle>
          <a:p>
            <a:endParaRPr lang="en-US"/>
          </a:p>
        </p:txBody>
      </p:sp>
      <p:sp>
        <p:nvSpPr>
          <p:cNvPr id="3" name="Date Placeholder 2"/>
          <p:cNvSpPr>
            <a:spLocks noGrp="1"/>
          </p:cNvSpPr>
          <p:nvPr>
            <p:ph type="dt" sz="quarter" idx="1"/>
          </p:nvPr>
        </p:nvSpPr>
        <p:spPr>
          <a:xfrm>
            <a:off x="3970436" y="0"/>
            <a:ext cx="3038372" cy="466412"/>
          </a:xfrm>
          <a:prstGeom prst="rect">
            <a:avLst/>
          </a:prstGeom>
        </p:spPr>
        <p:txBody>
          <a:bodyPr vert="horz" lIns="91723" tIns="45862" rIns="91723" bIns="45862" rtlCol="0"/>
          <a:lstStyle>
            <a:lvl1pPr algn="r">
              <a:defRPr sz="1200"/>
            </a:lvl1pPr>
          </a:lstStyle>
          <a:p>
            <a:fld id="{7C8BAC87-008C-4526-86F1-CFBEE156E762}" type="datetimeFigureOut">
              <a:rPr lang="en-US" smtClean="0"/>
              <a:t>2/14/2020</a:t>
            </a:fld>
            <a:endParaRPr lang="en-US"/>
          </a:p>
        </p:txBody>
      </p:sp>
      <p:sp>
        <p:nvSpPr>
          <p:cNvPr id="4" name="Footer Placeholder 3"/>
          <p:cNvSpPr>
            <a:spLocks noGrp="1"/>
          </p:cNvSpPr>
          <p:nvPr>
            <p:ph type="ftr" sz="quarter" idx="2"/>
          </p:nvPr>
        </p:nvSpPr>
        <p:spPr>
          <a:xfrm>
            <a:off x="0" y="8829989"/>
            <a:ext cx="3038372" cy="466411"/>
          </a:xfrm>
          <a:prstGeom prst="rect">
            <a:avLst/>
          </a:prstGeom>
        </p:spPr>
        <p:txBody>
          <a:bodyPr vert="horz" lIns="91723" tIns="45862" rIns="91723" bIns="45862" rtlCol="0" anchor="b"/>
          <a:lstStyle>
            <a:lvl1pPr algn="l">
              <a:defRPr sz="1200"/>
            </a:lvl1pPr>
          </a:lstStyle>
          <a:p>
            <a:endParaRPr lang="en-US"/>
          </a:p>
        </p:txBody>
      </p:sp>
      <p:sp>
        <p:nvSpPr>
          <p:cNvPr id="5" name="Slide Number Placeholder 4"/>
          <p:cNvSpPr>
            <a:spLocks noGrp="1"/>
          </p:cNvSpPr>
          <p:nvPr>
            <p:ph type="sldNum" sz="quarter" idx="3"/>
          </p:nvPr>
        </p:nvSpPr>
        <p:spPr>
          <a:xfrm>
            <a:off x="3970436" y="8829989"/>
            <a:ext cx="3038372" cy="466411"/>
          </a:xfrm>
          <a:prstGeom prst="rect">
            <a:avLst/>
          </a:prstGeom>
        </p:spPr>
        <p:txBody>
          <a:bodyPr vert="horz" lIns="91723" tIns="45862" rIns="91723" bIns="45862" rtlCol="0" anchor="b"/>
          <a:lstStyle>
            <a:lvl1pPr algn="r">
              <a:defRPr sz="1200"/>
            </a:lvl1pPr>
          </a:lstStyle>
          <a:p>
            <a:fld id="{D612F25D-23A0-45E1-81C1-A9E7B5EBCADE}" type="slidenum">
              <a:rPr lang="en-US" smtClean="0"/>
              <a:t>‹#›</a:t>
            </a:fld>
            <a:endParaRPr lang="en-US"/>
          </a:p>
        </p:txBody>
      </p:sp>
    </p:spTree>
    <p:extLst>
      <p:ext uri="{BB962C8B-B14F-4D97-AF65-F5344CB8AC3E}">
        <p14:creationId xmlns:p14="http://schemas.microsoft.com/office/powerpoint/2010/main" val="3293232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3" tIns="46586" rIns="93173"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3" tIns="46586" rIns="93173" bIns="46586" rtlCol="0"/>
          <a:lstStyle>
            <a:lvl1pPr algn="r">
              <a:defRPr sz="1200"/>
            </a:lvl1pPr>
          </a:lstStyle>
          <a:p>
            <a:fld id="{7FBCDFA3-532F-486F-99B5-D38045B3AFBD}" type="datetimeFigureOut">
              <a:rPr lang="en-US" smtClean="0"/>
              <a:t>2/14/2020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3" tIns="46586" rIns="93173"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3" tIns="46586" rIns="93173"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3" tIns="46586" rIns="93173"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3" tIns="46586" rIns="93173" bIns="46586" rtlCol="0" anchor="b"/>
          <a:lstStyle>
            <a:lvl1pPr algn="r">
              <a:defRPr sz="1200"/>
            </a:lvl1pPr>
          </a:lstStyle>
          <a:p>
            <a:fld id="{91457CD6-8DE8-4E54-AF10-D19DEE19B5DD}" type="slidenum">
              <a:rPr lang="en-US" smtClean="0"/>
              <a:t>‹#›</a:t>
            </a:fld>
            <a:endParaRPr lang="en-US"/>
          </a:p>
        </p:txBody>
      </p:sp>
    </p:spTree>
    <p:extLst>
      <p:ext uri="{BB962C8B-B14F-4D97-AF65-F5344CB8AC3E}">
        <p14:creationId xmlns:p14="http://schemas.microsoft.com/office/powerpoint/2010/main" val="1035213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457CD6-8DE8-4E54-AF10-D19DEE19B5DD}" type="slidenum">
              <a:rPr lang="en-US" smtClean="0"/>
              <a:t>1</a:t>
            </a:fld>
            <a:endParaRPr lang="en-US"/>
          </a:p>
        </p:txBody>
      </p:sp>
    </p:spTree>
    <p:extLst>
      <p:ext uri="{BB962C8B-B14F-4D97-AF65-F5344CB8AC3E}">
        <p14:creationId xmlns:p14="http://schemas.microsoft.com/office/powerpoint/2010/main" val="2810195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r>
              <a:rPr lang="en-US"/>
              <a:t>2/18/2020</a:t>
            </a:r>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7C43374-A137-4602-B8E6-67D8B1A75D9A}"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2/18/2020</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43374-A137-4602-B8E6-67D8B1A75D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2/18/2020</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43374-A137-4602-B8E6-67D8B1A75D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2/18/2020</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43374-A137-4602-B8E6-67D8B1A75D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r>
              <a:rPr lang="en-US"/>
              <a:t>2/18/2020</a:t>
            </a:r>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7C43374-A137-4602-B8E6-67D8B1A75D9A}"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en-US"/>
              <a:t>2/18/2020</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D7C43374-A137-4602-B8E6-67D8B1A75D9A}"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r>
              <a:rPr lang="en-US"/>
              <a:t>2/18/2020</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D7C43374-A137-4602-B8E6-67D8B1A75D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r>
              <a:rPr lang="en-US"/>
              <a:t>2/18/2020</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C43374-A137-4602-B8E6-67D8B1A75D9A}"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2/18/2020</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C43374-A137-4602-B8E6-67D8B1A75D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r>
              <a:rPr lang="en-US"/>
              <a:t>2/18/2020</a:t>
            </a:r>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7C43374-A137-4602-B8E6-67D8B1A75D9A}"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r>
              <a:rPr lang="en-US"/>
              <a:t>2/18/2020</a:t>
            </a:r>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7C43374-A137-4602-B8E6-67D8B1A75D9A}"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r>
              <a:rPr lang="en-US"/>
              <a:t>2/18/2020</a:t>
            </a: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7C43374-A137-4602-B8E6-67D8B1A75D9A}"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8922434" cy="2209800"/>
          </a:xfrm>
        </p:spPr>
        <p:txBody>
          <a:bodyPr/>
          <a:lstStyle/>
          <a:p>
            <a:r>
              <a:rPr lang="en-US" dirty="0"/>
              <a:t>2020 Annual Plan Items</a:t>
            </a:r>
          </a:p>
        </p:txBody>
      </p:sp>
      <p:sp>
        <p:nvSpPr>
          <p:cNvPr id="3" name="Subtitle 2"/>
          <p:cNvSpPr>
            <a:spLocks noGrp="1"/>
          </p:cNvSpPr>
          <p:nvPr>
            <p:ph type="subTitle" idx="1"/>
          </p:nvPr>
        </p:nvSpPr>
        <p:spPr/>
        <p:txBody>
          <a:bodyPr/>
          <a:lstStyle/>
          <a:p>
            <a:r>
              <a:rPr lang="en-US" dirty="0"/>
              <a:t>Assigned to the WEQ OASIS and</a:t>
            </a:r>
          </a:p>
          <a:p>
            <a:r>
              <a:rPr lang="en-US" dirty="0"/>
              <a:t>WEQ OASIS/BPS Subcommittees</a:t>
            </a:r>
          </a:p>
        </p:txBody>
      </p:sp>
      <p:sp>
        <p:nvSpPr>
          <p:cNvPr id="5" name="Slide Number Placeholder 4"/>
          <p:cNvSpPr>
            <a:spLocks noGrp="1"/>
          </p:cNvSpPr>
          <p:nvPr>
            <p:ph type="sldNum" sz="quarter" idx="11"/>
          </p:nvPr>
        </p:nvSpPr>
        <p:spPr/>
        <p:txBody>
          <a:bodyPr/>
          <a:lstStyle/>
          <a:p>
            <a:fld id="{D7C43374-A137-4602-B8E6-67D8B1A75D9A}" type="slidenum">
              <a:rPr lang="en-US" smtClean="0"/>
              <a:t>1</a:t>
            </a:fld>
            <a:endParaRPr lang="en-US"/>
          </a:p>
        </p:txBody>
      </p:sp>
      <p:sp>
        <p:nvSpPr>
          <p:cNvPr id="6" name="Date Placeholder 5"/>
          <p:cNvSpPr>
            <a:spLocks noGrp="1"/>
          </p:cNvSpPr>
          <p:nvPr>
            <p:ph type="dt" sz="half" idx="10"/>
          </p:nvPr>
        </p:nvSpPr>
        <p:spPr/>
        <p:txBody>
          <a:bodyPr/>
          <a:lstStyle/>
          <a:p>
            <a:r>
              <a:rPr lang="en-US"/>
              <a:t>2/18/2020</a:t>
            </a:r>
          </a:p>
        </p:txBody>
      </p:sp>
    </p:spTree>
    <p:extLst>
      <p:ext uri="{BB962C8B-B14F-4D97-AF65-F5344CB8AC3E}">
        <p14:creationId xmlns:p14="http://schemas.microsoft.com/office/powerpoint/2010/main" val="75052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2019 Annual Plan Item 2a</a:t>
            </a:r>
          </a:p>
        </p:txBody>
      </p:sp>
      <p:sp>
        <p:nvSpPr>
          <p:cNvPr id="3" name="Subtitle 2"/>
          <p:cNvSpPr>
            <a:spLocks noGrp="1"/>
          </p:cNvSpPr>
          <p:nvPr>
            <p:ph type="subTitle" idx="1"/>
          </p:nvPr>
        </p:nvSpPr>
        <p:spPr/>
        <p:txBody>
          <a:bodyPr/>
          <a:lstStyle/>
          <a:p>
            <a:r>
              <a:rPr lang="en-US" dirty="0"/>
              <a:t>Posting of additional curtailment information on OASIS</a:t>
            </a:r>
          </a:p>
          <a:p>
            <a:r>
              <a:rPr lang="en-US" dirty="0"/>
              <a:t>(Joint BPS/OASIS)</a:t>
            </a:r>
          </a:p>
          <a:p>
            <a:endParaRPr lang="en-US" dirty="0"/>
          </a:p>
        </p:txBody>
      </p:sp>
      <p:sp>
        <p:nvSpPr>
          <p:cNvPr id="4" name="Date Placeholder 3"/>
          <p:cNvSpPr>
            <a:spLocks noGrp="1"/>
          </p:cNvSpPr>
          <p:nvPr>
            <p:ph type="dt" sz="half" idx="10"/>
          </p:nvPr>
        </p:nvSpPr>
        <p:spPr/>
        <p:txBody>
          <a:bodyPr/>
          <a:lstStyle/>
          <a:p>
            <a:r>
              <a:rPr lang="en-US"/>
              <a:t>2/18/2020</a:t>
            </a:r>
          </a:p>
        </p:txBody>
      </p:sp>
      <p:sp>
        <p:nvSpPr>
          <p:cNvPr id="5" name="Slide Number Placeholder 4"/>
          <p:cNvSpPr>
            <a:spLocks noGrp="1"/>
          </p:cNvSpPr>
          <p:nvPr>
            <p:ph type="sldNum" sz="quarter" idx="11"/>
          </p:nvPr>
        </p:nvSpPr>
        <p:spPr/>
        <p:txBody>
          <a:bodyPr/>
          <a:lstStyle/>
          <a:p>
            <a:fld id="{D7C43374-A137-4602-B8E6-67D8B1A75D9A}" type="slidenum">
              <a:rPr lang="en-US" smtClean="0"/>
              <a:t>2</a:t>
            </a:fld>
            <a:endParaRPr lang="en-US"/>
          </a:p>
        </p:txBody>
      </p:sp>
      <p:sp>
        <p:nvSpPr>
          <p:cNvPr id="6" name="TextBox 5"/>
          <p:cNvSpPr txBox="1"/>
          <p:nvPr/>
        </p:nvSpPr>
        <p:spPr>
          <a:xfrm>
            <a:off x="914400" y="4953000"/>
            <a:ext cx="7467600" cy="369332"/>
          </a:xfrm>
          <a:prstGeom prst="rect">
            <a:avLst/>
          </a:prstGeom>
          <a:noFill/>
        </p:spPr>
        <p:txBody>
          <a:bodyPr wrap="square" rtlCol="0">
            <a:spAutoFit/>
          </a:bodyPr>
          <a:lstStyle/>
          <a:p>
            <a:r>
              <a:rPr lang="en-US" dirty="0"/>
              <a:t>Recommendation presented to Executive Committee – Feb 2020</a:t>
            </a:r>
          </a:p>
        </p:txBody>
      </p:sp>
    </p:spTree>
    <p:extLst>
      <p:ext uri="{BB962C8B-B14F-4D97-AF65-F5344CB8AC3E}">
        <p14:creationId xmlns:p14="http://schemas.microsoft.com/office/powerpoint/2010/main" val="1916642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2020 Annual Plan Item 3a</a:t>
            </a:r>
          </a:p>
        </p:txBody>
      </p:sp>
      <p:sp>
        <p:nvSpPr>
          <p:cNvPr id="3" name="Subtitle 2"/>
          <p:cNvSpPr>
            <a:spLocks noGrp="1"/>
          </p:cNvSpPr>
          <p:nvPr>
            <p:ph type="subTitle" idx="1"/>
          </p:nvPr>
        </p:nvSpPr>
        <p:spPr>
          <a:xfrm>
            <a:off x="838200" y="2819400"/>
            <a:ext cx="7855634" cy="1752600"/>
          </a:xfrm>
        </p:spPr>
        <p:txBody>
          <a:bodyPr>
            <a:noAutofit/>
          </a:bodyPr>
          <a:lstStyle/>
          <a:p>
            <a:r>
              <a:rPr lang="en-US" sz="2800" dirty="0"/>
              <a:t>Development of industry Business Practice Standards to define the eligibility and treatment of Rollover Rights for Network Integration Transmission Service (NITS).</a:t>
            </a:r>
          </a:p>
          <a:p>
            <a:endParaRPr lang="en-US" sz="2800" dirty="0"/>
          </a:p>
          <a:p>
            <a:r>
              <a:rPr lang="en-US" sz="2800" dirty="0"/>
              <a:t>(OASIS Subcommittee)</a:t>
            </a:r>
          </a:p>
          <a:p>
            <a:endParaRPr lang="en-US" sz="2800" dirty="0"/>
          </a:p>
          <a:p>
            <a:endParaRPr lang="en-US" sz="2800" dirty="0"/>
          </a:p>
        </p:txBody>
      </p:sp>
      <p:sp>
        <p:nvSpPr>
          <p:cNvPr id="4" name="Date Placeholder 3"/>
          <p:cNvSpPr>
            <a:spLocks noGrp="1"/>
          </p:cNvSpPr>
          <p:nvPr>
            <p:ph type="dt" sz="half" idx="10"/>
          </p:nvPr>
        </p:nvSpPr>
        <p:spPr/>
        <p:txBody>
          <a:bodyPr/>
          <a:lstStyle/>
          <a:p>
            <a:r>
              <a:rPr lang="en-US"/>
              <a:t>2/18/2020</a:t>
            </a:r>
            <a:endParaRPr lang="en-US" dirty="0"/>
          </a:p>
        </p:txBody>
      </p:sp>
      <p:sp>
        <p:nvSpPr>
          <p:cNvPr id="5" name="Slide Number Placeholder 4"/>
          <p:cNvSpPr>
            <a:spLocks noGrp="1"/>
          </p:cNvSpPr>
          <p:nvPr>
            <p:ph type="sldNum" sz="quarter" idx="11"/>
          </p:nvPr>
        </p:nvSpPr>
        <p:spPr/>
        <p:txBody>
          <a:bodyPr/>
          <a:lstStyle/>
          <a:p>
            <a:fld id="{D7C43374-A137-4602-B8E6-67D8B1A75D9A}" type="slidenum">
              <a:rPr lang="en-US" smtClean="0"/>
              <a:t>3</a:t>
            </a:fld>
            <a:endParaRPr lang="en-US"/>
          </a:p>
        </p:txBody>
      </p:sp>
    </p:spTree>
    <p:extLst>
      <p:ext uri="{BB962C8B-B14F-4D97-AF65-F5344CB8AC3E}">
        <p14:creationId xmlns:p14="http://schemas.microsoft.com/office/powerpoint/2010/main" val="2636957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2020 Annual Plan Item 3a</a:t>
            </a:r>
          </a:p>
        </p:txBody>
      </p:sp>
      <p:sp>
        <p:nvSpPr>
          <p:cNvPr id="3" name="Subtitle 2"/>
          <p:cNvSpPr>
            <a:spLocks noGrp="1"/>
          </p:cNvSpPr>
          <p:nvPr>
            <p:ph type="subTitle" idx="1"/>
          </p:nvPr>
        </p:nvSpPr>
        <p:spPr>
          <a:xfrm>
            <a:off x="838200" y="2819400"/>
            <a:ext cx="7855634" cy="1752600"/>
          </a:xfrm>
        </p:spPr>
        <p:txBody>
          <a:bodyPr>
            <a:noAutofit/>
          </a:bodyPr>
          <a:lstStyle/>
          <a:p>
            <a:pPr marL="457200" indent="-457200" algn="l">
              <a:buFont typeface="Wingdings" panose="05000000000000000000" pitchFamily="2" charset="2"/>
              <a:buChar char="Ø"/>
            </a:pPr>
            <a:r>
              <a:rPr lang="en-US" sz="2800" dirty="0"/>
              <a:t>Goal to define renewal rights for NITS Applications and relevant components</a:t>
            </a:r>
          </a:p>
          <a:p>
            <a:pPr marL="457200" indent="-457200" algn="l">
              <a:buFont typeface="Wingdings" panose="05000000000000000000" pitchFamily="2" charset="2"/>
              <a:buChar char="Ø"/>
            </a:pPr>
            <a:r>
              <a:rPr lang="en-US" sz="2800" dirty="0"/>
              <a:t>FERC language basis for Standards Development</a:t>
            </a:r>
          </a:p>
          <a:p>
            <a:pPr marL="457200" indent="-457200" algn="l">
              <a:buFont typeface="Wingdings" panose="05000000000000000000" pitchFamily="2" charset="2"/>
              <a:buChar char="Ø"/>
            </a:pPr>
            <a:r>
              <a:rPr lang="en-US" sz="2800" dirty="0"/>
              <a:t>Slated for Completion in 2020</a:t>
            </a:r>
          </a:p>
          <a:p>
            <a:pPr marL="457200" indent="-457200" algn="l">
              <a:buFont typeface="Wingdings" panose="05000000000000000000" pitchFamily="2" charset="2"/>
              <a:buChar char="Ø"/>
            </a:pPr>
            <a:endParaRPr lang="en-US" sz="2800" dirty="0"/>
          </a:p>
          <a:p>
            <a:r>
              <a:rPr lang="en-US" sz="2800" dirty="0"/>
              <a:t>(OASIS Subcommittee)</a:t>
            </a:r>
          </a:p>
          <a:p>
            <a:endParaRPr lang="en-US" sz="2800" dirty="0"/>
          </a:p>
          <a:p>
            <a:endParaRPr lang="en-US" sz="2800" dirty="0"/>
          </a:p>
        </p:txBody>
      </p:sp>
      <p:sp>
        <p:nvSpPr>
          <p:cNvPr id="4" name="Date Placeholder 3"/>
          <p:cNvSpPr>
            <a:spLocks noGrp="1"/>
          </p:cNvSpPr>
          <p:nvPr>
            <p:ph type="dt" sz="half" idx="10"/>
          </p:nvPr>
        </p:nvSpPr>
        <p:spPr/>
        <p:txBody>
          <a:bodyPr/>
          <a:lstStyle/>
          <a:p>
            <a:r>
              <a:rPr lang="en-US"/>
              <a:t>2/18/2020</a:t>
            </a:r>
          </a:p>
        </p:txBody>
      </p:sp>
      <p:sp>
        <p:nvSpPr>
          <p:cNvPr id="5" name="Slide Number Placeholder 4"/>
          <p:cNvSpPr>
            <a:spLocks noGrp="1"/>
          </p:cNvSpPr>
          <p:nvPr>
            <p:ph type="sldNum" sz="quarter" idx="11"/>
          </p:nvPr>
        </p:nvSpPr>
        <p:spPr/>
        <p:txBody>
          <a:bodyPr/>
          <a:lstStyle/>
          <a:p>
            <a:fld id="{D7C43374-A137-4602-B8E6-67D8B1A75D9A}" type="slidenum">
              <a:rPr lang="en-US" smtClean="0"/>
              <a:t>4</a:t>
            </a:fld>
            <a:endParaRPr lang="en-US"/>
          </a:p>
        </p:txBody>
      </p:sp>
    </p:spTree>
    <p:extLst>
      <p:ext uri="{BB962C8B-B14F-4D97-AF65-F5344CB8AC3E}">
        <p14:creationId xmlns:p14="http://schemas.microsoft.com/office/powerpoint/2010/main" val="3361640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2020 Annual Plan Item 3b</a:t>
            </a:r>
          </a:p>
        </p:txBody>
      </p:sp>
      <p:sp>
        <p:nvSpPr>
          <p:cNvPr id="3" name="Subtitle 2"/>
          <p:cNvSpPr>
            <a:spLocks noGrp="1"/>
          </p:cNvSpPr>
          <p:nvPr>
            <p:ph type="subTitle" idx="1"/>
          </p:nvPr>
        </p:nvSpPr>
        <p:spPr>
          <a:xfrm>
            <a:off x="954245" y="2743200"/>
            <a:ext cx="7474634" cy="3048000"/>
          </a:xfrm>
        </p:spPr>
        <p:txBody>
          <a:bodyPr>
            <a:normAutofit fontScale="92500" lnSpcReduction="10000"/>
          </a:bodyPr>
          <a:lstStyle/>
          <a:p>
            <a:r>
              <a:rPr lang="en-US" dirty="0"/>
              <a:t>Development of industry Business Practice Standards for the TP to be able to document any MW limitation on serving total load(s) as firm under the NITS Application at specific POD/Sink locations</a:t>
            </a:r>
          </a:p>
          <a:p>
            <a:r>
              <a:rPr lang="en-US" dirty="0"/>
              <a:t>(OASIS Subcommittee)</a:t>
            </a:r>
          </a:p>
          <a:p>
            <a:endParaRPr lang="en-US" dirty="0"/>
          </a:p>
          <a:p>
            <a:endParaRPr lang="en-US" dirty="0"/>
          </a:p>
        </p:txBody>
      </p:sp>
      <p:sp>
        <p:nvSpPr>
          <p:cNvPr id="5" name="TextBox 4"/>
          <p:cNvSpPr txBox="1"/>
          <p:nvPr/>
        </p:nvSpPr>
        <p:spPr>
          <a:xfrm>
            <a:off x="725645" y="5902543"/>
            <a:ext cx="7703234" cy="369332"/>
          </a:xfrm>
          <a:prstGeom prst="rect">
            <a:avLst/>
          </a:prstGeom>
          <a:noFill/>
        </p:spPr>
        <p:txBody>
          <a:bodyPr wrap="square" rtlCol="0">
            <a:spAutoFit/>
          </a:bodyPr>
          <a:lstStyle/>
          <a:p>
            <a:pPr algn="ctr"/>
            <a:r>
              <a:rPr lang="en-US" dirty="0"/>
              <a:t>Completion TBD – Not started</a:t>
            </a:r>
          </a:p>
        </p:txBody>
      </p:sp>
      <p:sp>
        <p:nvSpPr>
          <p:cNvPr id="6" name="Date Placeholder 5"/>
          <p:cNvSpPr>
            <a:spLocks noGrp="1"/>
          </p:cNvSpPr>
          <p:nvPr>
            <p:ph type="dt" sz="half" idx="10"/>
          </p:nvPr>
        </p:nvSpPr>
        <p:spPr/>
        <p:txBody>
          <a:bodyPr/>
          <a:lstStyle/>
          <a:p>
            <a:r>
              <a:rPr lang="en-US"/>
              <a:t>2/18/2020</a:t>
            </a:r>
          </a:p>
        </p:txBody>
      </p:sp>
      <p:sp>
        <p:nvSpPr>
          <p:cNvPr id="7" name="Slide Number Placeholder 6"/>
          <p:cNvSpPr>
            <a:spLocks noGrp="1"/>
          </p:cNvSpPr>
          <p:nvPr>
            <p:ph type="sldNum" sz="quarter" idx="11"/>
          </p:nvPr>
        </p:nvSpPr>
        <p:spPr/>
        <p:txBody>
          <a:bodyPr/>
          <a:lstStyle/>
          <a:p>
            <a:fld id="{D7C43374-A137-4602-B8E6-67D8B1A75D9A}" type="slidenum">
              <a:rPr lang="en-US" smtClean="0"/>
              <a:t>5</a:t>
            </a:fld>
            <a:endParaRPr lang="en-US"/>
          </a:p>
        </p:txBody>
      </p:sp>
    </p:spTree>
    <p:extLst>
      <p:ext uri="{BB962C8B-B14F-4D97-AF65-F5344CB8AC3E}">
        <p14:creationId xmlns:p14="http://schemas.microsoft.com/office/powerpoint/2010/main" val="1595888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95400"/>
            <a:ext cx="8534400" cy="1752600"/>
          </a:xfrm>
        </p:spPr>
        <p:txBody>
          <a:bodyPr>
            <a:normAutofit/>
          </a:bodyPr>
          <a:lstStyle/>
          <a:p>
            <a:r>
              <a:rPr lang="en-US" dirty="0"/>
              <a:t>2020 Annual Plan Items 3c</a:t>
            </a:r>
            <a:br>
              <a:rPr lang="en-US" dirty="0"/>
            </a:br>
            <a:endParaRPr lang="en-US" dirty="0"/>
          </a:p>
        </p:txBody>
      </p:sp>
      <p:sp>
        <p:nvSpPr>
          <p:cNvPr id="3" name="Subtitle 2"/>
          <p:cNvSpPr>
            <a:spLocks noGrp="1"/>
          </p:cNvSpPr>
          <p:nvPr>
            <p:ph type="subTitle" idx="1"/>
          </p:nvPr>
        </p:nvSpPr>
        <p:spPr>
          <a:xfrm>
            <a:off x="1295400" y="2819400"/>
            <a:ext cx="7398434" cy="2724444"/>
          </a:xfrm>
        </p:spPr>
        <p:txBody>
          <a:bodyPr>
            <a:normAutofit fontScale="92500" lnSpcReduction="20000"/>
          </a:bodyPr>
          <a:lstStyle/>
          <a:p>
            <a:r>
              <a:rPr lang="en-US" dirty="0"/>
              <a:t>Development of industry Business Practice Standards for the need for expanding concept of generation groups. E.g., hierarchical groups - fleet, plant, unit</a:t>
            </a:r>
          </a:p>
          <a:p>
            <a:endParaRPr lang="en-US" dirty="0"/>
          </a:p>
          <a:p>
            <a:r>
              <a:rPr lang="en-US" dirty="0"/>
              <a:t>(OASIS Subcommittee)</a:t>
            </a:r>
          </a:p>
          <a:p>
            <a:endParaRPr lang="en-US" dirty="0"/>
          </a:p>
          <a:p>
            <a:endParaRPr lang="en-US" dirty="0"/>
          </a:p>
        </p:txBody>
      </p:sp>
      <p:sp>
        <p:nvSpPr>
          <p:cNvPr id="4" name="TextBox 3"/>
          <p:cNvSpPr txBox="1"/>
          <p:nvPr/>
        </p:nvSpPr>
        <p:spPr>
          <a:xfrm>
            <a:off x="762000" y="5715000"/>
            <a:ext cx="7703234" cy="369332"/>
          </a:xfrm>
          <a:prstGeom prst="rect">
            <a:avLst/>
          </a:prstGeom>
          <a:noFill/>
        </p:spPr>
        <p:txBody>
          <a:bodyPr wrap="square" rtlCol="0">
            <a:spAutoFit/>
          </a:bodyPr>
          <a:lstStyle/>
          <a:p>
            <a:pPr algn="ctr"/>
            <a:r>
              <a:rPr lang="en-US" dirty="0"/>
              <a:t>Completion TBD – Not started</a:t>
            </a:r>
          </a:p>
        </p:txBody>
      </p:sp>
      <p:sp>
        <p:nvSpPr>
          <p:cNvPr id="5" name="Date Placeholder 4"/>
          <p:cNvSpPr>
            <a:spLocks noGrp="1"/>
          </p:cNvSpPr>
          <p:nvPr>
            <p:ph type="dt" sz="half" idx="10"/>
          </p:nvPr>
        </p:nvSpPr>
        <p:spPr/>
        <p:txBody>
          <a:bodyPr/>
          <a:lstStyle/>
          <a:p>
            <a:r>
              <a:rPr lang="en-US"/>
              <a:t>2/18/2020</a:t>
            </a:r>
          </a:p>
        </p:txBody>
      </p:sp>
      <p:sp>
        <p:nvSpPr>
          <p:cNvPr id="6" name="Slide Number Placeholder 5"/>
          <p:cNvSpPr>
            <a:spLocks noGrp="1"/>
          </p:cNvSpPr>
          <p:nvPr>
            <p:ph type="sldNum" sz="quarter" idx="11"/>
          </p:nvPr>
        </p:nvSpPr>
        <p:spPr/>
        <p:txBody>
          <a:bodyPr/>
          <a:lstStyle/>
          <a:p>
            <a:fld id="{D7C43374-A137-4602-B8E6-67D8B1A75D9A}" type="slidenum">
              <a:rPr lang="en-US" smtClean="0"/>
              <a:t>6</a:t>
            </a:fld>
            <a:endParaRPr lang="en-US"/>
          </a:p>
        </p:txBody>
      </p:sp>
    </p:spTree>
    <p:extLst>
      <p:ext uri="{BB962C8B-B14F-4D97-AF65-F5344CB8AC3E}">
        <p14:creationId xmlns:p14="http://schemas.microsoft.com/office/powerpoint/2010/main" val="1595888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2020 Annual Plan Item 3d</a:t>
            </a:r>
          </a:p>
        </p:txBody>
      </p:sp>
      <p:sp>
        <p:nvSpPr>
          <p:cNvPr id="3" name="Subtitle 2"/>
          <p:cNvSpPr>
            <a:spLocks noGrp="1"/>
          </p:cNvSpPr>
          <p:nvPr>
            <p:ph type="subTitle" idx="1"/>
          </p:nvPr>
        </p:nvSpPr>
        <p:spPr>
          <a:xfrm>
            <a:off x="990600" y="2743200"/>
            <a:ext cx="7550834" cy="2819400"/>
          </a:xfrm>
        </p:spPr>
        <p:txBody>
          <a:bodyPr>
            <a:normAutofit fontScale="85000" lnSpcReduction="10000"/>
          </a:bodyPr>
          <a:lstStyle/>
          <a:p>
            <a:r>
              <a:rPr lang="en-US" dirty="0"/>
              <a:t>Development of industry Business Practice Standards to look into the optional nature be removed to require creating of Scheduling Rights (SRs) whether requested by the customer or generated by the TP.</a:t>
            </a:r>
          </a:p>
          <a:p>
            <a:endParaRPr lang="en-US" dirty="0"/>
          </a:p>
          <a:p>
            <a:r>
              <a:rPr lang="en-US" dirty="0"/>
              <a:t>(OASIS Subcommittee)</a:t>
            </a:r>
          </a:p>
        </p:txBody>
      </p:sp>
      <p:sp>
        <p:nvSpPr>
          <p:cNvPr id="4" name="TextBox 3"/>
          <p:cNvSpPr txBox="1"/>
          <p:nvPr/>
        </p:nvSpPr>
        <p:spPr>
          <a:xfrm>
            <a:off x="685800" y="5791200"/>
            <a:ext cx="7772400" cy="369332"/>
          </a:xfrm>
          <a:prstGeom prst="rect">
            <a:avLst/>
          </a:prstGeom>
          <a:noFill/>
        </p:spPr>
        <p:txBody>
          <a:bodyPr wrap="square" rtlCol="0">
            <a:spAutoFit/>
          </a:bodyPr>
          <a:lstStyle/>
          <a:p>
            <a:pPr algn="ctr"/>
            <a:r>
              <a:rPr lang="en-US" dirty="0"/>
              <a:t>Completion TBD -Not started</a:t>
            </a:r>
          </a:p>
        </p:txBody>
      </p:sp>
      <p:sp>
        <p:nvSpPr>
          <p:cNvPr id="5" name="Date Placeholder 4"/>
          <p:cNvSpPr>
            <a:spLocks noGrp="1"/>
          </p:cNvSpPr>
          <p:nvPr>
            <p:ph type="dt" sz="half" idx="10"/>
          </p:nvPr>
        </p:nvSpPr>
        <p:spPr/>
        <p:txBody>
          <a:bodyPr/>
          <a:lstStyle/>
          <a:p>
            <a:r>
              <a:rPr lang="en-US"/>
              <a:t>2/18/2020</a:t>
            </a:r>
          </a:p>
        </p:txBody>
      </p:sp>
      <p:sp>
        <p:nvSpPr>
          <p:cNvPr id="6" name="Slide Number Placeholder 5"/>
          <p:cNvSpPr>
            <a:spLocks noGrp="1"/>
          </p:cNvSpPr>
          <p:nvPr>
            <p:ph type="sldNum" sz="quarter" idx="11"/>
          </p:nvPr>
        </p:nvSpPr>
        <p:spPr/>
        <p:txBody>
          <a:bodyPr/>
          <a:lstStyle/>
          <a:p>
            <a:fld id="{D7C43374-A137-4602-B8E6-67D8B1A75D9A}" type="slidenum">
              <a:rPr lang="en-US" smtClean="0"/>
              <a:t>7</a:t>
            </a:fld>
            <a:endParaRPr lang="en-US"/>
          </a:p>
        </p:txBody>
      </p:sp>
    </p:spTree>
    <p:extLst>
      <p:ext uri="{BB962C8B-B14F-4D97-AF65-F5344CB8AC3E}">
        <p14:creationId xmlns:p14="http://schemas.microsoft.com/office/powerpoint/2010/main" val="1595888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2020 Annual Plan Item 3e</a:t>
            </a:r>
          </a:p>
        </p:txBody>
      </p:sp>
      <p:sp>
        <p:nvSpPr>
          <p:cNvPr id="3" name="Subtitle 2"/>
          <p:cNvSpPr>
            <a:spLocks noGrp="1"/>
          </p:cNvSpPr>
          <p:nvPr>
            <p:ph type="subTitle" idx="1"/>
          </p:nvPr>
        </p:nvSpPr>
        <p:spPr/>
        <p:txBody>
          <a:bodyPr>
            <a:noAutofit/>
          </a:bodyPr>
          <a:lstStyle/>
          <a:p>
            <a:r>
              <a:rPr lang="en-US" sz="2800" dirty="0"/>
              <a:t>Development of industry Business Practice Standards for adding new variables on certain query responses (e.g., </a:t>
            </a:r>
            <a:r>
              <a:rPr lang="en-US" sz="2800" dirty="0" err="1"/>
              <a:t>NITSLoadForecast</a:t>
            </a:r>
            <a:r>
              <a:rPr lang="en-US" sz="2800" dirty="0"/>
              <a:t>, etc.)</a:t>
            </a:r>
          </a:p>
          <a:p>
            <a:endParaRPr lang="en-US" sz="2800" dirty="0"/>
          </a:p>
          <a:p>
            <a:r>
              <a:rPr lang="en-US" sz="2800" dirty="0"/>
              <a:t>(OASIS Subcommittee)</a:t>
            </a:r>
          </a:p>
        </p:txBody>
      </p:sp>
      <p:sp>
        <p:nvSpPr>
          <p:cNvPr id="4" name="TextBox 3"/>
          <p:cNvSpPr txBox="1"/>
          <p:nvPr/>
        </p:nvSpPr>
        <p:spPr>
          <a:xfrm>
            <a:off x="533400" y="5715000"/>
            <a:ext cx="7772400" cy="369332"/>
          </a:xfrm>
          <a:prstGeom prst="rect">
            <a:avLst/>
          </a:prstGeom>
          <a:noFill/>
        </p:spPr>
        <p:txBody>
          <a:bodyPr wrap="square" rtlCol="0">
            <a:spAutoFit/>
          </a:bodyPr>
          <a:lstStyle/>
          <a:p>
            <a:pPr algn="ctr"/>
            <a:r>
              <a:rPr lang="en-US" dirty="0"/>
              <a:t>Completion TBD – Not Started</a:t>
            </a:r>
          </a:p>
        </p:txBody>
      </p:sp>
      <p:sp>
        <p:nvSpPr>
          <p:cNvPr id="5" name="Date Placeholder 4"/>
          <p:cNvSpPr>
            <a:spLocks noGrp="1"/>
          </p:cNvSpPr>
          <p:nvPr>
            <p:ph type="dt" sz="half" idx="10"/>
          </p:nvPr>
        </p:nvSpPr>
        <p:spPr/>
        <p:txBody>
          <a:bodyPr/>
          <a:lstStyle/>
          <a:p>
            <a:r>
              <a:rPr lang="en-US"/>
              <a:t>2/18/2020</a:t>
            </a:r>
          </a:p>
        </p:txBody>
      </p:sp>
      <p:sp>
        <p:nvSpPr>
          <p:cNvPr id="6" name="Slide Number Placeholder 5"/>
          <p:cNvSpPr>
            <a:spLocks noGrp="1"/>
          </p:cNvSpPr>
          <p:nvPr>
            <p:ph type="sldNum" sz="quarter" idx="11"/>
          </p:nvPr>
        </p:nvSpPr>
        <p:spPr/>
        <p:txBody>
          <a:bodyPr/>
          <a:lstStyle/>
          <a:p>
            <a:fld id="{D7C43374-A137-4602-B8E6-67D8B1A75D9A}" type="slidenum">
              <a:rPr lang="en-US" smtClean="0"/>
              <a:t>8</a:t>
            </a:fld>
            <a:endParaRPr lang="en-US"/>
          </a:p>
        </p:txBody>
      </p:sp>
    </p:spTree>
    <p:extLst>
      <p:ext uri="{BB962C8B-B14F-4D97-AF65-F5344CB8AC3E}">
        <p14:creationId xmlns:p14="http://schemas.microsoft.com/office/powerpoint/2010/main" val="1865482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7C43374-A137-4602-B8E6-67D8B1A75D9A}" type="slidenum">
              <a:rPr lang="en-US" smtClean="0"/>
              <a:t>9</a:t>
            </a:fld>
            <a:endParaRPr lang="en-US"/>
          </a:p>
        </p:txBody>
      </p:sp>
      <p:sp>
        <p:nvSpPr>
          <p:cNvPr id="10" name="Title 1"/>
          <p:cNvSpPr txBox="1">
            <a:spLocks/>
          </p:cNvSpPr>
          <p:nvPr/>
        </p:nvSpPr>
        <p:spPr>
          <a:xfrm>
            <a:off x="-228600" y="609600"/>
            <a:ext cx="8229600" cy="762001"/>
          </a:xfrm>
          <a:prstGeom prst="rect">
            <a:avLst/>
          </a:prstGeom>
        </p:spPr>
        <p:txBody>
          <a:bodyPr rIns="91440" anchor="b">
            <a:normAutofit lnSpcReduction="10000"/>
            <a:scene3d>
              <a:camera prst="orthographicFront"/>
              <a:lightRig rig="soft" dir="t">
                <a:rot lat="0" lon="0" rev="2400000"/>
              </a:lightRig>
            </a:scene3d>
            <a:sp3d>
              <a:bevelT w="19050" h="12700"/>
            </a:sp3d>
          </a:bodyPr>
          <a:lst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a:lstStyle>
          <a:p>
            <a:r>
              <a:rPr lang="en-US" dirty="0"/>
              <a:t>2019 Annual Plan Items</a:t>
            </a:r>
          </a:p>
        </p:txBody>
      </p:sp>
      <p:sp>
        <p:nvSpPr>
          <p:cNvPr id="12" name="Content Placeholder 2"/>
          <p:cNvSpPr>
            <a:spLocks noGrp="1"/>
          </p:cNvSpPr>
          <p:nvPr>
            <p:ph idx="1"/>
          </p:nvPr>
        </p:nvSpPr>
        <p:spPr>
          <a:xfrm>
            <a:off x="457200" y="2819399"/>
            <a:ext cx="8229600" cy="3353117"/>
          </a:xfrm>
        </p:spPr>
        <p:txBody>
          <a:bodyPr>
            <a:normAutofit/>
          </a:bodyPr>
          <a:lstStyle/>
          <a:p>
            <a:pPr marL="0" lvl="0" indent="0">
              <a:spcBef>
                <a:spcPts val="1200"/>
              </a:spcBef>
              <a:buNone/>
            </a:pPr>
            <a:r>
              <a:rPr lang="en-US" sz="4400" dirty="0"/>
              <a:t>Questions and/or guidance from the Executive Committee?</a:t>
            </a:r>
          </a:p>
        </p:txBody>
      </p:sp>
      <p:sp>
        <p:nvSpPr>
          <p:cNvPr id="13" name="Date Placeholder 12"/>
          <p:cNvSpPr>
            <a:spLocks noGrp="1"/>
          </p:cNvSpPr>
          <p:nvPr>
            <p:ph type="dt" sz="half" idx="10"/>
          </p:nvPr>
        </p:nvSpPr>
        <p:spPr/>
        <p:txBody>
          <a:bodyPr/>
          <a:lstStyle/>
          <a:p>
            <a:r>
              <a:rPr lang="en-US"/>
              <a:t>2/18/2020</a:t>
            </a:r>
          </a:p>
        </p:txBody>
      </p:sp>
    </p:spTree>
    <p:extLst>
      <p:ext uri="{BB962C8B-B14F-4D97-AF65-F5344CB8AC3E}">
        <p14:creationId xmlns:p14="http://schemas.microsoft.com/office/powerpoint/2010/main" val="21462926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Foundry</Template>
  <TotalTime>1949</TotalTime>
  <Words>315</Words>
  <Application>Microsoft Office PowerPoint</Application>
  <PresentationFormat>On-screen Show (4:3)</PresentationFormat>
  <Paragraphs>57</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Rockwell</vt:lpstr>
      <vt:lpstr>Wingdings</vt:lpstr>
      <vt:lpstr>Wingdings 2</vt:lpstr>
      <vt:lpstr>Foundry</vt:lpstr>
      <vt:lpstr>2020 Annual Plan Items</vt:lpstr>
      <vt:lpstr>2019 Annual Plan Item 2a</vt:lpstr>
      <vt:lpstr>2020 Annual Plan Item 3a</vt:lpstr>
      <vt:lpstr>2020 Annual Plan Item 3a</vt:lpstr>
      <vt:lpstr>2020 Annual Plan Item 3b</vt:lpstr>
      <vt:lpstr>2020 Annual Plan Items 3c </vt:lpstr>
      <vt:lpstr>2020 Annual Plan Item 3d</vt:lpstr>
      <vt:lpstr>2020 Annual Plan Item 3e</vt:lpstr>
      <vt:lpstr>PowerPoint Presentation</vt:lpstr>
    </vt:vector>
  </TitlesOfParts>
  <Company>Duke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Annual Plan Items</dc:title>
  <dc:creator>Pritchard, Alan C</dc:creator>
  <cp:lastModifiedBy>NAESB</cp:lastModifiedBy>
  <cp:revision>96</cp:revision>
  <cp:lastPrinted>2020-02-14T16:23:50Z</cp:lastPrinted>
  <dcterms:created xsi:type="dcterms:W3CDTF">2018-07-25T19:39:23Z</dcterms:created>
  <dcterms:modified xsi:type="dcterms:W3CDTF">2020-02-14T22:04:11Z</dcterms:modified>
</cp:coreProperties>
</file>