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66" r:id="rId2"/>
    <p:sldId id="310" r:id="rId3"/>
    <p:sldId id="324" r:id="rId4"/>
    <p:sldId id="321" r:id="rId5"/>
    <p:sldId id="328" r:id="rId6"/>
    <p:sldId id="315" r:id="rId7"/>
    <p:sldId id="316" r:id="rId8"/>
    <p:sldId id="31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igerwald,Michael L (BPA) - TSRF-DITT-1" initials="SL(-T" lastIdx="2" clrIdx="0">
    <p:extLst>
      <p:ext uri="{19B8F6BF-5375-455C-9EA6-DF929625EA0E}">
        <p15:presenceInfo xmlns:p15="http://schemas.microsoft.com/office/powerpoint/2012/main" userId="S-1-5-21-2009805145-1601463483-1839490880-1119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777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4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6412"/>
          </a:xfrm>
          <a:prstGeom prst="rect">
            <a:avLst/>
          </a:prstGeom>
        </p:spPr>
        <p:txBody>
          <a:bodyPr vert="horz" lIns="91723" tIns="45862" rIns="91723" bIns="45862"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6412"/>
          </a:xfrm>
          <a:prstGeom prst="rect">
            <a:avLst/>
          </a:prstGeom>
        </p:spPr>
        <p:txBody>
          <a:bodyPr vert="horz" lIns="91723" tIns="45862" rIns="91723" bIns="45862" rtlCol="0"/>
          <a:lstStyle>
            <a:lvl1pPr algn="r">
              <a:defRPr sz="1200"/>
            </a:lvl1pPr>
          </a:lstStyle>
          <a:p>
            <a:fld id="{CB427E70-7C94-4E97-9C45-9078928D083F}" type="datetimeFigureOut">
              <a:rPr lang="en-US" smtClean="0"/>
              <a:t>2/14/2020</a:t>
            </a:fld>
            <a:endParaRPr lang="en-US"/>
          </a:p>
        </p:txBody>
      </p:sp>
      <p:sp>
        <p:nvSpPr>
          <p:cNvPr id="4" name="Footer Placeholder 3"/>
          <p:cNvSpPr>
            <a:spLocks noGrp="1"/>
          </p:cNvSpPr>
          <p:nvPr>
            <p:ph type="ftr" sz="quarter" idx="2"/>
          </p:nvPr>
        </p:nvSpPr>
        <p:spPr>
          <a:xfrm>
            <a:off x="0" y="8829989"/>
            <a:ext cx="3038372" cy="466411"/>
          </a:xfrm>
          <a:prstGeom prst="rect">
            <a:avLst/>
          </a:prstGeom>
        </p:spPr>
        <p:txBody>
          <a:bodyPr vert="horz" lIns="91723" tIns="45862" rIns="91723" bIns="45862"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29989"/>
            <a:ext cx="3038372" cy="466411"/>
          </a:xfrm>
          <a:prstGeom prst="rect">
            <a:avLst/>
          </a:prstGeom>
        </p:spPr>
        <p:txBody>
          <a:bodyPr vert="horz" lIns="91723" tIns="45862" rIns="91723" bIns="45862" rtlCol="0" anchor="b"/>
          <a:lstStyle>
            <a:lvl1pPr algn="r">
              <a:defRPr sz="1200"/>
            </a:lvl1pPr>
          </a:lstStyle>
          <a:p>
            <a:fld id="{0BB45BAC-6678-4320-96E4-43BB219168FA}" type="slidenum">
              <a:rPr lang="en-US" smtClean="0"/>
              <a:t>‹#›</a:t>
            </a:fld>
            <a:endParaRPr lang="en-US"/>
          </a:p>
        </p:txBody>
      </p:sp>
    </p:spTree>
    <p:extLst>
      <p:ext uri="{BB962C8B-B14F-4D97-AF65-F5344CB8AC3E}">
        <p14:creationId xmlns:p14="http://schemas.microsoft.com/office/powerpoint/2010/main" val="189820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6" rIns="93173"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6" rIns="93173" bIns="46586" rtlCol="0"/>
          <a:lstStyle>
            <a:lvl1pPr algn="r">
              <a:defRPr sz="1200"/>
            </a:lvl1pPr>
          </a:lstStyle>
          <a:p>
            <a:fld id="{7FBCDFA3-532F-486F-99B5-D38045B3AFBD}" type="datetimeFigureOut">
              <a:rPr lang="en-US" smtClean="0"/>
              <a:t>2/14/2020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6" rIns="93173"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6" rIns="93173"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6" rIns="93173"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6" rIns="93173" bIns="46586" rtlCol="0" anchor="b"/>
          <a:lstStyle>
            <a:lvl1pPr algn="r">
              <a:defRPr sz="1200"/>
            </a:lvl1pPr>
          </a:lstStyle>
          <a:p>
            <a:fld id="{91457CD6-8DE8-4E54-AF10-D19DEE19B5DD}" type="slidenum">
              <a:rPr lang="en-US" smtClean="0"/>
              <a:t>‹#›</a:t>
            </a:fld>
            <a:endParaRPr lang="en-US"/>
          </a:p>
        </p:txBody>
      </p:sp>
    </p:spTree>
    <p:extLst>
      <p:ext uri="{BB962C8B-B14F-4D97-AF65-F5344CB8AC3E}">
        <p14:creationId xmlns:p14="http://schemas.microsoft.com/office/powerpoint/2010/main" val="1035213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r>
              <a:rPr lang="en-US"/>
              <a:t>3/26/2019 </a:t>
            </a: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3/26/2019 </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3/26/2019 </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3/26/2019 </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r>
              <a:rPr lang="en-US"/>
              <a:t>3/26/2019 </a:t>
            </a: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3/26/2019 </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3/26/2019 </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3/26/2019 </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43374-A137-4602-B8E6-67D8B1A75D9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3/26/2019 </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r>
              <a:rPr lang="en-US"/>
              <a:t>3/26/2019 </a:t>
            </a: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r>
              <a:rPr lang="en-US"/>
              <a:t>3/26/2019 </a:t>
            </a: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a:t>3/26/2019 </a:t>
            </a: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7C43374-A137-4602-B8E6-67D8B1A75D9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a:t>OASIS / Business Practice Subcommittee Report to the</a:t>
            </a:r>
            <a:br>
              <a:rPr lang="en-US" sz="3600" dirty="0"/>
            </a:br>
            <a:r>
              <a:rPr lang="en-US" sz="3600" dirty="0"/>
              <a:t>NAESB Executive Committee</a:t>
            </a:r>
            <a:br>
              <a:rPr lang="en-US" sz="3600" dirty="0"/>
            </a:br>
            <a:r>
              <a:rPr lang="en-US" sz="3600" dirty="0"/>
              <a:t>February 2020 -Phoenix, AZ</a:t>
            </a:r>
          </a:p>
        </p:txBody>
      </p:sp>
      <p:sp>
        <p:nvSpPr>
          <p:cNvPr id="3" name="Subtitle 2"/>
          <p:cNvSpPr>
            <a:spLocks noGrp="1"/>
          </p:cNvSpPr>
          <p:nvPr>
            <p:ph type="subTitle" idx="1"/>
          </p:nvPr>
        </p:nvSpPr>
        <p:spPr>
          <a:xfrm>
            <a:off x="503506" y="2895600"/>
            <a:ext cx="8411894" cy="3505200"/>
          </a:xfrm>
        </p:spPr>
        <p:txBody>
          <a:bodyPr>
            <a:normAutofit/>
          </a:bodyPr>
          <a:lstStyle/>
          <a:p>
            <a:pPr algn="ctr"/>
            <a:endParaRPr lang="en-US" sz="4000" dirty="0"/>
          </a:p>
          <a:p>
            <a:pPr algn="ctr"/>
            <a:r>
              <a:rPr lang="en-US" sz="4000" dirty="0"/>
              <a:t>2020 Annual Plan Item 2a</a:t>
            </a:r>
          </a:p>
          <a:p>
            <a:pPr algn="ctr"/>
            <a:endParaRPr lang="en-US" sz="4000" dirty="0"/>
          </a:p>
          <a:p>
            <a:pPr algn="ctr"/>
            <a:r>
              <a:rPr lang="en-US" dirty="0"/>
              <a:t>(Posting of Additional Information on OASIS regarding Firm Transmission Curtailments)</a:t>
            </a:r>
            <a:r>
              <a:rPr lang="en-US" b="1" dirty="0"/>
              <a:t> </a:t>
            </a:r>
            <a:endParaRPr lang="en-US" dirty="0"/>
          </a:p>
          <a:p>
            <a:pPr algn="ctr"/>
            <a:endParaRPr lang="en-US" sz="4000" dirty="0"/>
          </a:p>
          <a:p>
            <a:pPr algn="ctr"/>
            <a:endParaRPr lang="en-US" sz="4000" dirty="0"/>
          </a:p>
        </p:txBody>
      </p:sp>
      <p:sp>
        <p:nvSpPr>
          <p:cNvPr id="4" name="Date Placeholder 3"/>
          <p:cNvSpPr>
            <a:spLocks noGrp="1"/>
          </p:cNvSpPr>
          <p:nvPr>
            <p:ph type="dt" sz="half" idx="10"/>
          </p:nvPr>
        </p:nvSpPr>
        <p:spPr/>
        <p:txBody>
          <a:bodyPr/>
          <a:lstStyle/>
          <a:p>
            <a:r>
              <a:rPr lang="en-US" dirty="0"/>
              <a:t>02/18/2020</a:t>
            </a:r>
          </a:p>
          <a:p>
            <a:r>
              <a:rPr lang="en-US" dirty="0">
                <a:solidFill>
                  <a:srgbClr val="FF0000"/>
                </a:solidFill>
              </a:rPr>
              <a:t> </a:t>
            </a:r>
          </a:p>
        </p:txBody>
      </p:sp>
      <p:sp>
        <p:nvSpPr>
          <p:cNvPr id="5" name="Slide Number Placeholder 4"/>
          <p:cNvSpPr>
            <a:spLocks noGrp="1"/>
          </p:cNvSpPr>
          <p:nvPr>
            <p:ph type="sldNum" sz="quarter" idx="11"/>
          </p:nvPr>
        </p:nvSpPr>
        <p:spPr/>
        <p:txBody>
          <a:bodyPr/>
          <a:lstStyle/>
          <a:p>
            <a:fld id="{D7C43374-A137-4602-B8E6-67D8B1A75D9A}" type="slidenum">
              <a:rPr lang="en-US" smtClean="0"/>
              <a:t>1</a:t>
            </a:fld>
            <a:endParaRPr lang="en-US"/>
          </a:p>
        </p:txBody>
      </p:sp>
    </p:spTree>
    <p:extLst>
      <p:ext uri="{BB962C8B-B14F-4D97-AF65-F5344CB8AC3E}">
        <p14:creationId xmlns:p14="http://schemas.microsoft.com/office/powerpoint/2010/main" val="191664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This API represents the last NAESB item related to FERC Order 890 (issued Feb 16, 2007)</a:t>
            </a:r>
          </a:p>
          <a:p>
            <a:endParaRPr lang="en-US" dirty="0"/>
          </a:p>
          <a:p>
            <a:r>
              <a:rPr lang="en-US" dirty="0"/>
              <a:t>Jointly worked by the OASIS (OS) and Business Practice Subcommittees (BPS)</a:t>
            </a:r>
          </a:p>
          <a:p>
            <a:pPr lvl="1"/>
            <a:r>
              <a:rPr lang="en-US" sz="2800" dirty="0"/>
              <a:t>20 joint meetings since October 2017</a:t>
            </a:r>
          </a:p>
          <a:p>
            <a:endParaRPr lang="en-US" dirty="0"/>
          </a:p>
          <a:p>
            <a:r>
              <a:rPr lang="en-US" dirty="0"/>
              <a:t>Results in changes to WEQ-000, 001, 002, 003, and 013</a:t>
            </a:r>
          </a:p>
        </p:txBody>
      </p:sp>
      <p:sp>
        <p:nvSpPr>
          <p:cNvPr id="5" name="Slide Number Placeholder 4"/>
          <p:cNvSpPr>
            <a:spLocks noGrp="1"/>
          </p:cNvSpPr>
          <p:nvPr>
            <p:ph type="sldNum" sz="quarter" idx="12"/>
          </p:nvPr>
        </p:nvSpPr>
        <p:spPr/>
        <p:txBody>
          <a:bodyPr/>
          <a:lstStyle/>
          <a:p>
            <a:fld id="{D7C43374-A137-4602-B8E6-67D8B1A75D9A}" type="slidenum">
              <a:rPr lang="en-US" smtClean="0">
                <a:solidFill>
                  <a:srgbClr val="EAEBDE">
                    <a:shade val="90000"/>
                  </a:srgbClr>
                </a:solidFill>
              </a:rPr>
              <a:pPr/>
              <a:t>2</a:t>
            </a:fld>
            <a:endParaRPr lang="en-US">
              <a:solidFill>
                <a:srgbClr val="EAEBDE">
                  <a:shade val="90000"/>
                </a:srgbClr>
              </a:solidFill>
            </a:endParaRPr>
          </a:p>
        </p:txBody>
      </p:sp>
      <p:sp>
        <p:nvSpPr>
          <p:cNvPr id="6" name="Date Placeholder 5"/>
          <p:cNvSpPr>
            <a:spLocks noGrp="1"/>
          </p:cNvSpPr>
          <p:nvPr>
            <p:ph type="dt" sz="half" idx="10"/>
          </p:nvPr>
        </p:nvSpPr>
        <p:spPr/>
        <p:txBody>
          <a:bodyPr/>
          <a:lstStyle/>
          <a:p>
            <a:r>
              <a:rPr lang="en-US" dirty="0">
                <a:solidFill>
                  <a:srgbClr val="676A55">
                    <a:tint val="60000"/>
                    <a:satMod val="155000"/>
                  </a:srgbClr>
                </a:solidFill>
              </a:rPr>
              <a:t>02/18/2020 </a:t>
            </a:r>
          </a:p>
        </p:txBody>
      </p:sp>
      <p:sp>
        <p:nvSpPr>
          <p:cNvPr id="7" name="Title 1"/>
          <p:cNvSpPr>
            <a:spLocks noGrp="1"/>
          </p:cNvSpPr>
          <p:nvPr>
            <p:ph type="title"/>
          </p:nvPr>
        </p:nvSpPr>
        <p:spPr>
          <a:xfrm>
            <a:off x="457200" y="253536"/>
            <a:ext cx="8229600" cy="1143000"/>
          </a:xfrm>
        </p:spPr>
        <p:txBody>
          <a:bodyPr/>
          <a:lstStyle/>
          <a:p>
            <a:r>
              <a:rPr lang="en-US" dirty="0"/>
              <a:t>2020 API 2a</a:t>
            </a:r>
          </a:p>
        </p:txBody>
      </p:sp>
    </p:spTree>
    <p:extLst>
      <p:ext uri="{BB962C8B-B14F-4D97-AF65-F5344CB8AC3E}">
        <p14:creationId xmlns:p14="http://schemas.microsoft.com/office/powerpoint/2010/main" val="62945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6536"/>
            <a:ext cx="8458200" cy="5278584"/>
          </a:xfrm>
        </p:spPr>
        <p:txBody>
          <a:bodyPr>
            <a:noAutofit/>
          </a:bodyPr>
          <a:lstStyle/>
          <a:p>
            <a:pPr marL="0" indent="0">
              <a:spcAft>
                <a:spcPts val="1200"/>
              </a:spcAft>
              <a:buNone/>
            </a:pPr>
            <a:r>
              <a:rPr lang="en-US" sz="2400" dirty="0"/>
              <a:t>What does FERC want (excerpts from Order 890):</a:t>
            </a:r>
          </a:p>
          <a:p>
            <a:pPr lvl="0">
              <a:spcAft>
                <a:spcPts val="1200"/>
              </a:spcAft>
            </a:pPr>
            <a:r>
              <a:rPr lang="en-US" sz="1900" dirty="0"/>
              <a:t>“ 1626. The Commission concludes that the posting of additional curtailment information is necessary to provide transparency and allow customers to determine whether they have been treated in the same manner as other transmission system users, including customers of the transmission provider…”</a:t>
            </a:r>
          </a:p>
          <a:p>
            <a:pPr lvl="0">
              <a:spcAft>
                <a:spcPts val="1200"/>
              </a:spcAft>
            </a:pPr>
            <a:r>
              <a:rPr lang="en-US" sz="1900" dirty="0"/>
              <a:t>1627.  We agree with suggestions for the posting of additional curtailment information on OASIS and, therefore, require transmission providers, working through NAESB, to develop a detailed template for the posting of additional information on OASIS regarding firm transmission curtailments...  These postings must include all circumstances and events contributing to the need for a firm service curtailment, specific services and customers curtailed (including the transmission provider’s own retail loads), and the duration of the curtailment.  This information is in addition to the Commission’s existing requirements...”    [as specified in 18 CFR 37.6 (e)(3)</a:t>
            </a:r>
          </a:p>
          <a:p>
            <a:endParaRPr lang="en-US" sz="1900" dirty="0"/>
          </a:p>
          <a:p>
            <a:endParaRPr lang="en-US" sz="1900" dirty="0"/>
          </a:p>
          <a:p>
            <a:endParaRPr lang="en-US" sz="1900" dirty="0"/>
          </a:p>
          <a:p>
            <a:endParaRPr lang="en-US" sz="1900" dirty="0"/>
          </a:p>
        </p:txBody>
      </p:sp>
      <p:sp>
        <p:nvSpPr>
          <p:cNvPr id="4" name="Date Placeholder 3"/>
          <p:cNvSpPr>
            <a:spLocks noGrp="1"/>
          </p:cNvSpPr>
          <p:nvPr>
            <p:ph type="dt" sz="half" idx="10"/>
          </p:nvPr>
        </p:nvSpPr>
        <p:spPr/>
        <p:txBody>
          <a:bodyPr/>
          <a:lstStyle/>
          <a:p>
            <a:r>
              <a:rPr lang="en-US" dirty="0"/>
              <a:t>02/18/2020</a:t>
            </a:r>
          </a:p>
        </p:txBody>
      </p:sp>
      <p:sp>
        <p:nvSpPr>
          <p:cNvPr id="5" name="Slide Number Placeholder 4"/>
          <p:cNvSpPr>
            <a:spLocks noGrp="1"/>
          </p:cNvSpPr>
          <p:nvPr>
            <p:ph type="sldNum" sz="quarter" idx="12"/>
          </p:nvPr>
        </p:nvSpPr>
        <p:spPr/>
        <p:txBody>
          <a:bodyPr/>
          <a:lstStyle/>
          <a:p>
            <a:fld id="{D7C43374-A137-4602-B8E6-67D8B1A75D9A}" type="slidenum">
              <a:rPr lang="en-US" smtClean="0"/>
              <a:t>3</a:t>
            </a:fld>
            <a:endParaRPr lang="en-US" dirty="0"/>
          </a:p>
        </p:txBody>
      </p:sp>
      <p:sp>
        <p:nvSpPr>
          <p:cNvPr id="9" name="Title 1"/>
          <p:cNvSpPr>
            <a:spLocks noGrp="1"/>
          </p:cNvSpPr>
          <p:nvPr>
            <p:ph type="title"/>
          </p:nvPr>
        </p:nvSpPr>
        <p:spPr>
          <a:xfrm>
            <a:off x="457200" y="253536"/>
            <a:ext cx="8229600" cy="1143000"/>
          </a:xfrm>
        </p:spPr>
        <p:txBody>
          <a:bodyPr/>
          <a:lstStyle/>
          <a:p>
            <a:r>
              <a:rPr lang="en-US" dirty="0"/>
              <a:t>2020 API 2a</a:t>
            </a:r>
          </a:p>
        </p:txBody>
      </p:sp>
    </p:spTree>
    <p:extLst>
      <p:ext uri="{BB962C8B-B14F-4D97-AF65-F5344CB8AC3E}">
        <p14:creationId xmlns:p14="http://schemas.microsoft.com/office/powerpoint/2010/main" val="381156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6536"/>
            <a:ext cx="8534400" cy="5156664"/>
          </a:xfrm>
        </p:spPr>
        <p:txBody>
          <a:bodyPr>
            <a:noAutofit/>
          </a:bodyPr>
          <a:lstStyle/>
          <a:p>
            <a:pPr marL="0" indent="0">
              <a:spcBef>
                <a:spcPts val="600"/>
              </a:spcBef>
              <a:spcAft>
                <a:spcPts val="600"/>
              </a:spcAft>
              <a:buNone/>
            </a:pPr>
            <a:r>
              <a:rPr lang="en-US" sz="2400" dirty="0"/>
              <a:t>Summary of the Standards:</a:t>
            </a:r>
          </a:p>
          <a:p>
            <a:pPr>
              <a:spcBef>
                <a:spcPts val="600"/>
              </a:spcBef>
              <a:spcAft>
                <a:spcPts val="600"/>
              </a:spcAft>
            </a:pPr>
            <a:r>
              <a:rPr lang="en-US" sz="1900" dirty="0"/>
              <a:t>Applies to Transmission Providers (TPs) who have adopted “Interconnection-wide congestion management procedures”</a:t>
            </a:r>
          </a:p>
          <a:p>
            <a:pPr lvl="1">
              <a:spcBef>
                <a:spcPts val="0"/>
              </a:spcBef>
              <a:spcAft>
                <a:spcPts val="600"/>
              </a:spcAft>
            </a:pPr>
            <a:r>
              <a:rPr lang="en-US" sz="1900" dirty="0"/>
              <a:t>Does not apply to curtailments issued via local TP or BA actions</a:t>
            </a:r>
          </a:p>
          <a:p>
            <a:pPr>
              <a:spcBef>
                <a:spcPts val="600"/>
              </a:spcBef>
              <a:spcAft>
                <a:spcPts val="600"/>
              </a:spcAft>
            </a:pPr>
            <a:r>
              <a:rPr lang="en-US" sz="1900" dirty="0"/>
              <a:t>Specifies the information that must be posted on OASIS</a:t>
            </a:r>
          </a:p>
          <a:p>
            <a:pPr>
              <a:spcBef>
                <a:spcPts val="600"/>
              </a:spcBef>
              <a:spcAft>
                <a:spcPts val="600"/>
              </a:spcAft>
            </a:pPr>
            <a:r>
              <a:rPr lang="en-US" sz="1900" dirty="0"/>
              <a:t>Includes posting of information for both firm and non-firm curtailments</a:t>
            </a:r>
          </a:p>
          <a:p>
            <a:pPr lvl="1">
              <a:spcBef>
                <a:spcPts val="0"/>
              </a:spcBef>
              <a:spcAft>
                <a:spcPts val="600"/>
              </a:spcAft>
            </a:pPr>
            <a:r>
              <a:rPr lang="en-US" sz="1900" dirty="0"/>
              <a:t>Although the FERC Order specifically applies to </a:t>
            </a:r>
            <a:r>
              <a:rPr lang="en-US" sz="1900" u="sng" dirty="0"/>
              <a:t>firm</a:t>
            </a:r>
            <a:r>
              <a:rPr lang="en-US" sz="1900" dirty="0"/>
              <a:t> curtailments, information for non-firm curtailments is necessary to provide transparency of </a:t>
            </a:r>
            <a:r>
              <a:rPr lang="en-US" sz="1900" u="sng" dirty="0"/>
              <a:t>all</a:t>
            </a:r>
            <a:r>
              <a:rPr lang="en-US" sz="1900" dirty="0"/>
              <a:t> actions leading up to a firm curtailment</a:t>
            </a:r>
          </a:p>
          <a:p>
            <a:pPr>
              <a:spcBef>
                <a:spcPts val="600"/>
              </a:spcBef>
              <a:spcAft>
                <a:spcPts val="600"/>
              </a:spcAft>
            </a:pPr>
            <a:r>
              <a:rPr lang="en-US" sz="1900" dirty="0"/>
              <a:t>Consistent with 18 CFR 37.6 (f) of posting information within 7 days</a:t>
            </a:r>
          </a:p>
          <a:p>
            <a:pPr>
              <a:spcBef>
                <a:spcPts val="600"/>
              </a:spcBef>
              <a:spcAft>
                <a:spcPts val="600"/>
              </a:spcAft>
            </a:pPr>
            <a:r>
              <a:rPr lang="en-US" sz="1900" dirty="0"/>
              <a:t>Obligates Reliability Coordinators (RCs) to provide the necessary curtailment information to TPs for posting on OASIS</a:t>
            </a:r>
          </a:p>
          <a:p>
            <a:pPr lvl="1">
              <a:spcBef>
                <a:spcPts val="0"/>
              </a:spcBef>
              <a:spcAft>
                <a:spcPts val="600"/>
              </a:spcAft>
            </a:pPr>
            <a:r>
              <a:rPr lang="en-US" sz="1900" dirty="0"/>
              <a:t>Applicability of WEQ-001 has been changed to include RCs</a:t>
            </a:r>
          </a:p>
          <a:p>
            <a:endParaRPr lang="en-US" sz="1600" dirty="0"/>
          </a:p>
          <a:p>
            <a:pPr lvl="0"/>
            <a:endParaRPr lang="en-US" sz="1600" dirty="0"/>
          </a:p>
          <a:p>
            <a:endParaRPr lang="en-US" sz="1600" dirty="0"/>
          </a:p>
          <a:p>
            <a:endParaRPr lang="en-US" sz="1600" dirty="0"/>
          </a:p>
          <a:p>
            <a:endParaRPr lang="en-US" sz="1600" dirty="0"/>
          </a:p>
          <a:p>
            <a:endParaRPr lang="en-US" sz="1600" dirty="0"/>
          </a:p>
        </p:txBody>
      </p:sp>
      <p:sp>
        <p:nvSpPr>
          <p:cNvPr id="4" name="Date Placeholder 3"/>
          <p:cNvSpPr>
            <a:spLocks noGrp="1"/>
          </p:cNvSpPr>
          <p:nvPr>
            <p:ph type="dt" sz="half" idx="10"/>
          </p:nvPr>
        </p:nvSpPr>
        <p:spPr/>
        <p:txBody>
          <a:bodyPr/>
          <a:lstStyle/>
          <a:p>
            <a:r>
              <a:rPr lang="en-US" dirty="0"/>
              <a:t>02/18/2020</a:t>
            </a:r>
          </a:p>
        </p:txBody>
      </p:sp>
      <p:sp>
        <p:nvSpPr>
          <p:cNvPr id="5" name="Slide Number Placeholder 4"/>
          <p:cNvSpPr>
            <a:spLocks noGrp="1"/>
          </p:cNvSpPr>
          <p:nvPr>
            <p:ph type="sldNum" sz="quarter" idx="12"/>
          </p:nvPr>
        </p:nvSpPr>
        <p:spPr/>
        <p:txBody>
          <a:bodyPr/>
          <a:lstStyle/>
          <a:p>
            <a:fld id="{D7C43374-A137-4602-B8E6-67D8B1A75D9A}" type="slidenum">
              <a:rPr lang="en-US" smtClean="0"/>
              <a:t>4</a:t>
            </a:fld>
            <a:endParaRPr lang="en-US"/>
          </a:p>
        </p:txBody>
      </p:sp>
      <p:sp>
        <p:nvSpPr>
          <p:cNvPr id="9" name="Title 1"/>
          <p:cNvSpPr>
            <a:spLocks noGrp="1"/>
          </p:cNvSpPr>
          <p:nvPr>
            <p:ph type="title"/>
          </p:nvPr>
        </p:nvSpPr>
        <p:spPr>
          <a:xfrm>
            <a:off x="457200" y="253536"/>
            <a:ext cx="8229600" cy="1143000"/>
          </a:xfrm>
        </p:spPr>
        <p:txBody>
          <a:bodyPr/>
          <a:lstStyle/>
          <a:p>
            <a:r>
              <a:rPr lang="en-US" dirty="0"/>
              <a:t>2020 API 2a</a:t>
            </a:r>
          </a:p>
        </p:txBody>
      </p:sp>
    </p:spTree>
    <p:extLst>
      <p:ext uri="{BB962C8B-B14F-4D97-AF65-F5344CB8AC3E}">
        <p14:creationId xmlns:p14="http://schemas.microsoft.com/office/powerpoint/2010/main" val="37651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6536"/>
            <a:ext cx="8534400" cy="5156664"/>
          </a:xfrm>
        </p:spPr>
        <p:txBody>
          <a:bodyPr>
            <a:noAutofit/>
          </a:bodyPr>
          <a:lstStyle/>
          <a:p>
            <a:pPr marL="0" indent="0">
              <a:spcBef>
                <a:spcPts val="600"/>
              </a:spcBef>
              <a:spcAft>
                <a:spcPts val="600"/>
              </a:spcAft>
              <a:buNone/>
            </a:pPr>
            <a:r>
              <a:rPr lang="en-US" sz="2400" dirty="0"/>
              <a:t>Approach and Outreach:</a:t>
            </a:r>
          </a:p>
          <a:p>
            <a:pPr>
              <a:spcBef>
                <a:spcPts val="600"/>
              </a:spcBef>
              <a:spcAft>
                <a:spcPts val="600"/>
              </a:spcAft>
            </a:pPr>
            <a:r>
              <a:rPr lang="en-US" sz="1900" dirty="0"/>
              <a:t>Existing standards already included optional templates for posting curtailment information on OASIS:  </a:t>
            </a:r>
            <a:r>
              <a:rPr lang="en-US" sz="1900" b="1" i="1" dirty="0"/>
              <a:t>security </a:t>
            </a:r>
            <a:r>
              <a:rPr lang="en-US" sz="1900" dirty="0"/>
              <a:t>and </a:t>
            </a:r>
            <a:r>
              <a:rPr lang="en-US" sz="1900" b="1" i="1" dirty="0" err="1"/>
              <a:t>scheduledetail</a:t>
            </a:r>
            <a:endParaRPr lang="en-US" sz="1900" dirty="0"/>
          </a:p>
          <a:p>
            <a:pPr lvl="1">
              <a:spcBef>
                <a:spcPts val="0"/>
              </a:spcBef>
              <a:spcAft>
                <a:spcPts val="600"/>
              </a:spcAft>
            </a:pPr>
            <a:r>
              <a:rPr lang="en-US" sz="1900" dirty="0"/>
              <a:t>There were no Business Practices mandating their use </a:t>
            </a:r>
          </a:p>
          <a:p>
            <a:pPr>
              <a:spcBef>
                <a:spcPts val="600"/>
              </a:spcBef>
              <a:spcAft>
                <a:spcPts val="600"/>
              </a:spcAft>
            </a:pPr>
            <a:r>
              <a:rPr lang="en-US" sz="1900" dirty="0"/>
              <a:t>New section added to WEQ-001 for Curtailment Posting Requirements</a:t>
            </a:r>
          </a:p>
          <a:p>
            <a:pPr lvl="1">
              <a:spcBef>
                <a:spcPts val="0"/>
              </a:spcBef>
              <a:spcAft>
                <a:spcPts val="600"/>
              </a:spcAft>
            </a:pPr>
            <a:r>
              <a:rPr lang="en-US" sz="1900" dirty="0"/>
              <a:t>Reused these existing templates and require their use, and also added 2 new templates:  </a:t>
            </a:r>
            <a:r>
              <a:rPr lang="en-US" sz="1900" b="1" i="1" dirty="0" err="1"/>
              <a:t>securitysummary</a:t>
            </a:r>
            <a:r>
              <a:rPr lang="en-US" sz="1900" dirty="0"/>
              <a:t> and </a:t>
            </a:r>
            <a:r>
              <a:rPr lang="en-US" sz="1900" b="1" i="1" dirty="0" err="1"/>
              <a:t>securitydetail</a:t>
            </a:r>
            <a:endParaRPr lang="en-US" sz="1900" dirty="0"/>
          </a:p>
          <a:p>
            <a:pPr>
              <a:spcBef>
                <a:spcPts val="600"/>
              </a:spcBef>
              <a:spcAft>
                <a:spcPts val="600"/>
              </a:spcAft>
            </a:pPr>
            <a:r>
              <a:rPr lang="en-US" sz="1900" dirty="0"/>
              <a:t>Verified the necessary data is available in the Interconnection-wide congestion management tools:  IDC in the East and </a:t>
            </a:r>
            <a:r>
              <a:rPr lang="en-US" sz="1900" dirty="0" err="1"/>
              <a:t>webECC</a:t>
            </a:r>
            <a:r>
              <a:rPr lang="en-US" sz="1900" dirty="0"/>
              <a:t> in the West</a:t>
            </a:r>
          </a:p>
          <a:p>
            <a:pPr lvl="1">
              <a:spcBef>
                <a:spcPts val="0"/>
              </a:spcBef>
            </a:pPr>
            <a:r>
              <a:rPr lang="en-US" sz="1900" dirty="0"/>
              <a:t>The existing templates had been based on the IDC, so that data is already available</a:t>
            </a:r>
          </a:p>
          <a:p>
            <a:pPr lvl="1">
              <a:spcBef>
                <a:spcPts val="0"/>
              </a:spcBef>
              <a:spcAft>
                <a:spcPts val="600"/>
              </a:spcAft>
            </a:pPr>
            <a:r>
              <a:rPr lang="en-US" sz="1900" dirty="0"/>
              <a:t>Minor changes will be needed to </a:t>
            </a:r>
            <a:r>
              <a:rPr lang="en-US" sz="1900" dirty="0" err="1"/>
              <a:t>webECC</a:t>
            </a:r>
            <a:r>
              <a:rPr lang="en-US" sz="1900" dirty="0"/>
              <a:t> for some of the data needs</a:t>
            </a:r>
          </a:p>
          <a:p>
            <a:pPr>
              <a:spcBef>
                <a:spcPts val="600"/>
              </a:spcBef>
              <a:spcAft>
                <a:spcPts val="600"/>
              </a:spcAft>
            </a:pPr>
            <a:r>
              <a:rPr lang="en-US" sz="1900" dirty="0"/>
              <a:t>Coordinated the overall approach with the owners of these tools in the IDC Working Group (IDCWG) and CAISO/Peak</a:t>
            </a:r>
          </a:p>
          <a:p>
            <a:pPr lvl="0"/>
            <a:endParaRPr lang="en-US" sz="1900" dirty="0"/>
          </a:p>
          <a:p>
            <a:endParaRPr lang="en-US" sz="1900" dirty="0"/>
          </a:p>
          <a:p>
            <a:endParaRPr lang="en-US" sz="1900" dirty="0"/>
          </a:p>
          <a:p>
            <a:endParaRPr lang="en-US" sz="1900" dirty="0"/>
          </a:p>
          <a:p>
            <a:endParaRPr lang="en-US" sz="1900" dirty="0"/>
          </a:p>
        </p:txBody>
      </p:sp>
      <p:sp>
        <p:nvSpPr>
          <p:cNvPr id="4" name="Date Placeholder 3"/>
          <p:cNvSpPr>
            <a:spLocks noGrp="1"/>
          </p:cNvSpPr>
          <p:nvPr>
            <p:ph type="dt" sz="half" idx="10"/>
          </p:nvPr>
        </p:nvSpPr>
        <p:spPr/>
        <p:txBody>
          <a:bodyPr/>
          <a:lstStyle/>
          <a:p>
            <a:r>
              <a:rPr lang="en-US" dirty="0"/>
              <a:t>02/18/2020</a:t>
            </a:r>
          </a:p>
        </p:txBody>
      </p:sp>
      <p:sp>
        <p:nvSpPr>
          <p:cNvPr id="5" name="Slide Number Placeholder 4"/>
          <p:cNvSpPr>
            <a:spLocks noGrp="1"/>
          </p:cNvSpPr>
          <p:nvPr>
            <p:ph type="sldNum" sz="quarter" idx="12"/>
          </p:nvPr>
        </p:nvSpPr>
        <p:spPr/>
        <p:txBody>
          <a:bodyPr/>
          <a:lstStyle/>
          <a:p>
            <a:fld id="{D7C43374-A137-4602-B8E6-67D8B1A75D9A}" type="slidenum">
              <a:rPr lang="en-US" smtClean="0"/>
              <a:t>5</a:t>
            </a:fld>
            <a:endParaRPr lang="en-US"/>
          </a:p>
        </p:txBody>
      </p:sp>
      <p:sp>
        <p:nvSpPr>
          <p:cNvPr id="9" name="Title 1"/>
          <p:cNvSpPr>
            <a:spLocks noGrp="1"/>
          </p:cNvSpPr>
          <p:nvPr>
            <p:ph type="title"/>
          </p:nvPr>
        </p:nvSpPr>
        <p:spPr>
          <a:xfrm>
            <a:off x="457200" y="253536"/>
            <a:ext cx="8229600" cy="1143000"/>
          </a:xfrm>
        </p:spPr>
        <p:txBody>
          <a:bodyPr/>
          <a:lstStyle/>
          <a:p>
            <a:r>
              <a:rPr lang="en-US" dirty="0"/>
              <a:t>2020 API 2a</a:t>
            </a:r>
          </a:p>
        </p:txBody>
      </p:sp>
    </p:spTree>
    <p:extLst>
      <p:ext uri="{BB962C8B-B14F-4D97-AF65-F5344CB8AC3E}">
        <p14:creationId xmlns:p14="http://schemas.microsoft.com/office/powerpoint/2010/main" val="249066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API 2a</a:t>
            </a:r>
          </a:p>
        </p:txBody>
      </p:sp>
      <p:sp>
        <p:nvSpPr>
          <p:cNvPr id="3" name="Content Placeholder 2"/>
          <p:cNvSpPr>
            <a:spLocks noGrp="1"/>
          </p:cNvSpPr>
          <p:nvPr>
            <p:ph idx="1"/>
          </p:nvPr>
        </p:nvSpPr>
        <p:spPr>
          <a:xfrm>
            <a:off x="457200" y="1646236"/>
            <a:ext cx="8229600" cy="4868331"/>
          </a:xfrm>
        </p:spPr>
        <p:txBody>
          <a:bodyPr>
            <a:normAutofit/>
          </a:bodyPr>
          <a:lstStyle/>
          <a:p>
            <a:r>
              <a:rPr lang="en-US" sz="2200" dirty="0"/>
              <a:t>Formal Comments received from 3 entities:  SRS, TVA, and Southern Company</a:t>
            </a:r>
            <a:endParaRPr lang="en-US" sz="2200" dirty="0">
              <a:solidFill>
                <a:srgbClr val="FF0000"/>
              </a:solidFill>
            </a:endParaRPr>
          </a:p>
          <a:p>
            <a:endParaRPr lang="en-US" sz="2200" dirty="0">
              <a:solidFill>
                <a:srgbClr val="FF0000"/>
              </a:solidFill>
            </a:endParaRPr>
          </a:p>
          <a:p>
            <a:r>
              <a:rPr lang="en-US" sz="2200" dirty="0"/>
              <a:t>OS / BPS late comments address many of the Formal Comments by making minor consistency changes to the </a:t>
            </a:r>
            <a:r>
              <a:rPr lang="en-US" sz="2200"/>
              <a:t>original recommendation</a:t>
            </a:r>
            <a:endParaRPr lang="en-US" sz="2200" dirty="0"/>
          </a:p>
          <a:p>
            <a:endParaRPr lang="en-US" sz="2200" dirty="0"/>
          </a:p>
          <a:p>
            <a:r>
              <a:rPr lang="en-US" sz="2200" dirty="0"/>
              <a:t>TVA and Southern Company also raised concern about the applicability of posting non-firm curtailments. The joint committee decided to not adopt this change for reasons previously discussed. </a:t>
            </a:r>
          </a:p>
        </p:txBody>
      </p:sp>
      <p:sp>
        <p:nvSpPr>
          <p:cNvPr id="4" name="Date Placeholder 3"/>
          <p:cNvSpPr>
            <a:spLocks noGrp="1"/>
          </p:cNvSpPr>
          <p:nvPr>
            <p:ph type="dt" sz="half" idx="10"/>
          </p:nvPr>
        </p:nvSpPr>
        <p:spPr/>
        <p:txBody>
          <a:bodyPr/>
          <a:lstStyle/>
          <a:p>
            <a:r>
              <a:rPr lang="en-US" dirty="0"/>
              <a:t>02/18/2020 </a:t>
            </a:r>
          </a:p>
        </p:txBody>
      </p:sp>
      <p:sp>
        <p:nvSpPr>
          <p:cNvPr id="5" name="Slide Number Placeholder 4"/>
          <p:cNvSpPr>
            <a:spLocks noGrp="1"/>
          </p:cNvSpPr>
          <p:nvPr>
            <p:ph type="sldNum" sz="quarter" idx="12"/>
          </p:nvPr>
        </p:nvSpPr>
        <p:spPr/>
        <p:txBody>
          <a:bodyPr/>
          <a:lstStyle/>
          <a:p>
            <a:fld id="{D7C43374-A137-4602-B8E6-67D8B1A75D9A}" type="slidenum">
              <a:rPr lang="en-US" smtClean="0"/>
              <a:t>6</a:t>
            </a:fld>
            <a:endParaRPr lang="en-US"/>
          </a:p>
        </p:txBody>
      </p:sp>
    </p:spTree>
    <p:extLst>
      <p:ext uri="{BB962C8B-B14F-4D97-AF65-F5344CB8AC3E}">
        <p14:creationId xmlns:p14="http://schemas.microsoft.com/office/powerpoint/2010/main" val="88522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API 2a</a:t>
            </a:r>
          </a:p>
        </p:txBody>
      </p:sp>
      <p:sp>
        <p:nvSpPr>
          <p:cNvPr id="3" name="Content Placeholder 2"/>
          <p:cNvSpPr>
            <a:spLocks noGrp="1"/>
          </p:cNvSpPr>
          <p:nvPr>
            <p:ph idx="1"/>
          </p:nvPr>
        </p:nvSpPr>
        <p:spPr>
          <a:xfrm>
            <a:off x="476794" y="2667000"/>
            <a:ext cx="8229600" cy="1630363"/>
          </a:xfrm>
        </p:spPr>
        <p:txBody>
          <a:bodyPr>
            <a:normAutofit/>
          </a:bodyPr>
          <a:lstStyle/>
          <a:p>
            <a:pPr marL="0" indent="0" algn="ctr">
              <a:buNone/>
            </a:pPr>
            <a:r>
              <a:rPr lang="en-US" sz="8000" dirty="0"/>
              <a:t>Questions?</a:t>
            </a:r>
          </a:p>
          <a:p>
            <a:endParaRPr lang="en-US" sz="8000" dirty="0"/>
          </a:p>
          <a:p>
            <a:endParaRPr lang="en-US" sz="8000" dirty="0"/>
          </a:p>
          <a:p>
            <a:endParaRPr lang="en-US" sz="8000" dirty="0"/>
          </a:p>
          <a:p>
            <a:endParaRPr lang="en-US" sz="8000" dirty="0"/>
          </a:p>
          <a:p>
            <a:endParaRPr lang="en-US" sz="8000" dirty="0"/>
          </a:p>
        </p:txBody>
      </p:sp>
      <p:sp>
        <p:nvSpPr>
          <p:cNvPr id="4" name="Date Placeholder 3"/>
          <p:cNvSpPr>
            <a:spLocks noGrp="1"/>
          </p:cNvSpPr>
          <p:nvPr>
            <p:ph type="dt" sz="half" idx="10"/>
          </p:nvPr>
        </p:nvSpPr>
        <p:spPr/>
        <p:txBody>
          <a:bodyPr/>
          <a:lstStyle/>
          <a:p>
            <a:r>
              <a:rPr lang="en-US" dirty="0"/>
              <a:t>02/18/2020 </a:t>
            </a:r>
          </a:p>
        </p:txBody>
      </p:sp>
      <p:sp>
        <p:nvSpPr>
          <p:cNvPr id="5" name="Slide Number Placeholder 4"/>
          <p:cNvSpPr>
            <a:spLocks noGrp="1"/>
          </p:cNvSpPr>
          <p:nvPr>
            <p:ph type="sldNum" sz="quarter" idx="12"/>
          </p:nvPr>
        </p:nvSpPr>
        <p:spPr/>
        <p:txBody>
          <a:bodyPr/>
          <a:lstStyle/>
          <a:p>
            <a:fld id="{D7C43374-A137-4602-B8E6-67D8B1A75D9A}" type="slidenum">
              <a:rPr lang="en-US" smtClean="0"/>
              <a:t>7</a:t>
            </a:fld>
            <a:endParaRPr lang="en-US"/>
          </a:p>
        </p:txBody>
      </p:sp>
    </p:spTree>
    <p:extLst>
      <p:ext uri="{BB962C8B-B14F-4D97-AF65-F5344CB8AC3E}">
        <p14:creationId xmlns:p14="http://schemas.microsoft.com/office/powerpoint/2010/main" val="167759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API 2a</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The OASIS and Business Practice Subcommittees respectfully request NAESB Executive Committee approval of the recommendation for 2020 API 2a</a:t>
            </a:r>
          </a:p>
          <a:p>
            <a:pPr marL="0" indent="0">
              <a:buNone/>
            </a:pPr>
            <a:endParaRPr lang="en-US" dirty="0"/>
          </a:p>
        </p:txBody>
      </p:sp>
      <p:sp>
        <p:nvSpPr>
          <p:cNvPr id="4" name="Date Placeholder 3"/>
          <p:cNvSpPr>
            <a:spLocks noGrp="1"/>
          </p:cNvSpPr>
          <p:nvPr>
            <p:ph type="dt" sz="half" idx="10"/>
          </p:nvPr>
        </p:nvSpPr>
        <p:spPr/>
        <p:txBody>
          <a:bodyPr/>
          <a:lstStyle/>
          <a:p>
            <a:r>
              <a:rPr lang="en-US" dirty="0"/>
              <a:t>02/18/2020</a:t>
            </a:r>
          </a:p>
        </p:txBody>
      </p:sp>
      <p:sp>
        <p:nvSpPr>
          <p:cNvPr id="5" name="Slide Number Placeholder 4"/>
          <p:cNvSpPr>
            <a:spLocks noGrp="1"/>
          </p:cNvSpPr>
          <p:nvPr>
            <p:ph type="sldNum" sz="quarter" idx="12"/>
          </p:nvPr>
        </p:nvSpPr>
        <p:spPr/>
        <p:txBody>
          <a:bodyPr/>
          <a:lstStyle/>
          <a:p>
            <a:fld id="{D7C43374-A137-4602-B8E6-67D8B1A75D9A}" type="slidenum">
              <a:rPr lang="en-US" smtClean="0"/>
              <a:t>8</a:t>
            </a:fld>
            <a:endParaRPr lang="en-US"/>
          </a:p>
        </p:txBody>
      </p:sp>
    </p:spTree>
    <p:extLst>
      <p:ext uri="{BB962C8B-B14F-4D97-AF65-F5344CB8AC3E}">
        <p14:creationId xmlns:p14="http://schemas.microsoft.com/office/powerpoint/2010/main" val="3396903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2680</TotalTime>
  <Words>624</Words>
  <Application>Microsoft Office PowerPoint</Application>
  <PresentationFormat>On-screen Show (4:3)</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Rockwell</vt:lpstr>
      <vt:lpstr>Wingdings 2</vt:lpstr>
      <vt:lpstr>Foundry</vt:lpstr>
      <vt:lpstr>OASIS / Business Practice Subcommittee Report to the NAESB Executive Committee February 2020 -Phoenix, AZ</vt:lpstr>
      <vt:lpstr>2020 API 2a</vt:lpstr>
      <vt:lpstr>2020 API 2a</vt:lpstr>
      <vt:lpstr>2020 API 2a</vt:lpstr>
      <vt:lpstr>2020 API 2a</vt:lpstr>
      <vt:lpstr>2020 API 2a</vt:lpstr>
      <vt:lpstr>2020 API 2a</vt:lpstr>
      <vt:lpstr>2020 API 2a</vt:lpstr>
    </vt:vector>
  </TitlesOfParts>
  <Company>Duke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Annual Plan Items</dc:title>
  <dc:creator>Pritchard, Alan C</dc:creator>
  <cp:lastModifiedBy>NAESB</cp:lastModifiedBy>
  <cp:revision>190</cp:revision>
  <cp:lastPrinted>2020-02-14T15:49:39Z</cp:lastPrinted>
  <dcterms:created xsi:type="dcterms:W3CDTF">2018-07-25T19:39:23Z</dcterms:created>
  <dcterms:modified xsi:type="dcterms:W3CDTF">2020-02-14T22:00:54Z</dcterms:modified>
</cp:coreProperties>
</file>