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84" r:id="rId4"/>
    <p:sldId id="283" r:id="rId5"/>
    <p:sldId id="282" r:id="rId6"/>
    <p:sldId id="286" r:id="rId7"/>
    <p:sldId id="290" r:id="rId8"/>
    <p:sldId id="309" r:id="rId9"/>
    <p:sldId id="308" r:id="rId10"/>
    <p:sldId id="303" r:id="rId11"/>
    <p:sldId id="304" r:id="rId12"/>
    <p:sldId id="305" r:id="rId13"/>
    <p:sldId id="310" r:id="rId14"/>
    <p:sldId id="311" r:id="rId15"/>
    <p:sldId id="289" r:id="rId16"/>
    <p:sldId id="288" r:id="rId17"/>
    <p:sldId id="292" r:id="rId18"/>
    <p:sldId id="293" r:id="rId19"/>
    <p:sldId id="301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6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805FA4-B088-1139-EF4E-F993699DD603}" name="Georgianna Shea" initials="GS" userId="S::gshea@fdd.org::acf55027-5176-4993-9aff-8a0c5bd4f9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34B48-8937-47FD-8AE1-E4729818BCD9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72EE2-E00D-4C7A-A9A2-3BAD88A79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5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61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01C73C4-F964-4CA4-BABD-1BE126DCDAC8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dirty="0"/>
              <a:t>Copyright and all other Rights Reserved Business Cyber Guardian ®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97D520-8FCF-FE38-F137-57E669D09C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1532" y="0"/>
            <a:ext cx="3246539" cy="168834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9193-BBB7-4A8E-B2D1-2B9E7E5CEF88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5BA-6A4B-400C-9316-4EDF912D14FC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02EF-223B-40D1-8DB2-3F03172233E0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1D9F-FA0C-4C46-922B-436731DFA38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17F2-16D5-457F-82D3-E071D6280428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FCF16-6253-4A5E-AAB5-AFC748A6E49E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40DC-D2A2-49EE-8E08-E5368AFBA46D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88FF-64E0-4DCD-B499-5C80AC779553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49" y="413977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8625" y="6478388"/>
            <a:ext cx="1600200" cy="377825"/>
          </a:xfrm>
        </p:spPr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389"/>
            <a:ext cx="7827659" cy="377825"/>
          </a:xfrm>
        </p:spPr>
        <p:txBody>
          <a:bodyPr/>
          <a:lstStyle/>
          <a:p>
            <a:r>
              <a:rPr lang="en-US" dirty="0"/>
              <a:t>Copyright and all other Rights Reserved Business Cyber Guardian ® 2025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DCA5-223C-4F47-91DA-D02E0DAC3E6C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850E-E7AF-4BA8-9C0F-9A5E5AD316E4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076A-293D-406E-BA27-7BF1992ECE78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B1C3-D662-4FE0-9F55-49FC4DA30069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2671-BD3C-43C2-96ED-54FB879FFB51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and all other Rights Reserved Business Cyber Guardian ®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CF87-1D71-4C73-911D-EEF8B7EED60D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89486-9B54-4A2F-B64E-11374F8536D3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A1E7DF-0A3F-442C-922D-7EE257708CBA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a.org/policy-filings/the-cyber-harmonization-cafe-improving-cyber-outcomes-by-creating-one-menu-for-many-diner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usinesscyberguardian.com/" TargetMode="External"/><Relationship Id="rId2" Type="http://schemas.openxmlformats.org/officeDocument/2006/relationships/hyperlink" Target="mailto:dick@businesscyberguardia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8521E-4087-BEB5-7A8F-D52F451F9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72616"/>
            <a:ext cx="12192000" cy="17145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Strengthening Vulnerability Disclosure Across the Bulk Power System</a:t>
            </a:r>
            <a:endParaRPr lang="en-US" b="1" strike="sngStri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C8BA9-ACCE-47C8-5D2C-8880829D9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9530" y="4694081"/>
            <a:ext cx="7197726" cy="1405467"/>
          </a:xfrm>
        </p:spPr>
        <p:txBody>
          <a:bodyPr/>
          <a:lstStyle/>
          <a:p>
            <a:pPr algn="ctr"/>
            <a:r>
              <a:rPr lang="en-US" dirty="0"/>
              <a:t>Supporting NAESB WEQ Standards Development for 2026</a:t>
            </a:r>
          </a:p>
          <a:p>
            <a:pPr algn="ctr"/>
            <a:r>
              <a:rPr lang="en-US" dirty="0"/>
              <a:t>NAESB WEQ BPS/CSS Meeting, December 15, 2025</a:t>
            </a:r>
          </a:p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00A8D-3449-450B-7221-04CDA466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91800" y="6480174"/>
            <a:ext cx="1600200" cy="377825"/>
          </a:xfrm>
        </p:spPr>
        <p:txBody>
          <a:bodyPr/>
          <a:lstStyle/>
          <a:p>
            <a:fld id="{05DB77B3-2150-47B5-89D6-79E37699F14F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0EB56-9DA0-B6BC-A652-C54AC703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0175"/>
            <a:ext cx="4893958" cy="377825"/>
          </a:xfrm>
        </p:spPr>
        <p:txBody>
          <a:bodyPr/>
          <a:lstStyle/>
          <a:p>
            <a:r>
              <a:rPr lang="en-US" dirty="0"/>
              <a:t>Copyright and all other Rights Reserved Business Cyber Guardian ® 2025</a:t>
            </a:r>
          </a:p>
        </p:txBody>
      </p:sp>
    </p:spTree>
    <p:extLst>
      <p:ext uri="{BB962C8B-B14F-4D97-AF65-F5344CB8AC3E}">
        <p14:creationId xmlns:p14="http://schemas.microsoft.com/office/powerpoint/2010/main" val="172033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14EDC-FEEC-82A3-E9CE-772BBC6C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Vulnerability Emerges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4C8C-CA17-CD82-12B2-6413BF4F7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researcher discovers that the relay’s firmware verification process can be bypassed through:</a:t>
            </a:r>
          </a:p>
          <a:p>
            <a:r>
              <a:rPr lang="en-US" dirty="0"/>
              <a:t>A malformed signature that causes partial validation</a:t>
            </a:r>
          </a:p>
          <a:p>
            <a:r>
              <a:rPr lang="en-US" dirty="0"/>
              <a:t>An exploitable buffer condition during firmware parsing</a:t>
            </a:r>
          </a:p>
          <a:p>
            <a:r>
              <a:rPr lang="en-US" dirty="0"/>
              <a:t>A vendor library reused across several device generations</a:t>
            </a:r>
          </a:p>
          <a:p>
            <a:r>
              <a:rPr lang="en-US" dirty="0"/>
              <a:t>Working with Schneider Electric in preparation of two discovered vulnerabilities; CVEs forthcoming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F5D30-85FB-6997-7FA0-BFFA1510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2294B-737F-F684-4CCA-3EF3D2C6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8D628-5EF8-A473-C5D7-83EA3E42ADEB}"/>
              </a:ext>
            </a:extLst>
          </p:cNvPr>
          <p:cNvSpPr txBox="1"/>
          <p:nvPr/>
        </p:nvSpPr>
        <p:spPr>
          <a:xfrm>
            <a:off x="0" y="537570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vulnerability does not initially receive a CVE because the vendor has not confirmed exploitability.</a:t>
            </a:r>
          </a:p>
        </p:txBody>
      </p:sp>
    </p:spTree>
    <p:extLst>
      <p:ext uri="{BB962C8B-B14F-4D97-AF65-F5344CB8AC3E}">
        <p14:creationId xmlns:p14="http://schemas.microsoft.com/office/powerpoint/2010/main" val="295371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417C-0AA6-A442-D561-FC737A9D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Impact in the Bulk Power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25EFD-CE73-206B-6575-42B46B14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exploited, the flaw could enable:</a:t>
            </a:r>
          </a:p>
          <a:p>
            <a:r>
              <a:rPr lang="en-US" dirty="0"/>
              <a:t>Unauthorized firmware uploads</a:t>
            </a:r>
          </a:p>
          <a:p>
            <a:r>
              <a:rPr lang="en-US" dirty="0"/>
              <a:t>Manipulation of trip settings</a:t>
            </a:r>
          </a:p>
          <a:p>
            <a:r>
              <a:rPr lang="en-US" dirty="0"/>
              <a:t>Protective relay mis-operation</a:t>
            </a:r>
          </a:p>
          <a:p>
            <a:r>
              <a:rPr lang="en-US" dirty="0"/>
              <a:t>Loss of situational awareness upstream</a:t>
            </a:r>
          </a:p>
          <a:p>
            <a:r>
              <a:rPr lang="en-US" dirty="0"/>
              <a:t>Cascading outage potential in transmission segments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D4406-FC21-7516-1712-22D4246D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1A03B-458A-F6D1-9633-14BF0DD4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AE067-6522-8B72-E245-78A92E435E67}"/>
              </a:ext>
            </a:extLst>
          </p:cNvPr>
          <p:cNvSpPr txBox="1"/>
          <p:nvPr/>
        </p:nvSpPr>
        <p:spPr>
          <a:xfrm>
            <a:off x="-3175" y="564739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Patch deployment requires multi-week outage coordination, engineering review, and field crew scheduling.</a:t>
            </a:r>
          </a:p>
        </p:txBody>
      </p:sp>
    </p:spTree>
    <p:extLst>
      <p:ext uri="{BB962C8B-B14F-4D97-AF65-F5344CB8AC3E}">
        <p14:creationId xmlns:p14="http://schemas.microsoft.com/office/powerpoint/2010/main" val="100251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D101E-270F-031E-4D85-5C3CDAE3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Example Matters for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7FF6-1560-F93B-74CE-F45802034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represents a typical BPS vulnerability because:</a:t>
            </a:r>
          </a:p>
          <a:p>
            <a:r>
              <a:rPr lang="en-US" dirty="0"/>
              <a:t>Patch windows are limited</a:t>
            </a:r>
          </a:p>
          <a:p>
            <a:r>
              <a:rPr lang="en-US" dirty="0"/>
              <a:t>Frequently Vendors are the only parties authorized to apply patches to their products</a:t>
            </a:r>
          </a:p>
          <a:p>
            <a:r>
              <a:rPr lang="en-US" dirty="0"/>
              <a:t>Devices have 20+ year lifespans</a:t>
            </a:r>
          </a:p>
          <a:p>
            <a:r>
              <a:rPr lang="en-US" dirty="0"/>
              <a:t>Firmware signing chains are classical and brittle</a:t>
            </a:r>
          </a:p>
          <a:p>
            <a:r>
              <a:rPr lang="en-US" dirty="0"/>
              <a:t>Vendor confirmation is the only authoritative source</a:t>
            </a:r>
          </a:p>
          <a:p>
            <a:r>
              <a:rPr lang="en-US" dirty="0"/>
              <a:t>ICS vulnerabilities often surface </a:t>
            </a:r>
            <a:r>
              <a:rPr lang="en-US" b="1" dirty="0"/>
              <a:t>outside</a:t>
            </a:r>
            <a:r>
              <a:rPr lang="en-US" dirty="0"/>
              <a:t> traditional CVE pipelines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7FDD7-B8F9-6A2D-B218-B747BDCE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CFF8-85D7-D697-4861-C4A262BD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C10BE-B105-2107-92B9-74928124FAD8}"/>
              </a:ext>
            </a:extLst>
          </p:cNvPr>
          <p:cNvSpPr txBox="1"/>
          <p:nvPr/>
        </p:nvSpPr>
        <p:spPr>
          <a:xfrm>
            <a:off x="-3175" y="564739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BPS equipment illustrates why NAESB needs structured vendor disclosure, signed VDRs, SBOM-to-VDR correlation, and fallback channels independent of CVE stability.</a:t>
            </a:r>
          </a:p>
        </p:txBody>
      </p:sp>
    </p:spTree>
    <p:extLst>
      <p:ext uri="{BB962C8B-B14F-4D97-AF65-F5344CB8AC3E}">
        <p14:creationId xmlns:p14="http://schemas.microsoft.com/office/powerpoint/2010/main" val="20227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8D16B-592F-0B0C-B22C-A80974C0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Oracle E-Business actual breach CVE-2025-61882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CA62-FCBF-70A9-9ACE-9AAA8984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F2B58-67AD-E006-E243-1F7D91D0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471E1-31BC-777A-3290-6818B19E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093" y="3296597"/>
            <a:ext cx="5734850" cy="2067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73FF8-CDDB-E9D3-5AFF-7DB8C18203A1}"/>
              </a:ext>
            </a:extLst>
          </p:cNvPr>
          <p:cNvSpPr txBox="1"/>
          <p:nvPr/>
        </p:nvSpPr>
        <p:spPr>
          <a:xfrm>
            <a:off x="1835057" y="5554052"/>
            <a:ext cx="85218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https://www.maine.gov/agviewer/content/ag/985235c7-cb95-4be2-8792-a1252b4f8318/6de24e56-1806-4f42-853e-6c505ee1427f.html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FC7685-8BF3-3180-21C1-7F55C0D5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97" y="2947686"/>
            <a:ext cx="3038899" cy="24673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98007D-9990-A574-127E-6C9AB94DB385}"/>
              </a:ext>
            </a:extLst>
          </p:cNvPr>
          <p:cNvSpPr/>
          <p:nvPr/>
        </p:nvSpPr>
        <p:spPr>
          <a:xfrm>
            <a:off x="1160997" y="3897636"/>
            <a:ext cx="1806321" cy="506317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2C5CA3-AE02-208D-3AB7-E20494C1A62A}"/>
              </a:ext>
            </a:extLst>
          </p:cNvPr>
          <p:cNvSpPr/>
          <p:nvPr/>
        </p:nvSpPr>
        <p:spPr>
          <a:xfrm>
            <a:off x="4411159" y="4403953"/>
            <a:ext cx="2652113" cy="506317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6BF1FD-F33D-4F2C-2662-D6D832C0543A}"/>
              </a:ext>
            </a:extLst>
          </p:cNvPr>
          <p:cNvSpPr txBox="1"/>
          <p:nvPr/>
        </p:nvSpPr>
        <p:spPr>
          <a:xfrm>
            <a:off x="1160997" y="2267339"/>
            <a:ext cx="840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times when Vendors fail to disclose CVE information publicly on a timely basis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46583-795B-8780-24C8-E21EB4C5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093" y="2719619"/>
            <a:ext cx="4286848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879F-E3AC-91CA-44E3-0503F3E7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Vulnerabilities in AXIS Video Cameras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63FD6-FE2C-3611-EEB7-6ADE8402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2CB95-F7A3-3C5A-E8B9-6A9244C3F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4E553-D3B8-CB18-93DF-CCF1A84B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5" y="1744730"/>
            <a:ext cx="5811061" cy="4372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701B6-9916-46DB-48D3-B398A0923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308" y="1644679"/>
            <a:ext cx="3925446" cy="45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5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06854-AE60-A0BC-29DA-46CCC19AB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Street &amp; National Security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BD1E1-C828-54BF-0968-9A10DF80F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 Street notes that CVE is:</a:t>
            </a:r>
          </a:p>
          <a:p>
            <a:pPr marL="0" indent="0">
              <a:buNone/>
            </a:pPr>
            <a:r>
              <a:rPr lang="en-US" dirty="0"/>
              <a:t>		“Hidden infrastructure essential to national security, but chronically underfunded.”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Risks from underfunding include:</a:t>
            </a:r>
          </a:p>
          <a:p>
            <a:r>
              <a:rPr lang="en-US" dirty="0"/>
              <a:t>Slowed publication</a:t>
            </a:r>
          </a:p>
          <a:p>
            <a:r>
              <a:rPr lang="en-US" dirty="0"/>
              <a:t>Backlogged vulnerability requests</a:t>
            </a:r>
          </a:p>
          <a:p>
            <a:r>
              <a:rPr lang="en-US" dirty="0"/>
              <a:t>Gaps in coordinated disclosure</a:t>
            </a:r>
          </a:p>
          <a:p>
            <a:r>
              <a:rPr lang="en-US" dirty="0"/>
              <a:t>Unreliable reference data</a:t>
            </a:r>
          </a:p>
          <a:p>
            <a:r>
              <a:rPr lang="en-US" dirty="0"/>
              <a:t>Lack of visibility into new software vulnerabilities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2D69-2FDC-AEC7-BEF9-2CDDA038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10C4-2564-07B6-3F2A-3B4BC1F2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BE95A-8D89-6A9F-41C4-FB914BB845E2}"/>
              </a:ext>
            </a:extLst>
          </p:cNvPr>
          <p:cNvSpPr txBox="1"/>
          <p:nvPr/>
        </p:nvSpPr>
        <p:spPr>
          <a:xfrm>
            <a:off x="0" y="568273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This directly affects energy-sector operators who depend on consistent identifiers and timely reporting or risks.</a:t>
            </a:r>
          </a:p>
        </p:txBody>
      </p:sp>
    </p:spTree>
    <p:extLst>
      <p:ext uri="{BB962C8B-B14F-4D97-AF65-F5344CB8AC3E}">
        <p14:creationId xmlns:p14="http://schemas.microsoft.com/office/powerpoint/2010/main" val="402306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686A-58B4-2709-9410-F5598D71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Momentum &amp; Regulatory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8D2B8-D90D-3BC4-C572-0D96D22D2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NERC &amp; FERC</a:t>
            </a:r>
            <a:endParaRPr lang="en-US" dirty="0"/>
          </a:p>
          <a:p>
            <a:r>
              <a:rPr lang="en-US" dirty="0"/>
              <a:t>FERC Order 912: Software supply-chain transparency</a:t>
            </a:r>
          </a:p>
          <a:p>
            <a:r>
              <a:rPr lang="en-US" dirty="0"/>
              <a:t>NERC Vendor Risk Management Guidelines</a:t>
            </a:r>
          </a:p>
          <a:p>
            <a:pPr marL="0" indent="0">
              <a:buNone/>
            </a:pPr>
            <a:r>
              <a:rPr lang="en-US" b="1" dirty="0"/>
              <a:t>NIST and CISA</a:t>
            </a:r>
          </a:p>
          <a:p>
            <a:r>
              <a:rPr lang="en-US" dirty="0"/>
              <a:t>SP 800-161 SCRM standard (IEC 29147) and Secure Software Development Framework, SP 800-218</a:t>
            </a:r>
          </a:p>
          <a:p>
            <a:r>
              <a:rPr lang="en-US" dirty="0"/>
              <a:t>CISA Secure by Design Software Acquisition Guide best practices, https://cisa.gov/sag</a:t>
            </a:r>
          </a:p>
          <a:p>
            <a:pPr marL="0" indent="0">
              <a:buNone/>
            </a:pPr>
            <a:r>
              <a:rPr lang="en-US" b="1" dirty="0"/>
              <a:t>European Union</a:t>
            </a:r>
            <a:endParaRPr lang="en-US" dirty="0"/>
          </a:p>
          <a:p>
            <a:r>
              <a:rPr lang="en-US" dirty="0"/>
              <a:t>Mandatory vulnerability disclosure</a:t>
            </a:r>
          </a:p>
          <a:p>
            <a:r>
              <a:rPr lang="en-US" dirty="0"/>
              <a:t>Strong supplier obligations for security lifecycle (SBOM’s)</a:t>
            </a:r>
          </a:p>
          <a:p>
            <a:pPr marL="0" indent="0">
              <a:buNone/>
            </a:pPr>
            <a:r>
              <a:rPr lang="en-US" b="1" dirty="0"/>
              <a:t>Germany</a:t>
            </a:r>
            <a:endParaRPr lang="en-US" dirty="0"/>
          </a:p>
          <a:p>
            <a:r>
              <a:rPr lang="en-US" dirty="0"/>
              <a:t>Explicit vulnerability-reporting mandates tied to national readiness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29EA5-670D-9EF2-ECDF-80E41A4B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2B74E-8EF5-3BCA-6689-B7AE7A31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8AA12-E3E4-EB91-E771-D122E9B45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454" y="1527586"/>
            <a:ext cx="5706271" cy="790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861AAA-E73A-B63B-DE49-5713F4C4939A}"/>
              </a:ext>
            </a:extLst>
          </p:cNvPr>
          <p:cNvSpPr txBox="1"/>
          <p:nvPr/>
        </p:nvSpPr>
        <p:spPr>
          <a:xfrm>
            <a:off x="5547979" y="2237586"/>
            <a:ext cx="634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 BSA: </a:t>
            </a:r>
            <a:r>
              <a:rPr lang="en-US" sz="800" dirty="0">
                <a:hlinkClick r:id="rId3"/>
              </a:rPr>
              <a:t>https://www.bsa.org/policy-filings/the-cyber-harmonization-cafe-improving-cyber-outcomes-by-creating-one-menu-for-many-diners</a:t>
            </a:r>
            <a:r>
              <a:rPr lang="en-US" dirty="0">
                <a:hlinkClick r:id="rId3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21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8959-4B4F-E38E-9B4B-235F7204F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Reportable Vulnerabilities for 2026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7FC2-F72C-B8FB-2381-F818E9ECE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NAESB should include:</a:t>
            </a:r>
          </a:p>
          <a:p>
            <a:r>
              <a:rPr lang="en-US" dirty="0"/>
              <a:t>CVE-identified vulnerabilities</a:t>
            </a:r>
          </a:p>
          <a:p>
            <a:r>
              <a:rPr lang="en-US" dirty="0"/>
              <a:t>Product Vulnerability Disclosure Reports (VDR) from product producers (CARFAX report for software)</a:t>
            </a:r>
          </a:p>
          <a:p>
            <a:r>
              <a:rPr lang="en-US" dirty="0"/>
              <a:t>Vendor-confirmed vulnerabilities without CVE</a:t>
            </a:r>
          </a:p>
          <a:p>
            <a:r>
              <a:rPr lang="en-US" dirty="0"/>
              <a:t>PQC migration blockers</a:t>
            </a:r>
          </a:p>
          <a:p>
            <a:r>
              <a:rPr lang="en-US" dirty="0"/>
              <a:t>Cryptographic agility gaps</a:t>
            </a:r>
          </a:p>
          <a:p>
            <a:r>
              <a:rPr lang="en-US" dirty="0"/>
              <a:t>Identity/firmware signing chain weaknesses</a:t>
            </a:r>
          </a:p>
          <a:p>
            <a:r>
              <a:rPr lang="en-US" dirty="0"/>
              <a:t>Vulnerabilities revealed through BOM analysis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B626C-8876-16CF-2AEE-2E1EA4AE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324C7-772C-89E4-970B-E7060F98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A86B0-0529-D678-A516-CC9214B262DA}"/>
              </a:ext>
            </a:extLst>
          </p:cNvPr>
          <p:cNvSpPr txBox="1"/>
          <p:nvPr/>
        </p:nvSpPr>
        <p:spPr>
          <a:xfrm>
            <a:off x="0" y="56827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Quantum-relevant issues must be included even if CVE does not assign an ID.</a:t>
            </a:r>
          </a:p>
        </p:txBody>
      </p:sp>
    </p:spTree>
    <p:extLst>
      <p:ext uri="{BB962C8B-B14F-4D97-AF65-F5344CB8AC3E}">
        <p14:creationId xmlns:p14="http://schemas.microsoft.com/office/powerpoint/2010/main" val="3141271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75F0-A05D-BB9B-6D26-5DEC1A8D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the Key Artifacts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064F5E-70E1-F3A7-125B-D28C490E1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954022"/>
              </p:ext>
            </p:extLst>
          </p:nvPr>
        </p:nvGraphicFramePr>
        <p:xfrm>
          <a:off x="685800" y="1963738"/>
          <a:ext cx="10131425" cy="375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6285">
                  <a:extLst>
                    <a:ext uri="{9D8B030D-6E8A-4147-A177-3AD203B41FA5}">
                      <a16:colId xmlns:a16="http://schemas.microsoft.com/office/drawing/2014/main" val="2528859092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05541668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858727444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10245716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505903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Artifact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Owner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Machine-Readable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345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CVE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Identifier for public vulnerabilities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Partial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Baseline taxonomy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74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Security Advisory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Disclosure of specific vulnerability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Yes (CSAF)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Actionable guidance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63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/>
                        <a:t>VDR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Full list of vulnerabilities in a 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High-confidence source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045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SBOM/HBOM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Vendor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Software/hardware/component inventory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Enables correlation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12982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AA36E-F1E2-A7B6-B589-08294D99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9CEC2-6B50-0D60-6CE3-39F27897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and all other Rights Reserved Business Cyber Guardian ®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92A3C-9F1D-40D8-D96C-CB543B2767DE}"/>
              </a:ext>
            </a:extLst>
          </p:cNvPr>
          <p:cNvSpPr txBox="1"/>
          <p:nvPr/>
        </p:nvSpPr>
        <p:spPr>
          <a:xfrm>
            <a:off x="0" y="58097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Operators must rely on all four, not CVE alone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13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D6E4-DBDE-3B12-7497-657003FF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 and Provenance of Vulnerability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05648-D77F-B07C-23F0-AB21064F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76613" cy="280207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Why It Matters</a:t>
            </a:r>
            <a:br>
              <a:rPr lang="en-US" dirty="0"/>
            </a:br>
            <a:r>
              <a:rPr lang="en-US" dirty="0"/>
              <a:t>Energy-sector operators increasingly rely on machine-readable disclosures (CSAF, VDRs, SBOM correlations).</a:t>
            </a:r>
            <a:br>
              <a:rPr lang="en-US" dirty="0"/>
            </a:br>
            <a:r>
              <a:rPr lang="en-US" dirty="0"/>
              <a:t>Without strong authenticity and provenance controls, adversaries can tamper with:</a:t>
            </a:r>
          </a:p>
          <a:p>
            <a:pPr>
              <a:spcAft>
                <a:spcPts val="600"/>
              </a:spcAft>
            </a:pPr>
            <a:r>
              <a:rPr lang="en-US" dirty="0"/>
              <a:t>Vendor advisories</a:t>
            </a:r>
          </a:p>
          <a:p>
            <a:pPr>
              <a:spcAft>
                <a:spcPts val="600"/>
              </a:spcAft>
            </a:pPr>
            <a:r>
              <a:rPr lang="en-US" dirty="0"/>
              <a:t>VDR content</a:t>
            </a:r>
          </a:p>
          <a:p>
            <a:pPr>
              <a:spcAft>
                <a:spcPts val="600"/>
              </a:spcAft>
            </a:pPr>
            <a:r>
              <a:rPr lang="en-US" dirty="0"/>
              <a:t>Machine-readable security feeds</a:t>
            </a:r>
          </a:p>
          <a:p>
            <a:pPr>
              <a:spcAft>
                <a:spcPts val="600"/>
              </a:spcAft>
            </a:pPr>
            <a:r>
              <a:rPr lang="en-US" dirty="0"/>
              <a:t>CVE references</a:t>
            </a:r>
          </a:p>
          <a:p>
            <a:pPr>
              <a:spcAft>
                <a:spcPts val="600"/>
              </a:spcAft>
            </a:pPr>
            <a:r>
              <a:rPr lang="en-US" dirty="0"/>
              <a:t>Patch metadata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AE625-DDE5-5C95-E216-96AA51C0C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574CA-7F77-6638-417C-0F94F153C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0B7836-6854-F664-C0C6-8088350798B4}"/>
              </a:ext>
            </a:extLst>
          </p:cNvPr>
          <p:cNvSpPr txBox="1">
            <a:spLocks/>
          </p:cNvSpPr>
          <p:nvPr/>
        </p:nvSpPr>
        <p:spPr>
          <a:xfrm>
            <a:off x="5132167" y="3543103"/>
            <a:ext cx="5390984" cy="2041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b="1" dirty="0"/>
              <a:t>Required Controls for NAESB WEQ Standards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1. Digital Signatures</a:t>
            </a:r>
          </a:p>
          <a:p>
            <a:pPr>
              <a:spcAft>
                <a:spcPts val="600"/>
              </a:spcAft>
            </a:pPr>
            <a:r>
              <a:rPr lang="en-US" dirty="0"/>
              <a:t>2. Hash Verification</a:t>
            </a:r>
          </a:p>
          <a:p>
            <a:pPr>
              <a:spcAft>
                <a:spcPts val="600"/>
              </a:spcAft>
            </a:pPr>
            <a:r>
              <a:rPr lang="en-US" dirty="0"/>
              <a:t>3. Authenticated Distribution Channels</a:t>
            </a:r>
          </a:p>
          <a:p>
            <a:pPr>
              <a:spcAft>
                <a:spcPts val="600"/>
              </a:spcAft>
            </a:pPr>
            <a:r>
              <a:rPr lang="en-US" dirty="0"/>
              <a:t>4. Versioning and Source Traceability</a:t>
            </a:r>
          </a:p>
          <a:p>
            <a:pPr>
              <a:spcAft>
                <a:spcPts val="600"/>
              </a:spcAft>
            </a:pPr>
            <a:r>
              <a:rPr lang="en-US" dirty="0"/>
              <a:t>5. Provenance Metadata Requirements</a:t>
            </a:r>
          </a:p>
          <a:p>
            <a:pPr>
              <a:spcAft>
                <a:spcPts val="600"/>
              </a:spcAft>
            </a:pPr>
            <a:r>
              <a:rPr lang="en-US" dirty="0"/>
              <a:t>6. Prevent </a:t>
            </a:r>
            <a:r>
              <a:rPr lang="en-US" dirty="0" err="1"/>
              <a:t>Typosquatting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7. Verified trustworthiness of vendors and products</a:t>
            </a:r>
          </a:p>
        </p:txBody>
      </p:sp>
    </p:spTree>
    <p:extLst>
      <p:ext uri="{BB962C8B-B14F-4D97-AF65-F5344CB8AC3E}">
        <p14:creationId xmlns:p14="http://schemas.microsoft.com/office/powerpoint/2010/main" val="159680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7E5F-0D0C-1B45-CF8D-D539C1A1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Briefing</a:t>
            </a: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2A09-9BEC-4243-2A5B-8E57FDF0C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21223"/>
            <a:ext cx="10131425" cy="3967195"/>
          </a:xfrm>
        </p:spPr>
        <p:txBody>
          <a:bodyPr>
            <a:normAutofit/>
          </a:bodyPr>
          <a:lstStyle/>
          <a:p>
            <a:r>
              <a:rPr lang="en-US" dirty="0"/>
              <a:t>A clear explanation of CVE and its role in supply-chain security</a:t>
            </a:r>
          </a:p>
          <a:p>
            <a:r>
              <a:rPr lang="en-US" dirty="0"/>
              <a:t>The implications of the March 2026 CVE funding cliff</a:t>
            </a:r>
          </a:p>
          <a:p>
            <a:r>
              <a:rPr lang="en-US" dirty="0"/>
              <a:t>The need for structured, vendor-driven vulnerability disclosure reporting</a:t>
            </a:r>
          </a:p>
          <a:p>
            <a:r>
              <a:rPr lang="en-US" dirty="0"/>
              <a:t>International and U.S. regulatory drivers accelerating action, FERC Order 912</a:t>
            </a:r>
          </a:p>
          <a:p>
            <a:r>
              <a:rPr lang="en-US" dirty="0"/>
              <a:t>Recommendations for NAESB’s 2026 standards-development efforts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29A2B-FABD-E0B7-A95C-268EDE82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23934-0BA7-2D33-F42E-F39343A0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7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C7AB-7F69-B76C-3AB9-08E1F558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Vendor Reporting Requirements (Proposed)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E5C9-04AD-37C6-F48B-CCB458640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NAESB WEQ should require vendors to:</a:t>
            </a:r>
          </a:p>
          <a:p>
            <a:r>
              <a:rPr lang="en-US" dirty="0"/>
              <a:t>Issue signed Security Advisories for all confirmed vulnerabilities</a:t>
            </a:r>
          </a:p>
          <a:p>
            <a:r>
              <a:rPr lang="en-US" dirty="0"/>
              <a:t>Maintain a continuously updated machine-readable VDR</a:t>
            </a:r>
          </a:p>
          <a:p>
            <a:r>
              <a:rPr lang="en-US" dirty="0"/>
              <a:t>Provide CSAF Profile 4 advisories</a:t>
            </a:r>
          </a:p>
          <a:p>
            <a:r>
              <a:rPr lang="en-US" dirty="0"/>
              <a:t>Correlate advisories to SBOM components consistent with NIST Guidelines</a:t>
            </a:r>
          </a:p>
          <a:p>
            <a:r>
              <a:rPr lang="en-US" dirty="0"/>
              <a:t>Disclose cryptographic agility and PQC readiness blockers</a:t>
            </a:r>
          </a:p>
          <a:p>
            <a:r>
              <a:rPr lang="en-US" dirty="0"/>
              <a:t>Confirm exploitability for each CVE that mentions their products</a:t>
            </a:r>
          </a:p>
          <a:p>
            <a:r>
              <a:rPr lang="en-US" dirty="0"/>
              <a:t>Product Patching schedules for vulnerabilities and response time objective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D43D-B0F5-E7C0-F04E-7151D7E95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1A823-7AAB-FD39-B1CC-280F9D648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95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FE4D-3FFE-B6FA-1D4D-737C2ADC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Authenticity &amp; Provenance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AC4A4-5E8B-9A1A-B79D-EEF6ACE0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advisories, VDRs, and machine-readable files should be:</a:t>
            </a:r>
          </a:p>
          <a:p>
            <a:r>
              <a:rPr lang="en-US" dirty="0"/>
              <a:t>Digitally signed</a:t>
            </a:r>
          </a:p>
          <a:p>
            <a:r>
              <a:rPr lang="en-US" dirty="0"/>
              <a:t>Hash-verified</a:t>
            </a:r>
          </a:p>
          <a:p>
            <a:r>
              <a:rPr lang="en-US" dirty="0"/>
              <a:t>Distributed through authenticated channels</a:t>
            </a:r>
          </a:p>
          <a:p>
            <a:r>
              <a:rPr lang="en-US" dirty="0"/>
              <a:t>Version-controlled</a:t>
            </a:r>
          </a:p>
          <a:p>
            <a:r>
              <a:rPr lang="en-US" dirty="0"/>
              <a:t>Traceable to the issuing vendor</a:t>
            </a:r>
          </a:p>
          <a:p>
            <a:r>
              <a:rPr lang="en-US" dirty="0"/>
              <a:t>Placed at a well-known, trusted location to avoid </a:t>
            </a:r>
            <a:r>
              <a:rPr lang="en-US" dirty="0" err="1"/>
              <a:t>typosquatting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1756A-4AEC-6859-CD94-49EE746B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A4E89-C501-69CA-726E-3D45C9E3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62D27-D5E0-9BD8-4161-38D4F16DD1A0}"/>
              </a:ext>
            </a:extLst>
          </p:cNvPr>
          <p:cNvSpPr txBox="1"/>
          <p:nvPr/>
        </p:nvSpPr>
        <p:spPr>
          <a:xfrm>
            <a:off x="0" y="56827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This aligns directly with NERC CIP-005, CIP-013, and NIST and CISA secure-by-design principles.</a:t>
            </a:r>
          </a:p>
        </p:txBody>
      </p:sp>
    </p:spTree>
    <p:extLst>
      <p:ext uri="{BB962C8B-B14F-4D97-AF65-F5344CB8AC3E}">
        <p14:creationId xmlns:p14="http://schemas.microsoft.com/office/powerpoint/2010/main" val="2156250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F641-9E36-FDDF-9500-ADA49B64E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Fallback Path if CVE Output Degrades After March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F811-80B6-4CE5-373A-6451566FD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Operators should maintain continuity by relying on:</a:t>
            </a:r>
          </a:p>
          <a:p>
            <a:r>
              <a:rPr lang="en-US" dirty="0"/>
              <a:t>Vendor-signed VDRs</a:t>
            </a:r>
          </a:p>
          <a:p>
            <a:r>
              <a:rPr lang="en-US" dirty="0"/>
              <a:t>CSAF advisories</a:t>
            </a:r>
          </a:p>
          <a:p>
            <a:r>
              <a:rPr lang="en-US" dirty="0"/>
              <a:t>SBOM/HBOM/CBOM analysis</a:t>
            </a:r>
          </a:p>
          <a:p>
            <a:r>
              <a:rPr lang="en-US" dirty="0"/>
              <a:t>Internal vulnerability registries</a:t>
            </a:r>
          </a:p>
          <a:p>
            <a:r>
              <a:rPr lang="en-US" dirty="0"/>
              <a:t>Industry-operated consortium databases</a:t>
            </a:r>
          </a:p>
          <a:p>
            <a:r>
              <a:rPr lang="en-US" dirty="0"/>
              <a:t>Machine-readable advisory feeds</a:t>
            </a:r>
          </a:p>
          <a:p>
            <a:r>
              <a:rPr lang="en-US" dirty="0"/>
              <a:t>Shared WEQ/CIP vulnerability clearinghouse</a:t>
            </a:r>
          </a:p>
          <a:p>
            <a:r>
              <a:rPr lang="en-US" dirty="0"/>
              <a:t>Sharing product trust declarations following a risk assessment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4D764-6940-60B5-7A99-A1047A23B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56764-8433-5021-7121-3CA798A2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17EEF7-292E-3B14-FFC1-BFC4E5FE2DDE}"/>
              </a:ext>
            </a:extLst>
          </p:cNvPr>
          <p:cNvSpPr txBox="1"/>
          <p:nvPr/>
        </p:nvSpPr>
        <p:spPr>
          <a:xfrm>
            <a:off x="0" y="5682733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NAESB should document these fallback paths in its 2026 business practices.</a:t>
            </a:r>
          </a:p>
          <a:p>
            <a:pPr algn="ctr"/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317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F50F1-275C-4D78-7DF9-E389A1F4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with the NAESB 2026 WEQ Annual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6AD5-6145-987A-B3D0-98073C80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Supports:</a:t>
            </a:r>
          </a:p>
          <a:p>
            <a:r>
              <a:rPr lang="en-US" dirty="0"/>
              <a:t>Item 1(b): Develop business practice standards for cybersecurity vulnerability disclosures.</a:t>
            </a:r>
          </a:p>
          <a:p>
            <a:r>
              <a:rPr lang="en-US" dirty="0"/>
              <a:t>Item 3(a/b): Evaluate and modify cybersecurity business practices to support NERC CIP and FERC directives.</a:t>
            </a:r>
          </a:p>
          <a:p>
            <a:r>
              <a:rPr lang="en-US" dirty="0"/>
              <a:t>Harmonization of cybersecurity standards with the software industry (BSA)</a:t>
            </a:r>
          </a:p>
          <a:p>
            <a:r>
              <a:rPr lang="en-US" dirty="0"/>
              <a:t>This briefing provides the foundation for that standards effort.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6EAE8-1CE1-8A39-2B36-034128BF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27D9-C8F9-0F6A-0D8F-4A434C4C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9EF38-006F-8DDD-9D05-729D6FE08164}"/>
              </a:ext>
            </a:extLst>
          </p:cNvPr>
          <p:cNvSpPr txBox="1"/>
          <p:nvPr/>
        </p:nvSpPr>
        <p:spPr>
          <a:xfrm>
            <a:off x="0" y="56827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This briefing provides the foundation for this standards effort.</a:t>
            </a:r>
          </a:p>
        </p:txBody>
      </p:sp>
    </p:spTree>
    <p:extLst>
      <p:ext uri="{BB962C8B-B14F-4D97-AF65-F5344CB8AC3E}">
        <p14:creationId xmlns:p14="http://schemas.microsoft.com/office/powerpoint/2010/main" val="267755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E7F5-9FC5-BDA1-B3A4-35EBF061A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NAESB Actions for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10B2-04B2-2BA9-3529-2DC05A48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minimum vendor vulnerability-reporting requirements</a:t>
            </a:r>
          </a:p>
          <a:p>
            <a:r>
              <a:rPr lang="en-US" dirty="0"/>
              <a:t>Publish WEQ model contract language</a:t>
            </a:r>
          </a:p>
          <a:p>
            <a:r>
              <a:rPr lang="en-US" dirty="0"/>
              <a:t>Require machine-readable CSAF and VDR formats at known locations (URL)</a:t>
            </a:r>
          </a:p>
          <a:p>
            <a:r>
              <a:rPr lang="en-US" dirty="0"/>
              <a:t>Include quantum-relevant vulnerabilities and PQC blockers</a:t>
            </a:r>
          </a:p>
          <a:p>
            <a:r>
              <a:rPr lang="en-US" dirty="0"/>
              <a:t>Create a WEQ SBOM/VDR/CVE correlation framework</a:t>
            </a:r>
          </a:p>
          <a:p>
            <a:r>
              <a:rPr lang="en-US" dirty="0"/>
              <a:t>Develop WEQ guidance on fallback reporting workflows</a:t>
            </a:r>
          </a:p>
          <a:p>
            <a:r>
              <a:rPr lang="en-US" dirty="0"/>
              <a:t>Launch a WEQ–NERC task force on vulnerability disclosure standards and harmonization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2CB3F-F4E5-5DF5-5980-604B05B9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41F5-E7EA-7238-3259-97BEEAD7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A45E-12DF-C601-2C28-C221D370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Timeline (Jan 2026 – Dec 2026)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1B14-38BC-B81C-8404-7DE78681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063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Q1 2026</a:t>
            </a:r>
            <a:endParaRPr lang="en-US" dirty="0"/>
          </a:p>
          <a:p>
            <a:r>
              <a:rPr lang="en-US" dirty="0"/>
              <a:t>WEQ discuses/develops initial standard concepts/principles</a:t>
            </a:r>
          </a:p>
          <a:p>
            <a:r>
              <a:rPr lang="en-US" dirty="0"/>
              <a:t>Vendor contract language released</a:t>
            </a:r>
          </a:p>
          <a:p>
            <a:r>
              <a:rPr lang="en-US" dirty="0"/>
              <a:t>Define reportable-vulnerability categories</a:t>
            </a:r>
          </a:p>
          <a:p>
            <a:pPr marL="0" indent="0">
              <a:buNone/>
            </a:pPr>
            <a:r>
              <a:rPr lang="en-US" b="1" dirty="0"/>
              <a:t>Q2 2026</a:t>
            </a:r>
            <a:endParaRPr lang="en-US" dirty="0"/>
          </a:p>
          <a:p>
            <a:r>
              <a:rPr lang="en-US" dirty="0"/>
              <a:t>Template VDR and CSAF profiles drafted</a:t>
            </a:r>
          </a:p>
          <a:p>
            <a:pPr marL="0" indent="0">
              <a:buNone/>
            </a:pPr>
            <a:r>
              <a:rPr lang="en-US" b="1" dirty="0"/>
              <a:t>Q3 2026</a:t>
            </a:r>
            <a:endParaRPr lang="en-US" dirty="0"/>
          </a:p>
          <a:p>
            <a:r>
              <a:rPr lang="en-US" dirty="0"/>
              <a:t>Draft business practice standards circulated for industry comment</a:t>
            </a:r>
          </a:p>
          <a:p>
            <a:pPr marL="0" indent="0">
              <a:buNone/>
            </a:pPr>
            <a:r>
              <a:rPr lang="en-US" b="1" dirty="0"/>
              <a:t>Q4 2026</a:t>
            </a:r>
            <a:endParaRPr lang="en-US" dirty="0"/>
          </a:p>
          <a:p>
            <a:r>
              <a:rPr lang="en-US" dirty="0"/>
              <a:t>Final WEQ standards adopted</a:t>
            </a:r>
          </a:p>
          <a:p>
            <a:r>
              <a:rPr lang="en-US" dirty="0"/>
              <a:t>Implementation coordination with NERC and FERC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DB70-FF55-33C9-23C4-D82CEEB2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4CB18-A905-B74A-0367-B4492EA7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1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5CB1F-11C0-0BAF-B5EB-35390109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7C76-600E-D778-2773-29AB8C29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4E534-BB42-759B-D8B5-0BF2F9CBF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E791A5C-FCE5-7114-01B1-ED62CB3A43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1" y="2950971"/>
            <a:ext cx="107121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CVE funding cliff introduces real operational risk for the sector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Vendor-driven, verifiable disclosures must become the new baseline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Quantum inventory exposes where long-term vulnerabilities can persist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NAESB WEQ is positioned to lead the sector on standardized vulnerability reporting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recommendations in this briefing provide a concrete, actionable roadmap for 2026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</a:rPr>
              <a:t>Continuous monitoring for software vulnerabilities requires automation (130 CVE/DAY) and a rapid risk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618147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AD9CD-6682-C169-68E8-2F3DC283F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and happy holidays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68B25-7A7D-D642-7626-9D1BF60E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B3164-569D-3134-5B0A-F5EB11D7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CB66-3159-5CFA-888B-BB9C7E072FE2}"/>
              </a:ext>
            </a:extLst>
          </p:cNvPr>
          <p:cNvSpPr txBox="1"/>
          <p:nvPr/>
        </p:nvSpPr>
        <p:spPr>
          <a:xfrm>
            <a:off x="3137646" y="1829883"/>
            <a:ext cx="5638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</a:rPr>
              <a:t>Dick Brooks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Email: </a:t>
            </a:r>
            <a:r>
              <a:rPr lang="en-US" sz="2800" dirty="0">
                <a:latin typeface="Calibri" panose="020F0502020204030204" pitchFamily="34" charset="0"/>
                <a:hlinkClick r:id="rId2"/>
              </a:rPr>
              <a:t>dick@businesscyberguardian.com</a:t>
            </a:r>
            <a:endParaRPr lang="en-US" sz="2800" dirty="0">
              <a:latin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Tel: +1 978-696-1788</a:t>
            </a:r>
          </a:p>
          <a:p>
            <a:pPr algn="ctr"/>
            <a:r>
              <a:rPr lang="en-US" sz="2800" dirty="0">
                <a:latin typeface="Calibri" panose="020F0502020204030204" pitchFamily="34" charset="0"/>
                <a:hlinkClick r:id="rId3"/>
              </a:rPr>
              <a:t>https://businesscyberguardian.com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5D33E-A69C-A462-9AB3-34439461B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806" y="4173019"/>
            <a:ext cx="3451413" cy="19044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7001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87BB-3A98-C5EB-B05C-F80D78DC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Are Meeting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03BDF-F16A-7C67-E7D3-3C898A06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discussion of 2026 annual plan item 1b</a:t>
            </a:r>
          </a:p>
          <a:p>
            <a:r>
              <a:rPr lang="en-US" dirty="0"/>
              <a:t>FERC Order 912</a:t>
            </a:r>
          </a:p>
          <a:p>
            <a:r>
              <a:rPr lang="en-US" dirty="0"/>
              <a:t>The March 2026 expiration of stable CVE funding</a:t>
            </a:r>
          </a:p>
          <a:p>
            <a:r>
              <a:rPr lang="en-US" dirty="0"/>
              <a:t>Rising vulnerability volume across software supply chains</a:t>
            </a:r>
          </a:p>
          <a:p>
            <a:r>
              <a:rPr lang="en-US" dirty="0"/>
              <a:t>WEQ’s 2026 mandate to develop business practices for cybersecurity vulnerability disclosure</a:t>
            </a:r>
          </a:p>
          <a:p>
            <a:r>
              <a:rPr lang="en-US" dirty="0"/>
              <a:t>Increased federal and international expectations for transparency</a:t>
            </a:r>
          </a:p>
          <a:p>
            <a:r>
              <a:rPr lang="en-US" dirty="0"/>
              <a:t>Increased awareness from 60 Minutes Segment on Volt Typhoon (Cisco CVE)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49D5D-81CE-3DC7-467D-64B25BBF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3195D-4AF0-077B-0C1C-7083CB8F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58A24EE-4945-A972-D32A-8D22A72A8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54208"/>
            <a:ext cx="12191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/>
              <a:t>The energy sector cannot rely on a single vulnerability database that may be unstable after early 2026.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527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09EC-941E-B5D4-15E8-40B5249E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March 2026 CVE Funding Cliff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B66E-6A75-B86D-DFC1-0582A88E9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CVE funding faces significant uncertainty after March 2026.</a:t>
            </a:r>
            <a:br>
              <a:rPr lang="en-US" dirty="0"/>
            </a:br>
            <a:r>
              <a:rPr lang="en-US" dirty="0"/>
              <a:t>Potential impacts include:</a:t>
            </a:r>
          </a:p>
          <a:p>
            <a:r>
              <a:rPr lang="en-US" dirty="0"/>
              <a:t>Slower processing of CVE submissions</a:t>
            </a:r>
          </a:p>
          <a:p>
            <a:r>
              <a:rPr lang="en-US" dirty="0"/>
              <a:t>Loss of visibility for software vulnerabilities and risks</a:t>
            </a:r>
          </a:p>
          <a:p>
            <a:r>
              <a:rPr lang="en-US" dirty="0"/>
              <a:t>Reduced quality assurance / triage</a:t>
            </a:r>
          </a:p>
          <a:p>
            <a:r>
              <a:rPr lang="en-US" dirty="0"/>
              <a:t>Fragmentation across alternative databases</a:t>
            </a:r>
          </a:p>
          <a:p>
            <a:r>
              <a:rPr lang="en-US" dirty="0"/>
              <a:t>Delayed publication or inconsistent vulnerability naming</a:t>
            </a:r>
          </a:p>
          <a:p>
            <a:r>
              <a:rPr lang="en-US" dirty="0"/>
              <a:t>Greater dependency on vendor disclosures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18472-0FB6-B538-D217-FED03E51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11B07-911E-7809-D4F0-C0A81382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29FD1-DE34-1836-16B1-8D7BC7E8C3A5}"/>
              </a:ext>
            </a:extLst>
          </p:cNvPr>
          <p:cNvSpPr txBox="1"/>
          <p:nvPr/>
        </p:nvSpPr>
        <p:spPr>
          <a:xfrm>
            <a:off x="0" y="5680224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NAESB must plan for continuity even if CVE output weakens.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071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4193-18E8-E037-EB71-FE07E2D86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CVE Ecosystem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BCB9-393F-B749-CB71-4B423EAE2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CVE provides:</a:t>
            </a:r>
          </a:p>
          <a:p>
            <a:r>
              <a:rPr lang="en-US" dirty="0"/>
              <a:t>Standardized identifiers for publicly known vulnerabilities</a:t>
            </a:r>
          </a:p>
          <a:p>
            <a:r>
              <a:rPr lang="en-US" dirty="0"/>
              <a:t>A common language for risk communication</a:t>
            </a:r>
          </a:p>
          <a:p>
            <a:r>
              <a:rPr lang="en-US" dirty="0"/>
              <a:t>The foundation for automated correlation in security tools</a:t>
            </a:r>
          </a:p>
          <a:p>
            <a:r>
              <a:rPr lang="en-US" dirty="0"/>
              <a:t>A critical support pillar for supply-chain cybersecurity (CIP-013, FERC 912)</a:t>
            </a:r>
          </a:p>
          <a:p>
            <a:pPr marL="0" indent="0">
              <a:buNone/>
            </a:pPr>
            <a:r>
              <a:rPr lang="en-US" dirty="0"/>
              <a:t>However, CVE </a:t>
            </a:r>
            <a:r>
              <a:rPr lang="en-US" b="1" dirty="0"/>
              <a:t>is not</a:t>
            </a:r>
            <a:r>
              <a:rPr lang="en-US" dirty="0"/>
              <a:t>:</a:t>
            </a:r>
          </a:p>
          <a:p>
            <a:r>
              <a:rPr lang="en-US" dirty="0"/>
              <a:t>A complete vulnerability database</a:t>
            </a:r>
          </a:p>
          <a:p>
            <a:r>
              <a:rPr lang="en-US" dirty="0"/>
              <a:t>Providing transparency of all vulnerabilities affecting a product</a:t>
            </a:r>
          </a:p>
          <a:p>
            <a:r>
              <a:rPr lang="en-US" dirty="0"/>
              <a:t>A verification mechanism</a:t>
            </a:r>
          </a:p>
          <a:p>
            <a:r>
              <a:rPr lang="en-US" dirty="0"/>
              <a:t>A substitute for vendor confirmation</a:t>
            </a:r>
          </a:p>
          <a:p>
            <a:r>
              <a:rPr lang="en-US" dirty="0"/>
              <a:t>Guaranteed after March 2026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C2A2B-9C00-28D0-61CF-FA1C719A0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B88BB-5B75-479E-DAA6-E5E4CF06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797B10C-0E6B-46F7-08CA-B4610756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27" y="1884865"/>
            <a:ext cx="3649662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C496-C8B8-DEA6-8C4E-CFBDE868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Vulnerability Reporting Process Works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5143-06CA-4D31-9D39-84563433B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Vulnerability discovered</a:t>
            </a:r>
          </a:p>
          <a:p>
            <a:r>
              <a:rPr lang="en-US" dirty="0"/>
              <a:t>CVE ID requested and assigned</a:t>
            </a:r>
          </a:p>
          <a:p>
            <a:r>
              <a:rPr lang="en-US" dirty="0"/>
              <a:t>Vendor investigates exploitability</a:t>
            </a:r>
          </a:p>
          <a:p>
            <a:r>
              <a:rPr lang="en-US" dirty="0"/>
              <a:t>Vendor issues </a:t>
            </a:r>
            <a:r>
              <a:rPr lang="en-US" b="1" dirty="0"/>
              <a:t>Security Advisory</a:t>
            </a:r>
            <a:endParaRPr lang="en-US" dirty="0"/>
          </a:p>
          <a:p>
            <a:r>
              <a:rPr lang="en-US" dirty="0"/>
              <a:t>Vendor updates </a:t>
            </a:r>
            <a:r>
              <a:rPr lang="en-US" b="1" dirty="0"/>
              <a:t>Product Vulnerability Disclosure Report (VDR)</a:t>
            </a:r>
            <a:endParaRPr lang="en-US" dirty="0"/>
          </a:p>
          <a:p>
            <a:r>
              <a:rPr lang="en-US" dirty="0"/>
              <a:t>Operators correlate against SBOM/HBOM</a:t>
            </a:r>
          </a:p>
          <a:p>
            <a:r>
              <a:rPr lang="en-US" dirty="0"/>
              <a:t>Risk decisions and mitigations implemented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46A05-BECE-45B2-1CAD-DABDF3058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7BB97-D1BA-C343-0DAA-28D9200D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3DE04-1D12-6741-67D5-63EC9D46C7C0}"/>
              </a:ext>
            </a:extLst>
          </p:cNvPr>
          <p:cNvSpPr txBox="1"/>
          <p:nvPr/>
        </p:nvSpPr>
        <p:spPr>
          <a:xfrm>
            <a:off x="0" y="56827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Only product producers can confirm whether a product is actually vulnerable.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E76AD-6163-1D67-52AE-AF00413D3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814" y="2046659"/>
            <a:ext cx="4768986" cy="328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4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CEFC-1098-DD9E-BEEC-0AB72451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ICS/Bulk Power System Realities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B20D-D605-E8E2-510E-9BC1F714E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Vulnerability management in the BPS is constrained by:</a:t>
            </a:r>
          </a:p>
          <a:p>
            <a:r>
              <a:rPr lang="en-US" dirty="0"/>
              <a:t>Long-lived devices (10–30+ years)</a:t>
            </a:r>
          </a:p>
          <a:p>
            <a:r>
              <a:rPr lang="en-US" dirty="0"/>
              <a:t>Firmware-level cryptographic dependencies</a:t>
            </a:r>
          </a:p>
          <a:p>
            <a:r>
              <a:rPr lang="en-US" dirty="0"/>
              <a:t>Maintenance windows measured in months</a:t>
            </a:r>
          </a:p>
          <a:p>
            <a:r>
              <a:rPr lang="en-US" dirty="0"/>
              <a:t>Safety and operational continuity requirements</a:t>
            </a:r>
          </a:p>
          <a:p>
            <a:r>
              <a:rPr lang="en-US" dirty="0"/>
              <a:t>Vendors with limited advisory output</a:t>
            </a:r>
          </a:p>
          <a:p>
            <a:r>
              <a:rPr lang="en-US" dirty="0"/>
              <a:t>Missing SBOMs</a:t>
            </a:r>
          </a:p>
          <a:p>
            <a:r>
              <a:rPr lang="en-US" dirty="0"/>
              <a:t>Components that never receive CVE IDs</a:t>
            </a:r>
          </a:p>
          <a:p>
            <a:r>
              <a:rPr lang="en-US" dirty="0"/>
              <a:t>Frequent ownership changes among manufacturers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3C09-6513-C1FA-B43B-30AF1B92E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2DE0B-3075-9926-26D0-F0838DB6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E0235-3299-2759-7208-1C52CCBFA161}"/>
              </a:ext>
            </a:extLst>
          </p:cNvPr>
          <p:cNvSpPr txBox="1"/>
          <p:nvPr/>
        </p:nvSpPr>
        <p:spPr>
          <a:xfrm>
            <a:off x="0" y="56827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This environment demands </a:t>
            </a:r>
            <a:r>
              <a:rPr lang="en-US" sz="2400" b="1" dirty="0"/>
              <a:t>higher-quality vendor disclosures</a:t>
            </a:r>
            <a:r>
              <a:rPr lang="en-US" sz="2400" dirty="0"/>
              <a:t> than IT systems do.</a:t>
            </a:r>
          </a:p>
        </p:txBody>
      </p:sp>
    </p:spTree>
    <p:extLst>
      <p:ext uri="{BB962C8B-B14F-4D97-AF65-F5344CB8AC3E}">
        <p14:creationId xmlns:p14="http://schemas.microsoft.com/office/powerpoint/2010/main" val="356620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13E6-B202-6431-6B7E-FB83603E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FERC Order 912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3B7F7-A89C-EDED-2CE9-77A3AA7F5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existing CIP supply chain standards (currently, CIP-005-7, CIP-010-4, CIP-013-2) provide some fundamental risk management approaches, but FERC believes there are shortcomings:</a:t>
            </a:r>
          </a:p>
          <a:p>
            <a:r>
              <a:rPr lang="en-US" b="1" dirty="0"/>
              <a:t>Gaps in how entities identify, assess, and respond to supply chain risks.</a:t>
            </a:r>
          </a:p>
          <a:p>
            <a:r>
              <a:rPr lang="en-US" b="1" dirty="0"/>
              <a:t>Exclusion of Protected Cyber Assets (PCAs), </a:t>
            </a:r>
            <a:r>
              <a:rPr lang="en-US" dirty="0"/>
              <a:t>which sit inside electronic security perimeters but outside the scope of protections.</a:t>
            </a:r>
          </a:p>
          <a:p>
            <a:r>
              <a:rPr lang="en-US" b="1" dirty="0"/>
              <a:t>Lack of accountability in tracking and documenting risk responses</a:t>
            </a:r>
            <a:r>
              <a:rPr lang="en-US" dirty="0"/>
              <a:t>.</a:t>
            </a:r>
          </a:p>
          <a:p>
            <a:r>
              <a:rPr lang="en-US" dirty="0"/>
              <a:t>With Order 912, the Commission is making it clear: </a:t>
            </a:r>
            <a:r>
              <a:rPr lang="en-US" b="1" dirty="0"/>
              <a:t>the previous approach is no longer enough.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E42CB-1B7F-9717-0BDA-335B1CE1B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D2AD-C291-D9BE-8743-B400AB41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456C8-E290-8E94-2539-CFBF15C4B47F}"/>
              </a:ext>
            </a:extLst>
          </p:cNvPr>
          <p:cNvSpPr txBox="1"/>
          <p:nvPr/>
        </p:nvSpPr>
        <p:spPr>
          <a:xfrm>
            <a:off x="717180" y="5701552"/>
            <a:ext cx="7689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https://ampyxcyber.com/blog/closing-the-gaps-ferc-order-912-and-the-future-of-supply-chain-risk-management</a:t>
            </a:r>
          </a:p>
        </p:txBody>
      </p:sp>
    </p:spTree>
    <p:extLst>
      <p:ext uri="{BB962C8B-B14F-4D97-AF65-F5344CB8AC3E}">
        <p14:creationId xmlns:p14="http://schemas.microsoft.com/office/powerpoint/2010/main" val="49371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50973-FB27-F02A-11BF-26B57B12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BPS/ICS Vulnerability </a:t>
            </a:r>
            <a:r>
              <a:rPr lang="en-US" b="1" u="sng" dirty="0"/>
              <a:t>Example</a:t>
            </a:r>
            <a:r>
              <a:rPr lang="en-US" dirty="0"/>
              <a:t>: Firmware-Level Exposure in Long-Lived Grid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AD6EA-AF8F-04B4-D69E-0381F5B6F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Scenario Overview</a:t>
            </a:r>
            <a:br>
              <a:rPr lang="en-US" dirty="0"/>
            </a:br>
            <a:r>
              <a:rPr lang="en-US" dirty="0"/>
              <a:t>A widely deployed protective relay used across transmission substations contains:</a:t>
            </a:r>
          </a:p>
          <a:p>
            <a:r>
              <a:rPr lang="en-US" dirty="0"/>
              <a:t>An outdated </a:t>
            </a:r>
            <a:r>
              <a:rPr lang="en-US" b="1" dirty="0"/>
              <a:t>RSA-1024</a:t>
            </a:r>
            <a:r>
              <a:rPr lang="en-US" dirty="0"/>
              <a:t> firmware-signing mechanism</a:t>
            </a:r>
          </a:p>
          <a:p>
            <a:r>
              <a:rPr lang="en-US" dirty="0"/>
              <a:t>A hard-coded certificate store that cannot be updated without a full firmware rebuild</a:t>
            </a:r>
          </a:p>
          <a:p>
            <a:r>
              <a:rPr lang="en-US" dirty="0"/>
              <a:t>A remote engineering-access interface disabled by default but often enabled for maintenance</a:t>
            </a:r>
          </a:p>
          <a:p>
            <a:r>
              <a:rPr lang="en-US" dirty="0"/>
              <a:t>No support for post-quantum or agile cryptographic primitives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70F09-440D-16AC-23AF-A305A882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E82E-9208-43CC-B6EE-ADDD37775FA7}" type="datetime1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F677-6E03-D559-B379-D84E8CD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and all other Rights Reserved Business Cyber Guardian ® 2025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10A473-2DC9-2500-30DD-C7F0D8E2722A}"/>
              </a:ext>
            </a:extLst>
          </p:cNvPr>
          <p:cNvSpPr txBox="1"/>
          <p:nvPr/>
        </p:nvSpPr>
        <p:spPr>
          <a:xfrm>
            <a:off x="0" y="568273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This relay type is expected to remain in service until 2038–2045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306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G-Celestial-Background" id="{FA05001E-2570-4C8F-AC7E-06ED5E64A348}" vid="{858A18C7-8BC5-451B-B293-373C092A2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BCG-Celestial-Background</Template>
  <TotalTime>520</TotalTime>
  <Words>2024</Words>
  <Application>Microsoft Office PowerPoint</Application>
  <PresentationFormat>Widescreen</PresentationFormat>
  <Paragraphs>301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Celestial</vt:lpstr>
      <vt:lpstr>Strengthening Vulnerability Disclosure Across the Bulk Power System</vt:lpstr>
      <vt:lpstr>Purpose of Today’s Briefing</vt:lpstr>
      <vt:lpstr>Why We Are Meeting Today</vt:lpstr>
      <vt:lpstr>The March 2026 CVE Funding Cliff</vt:lpstr>
      <vt:lpstr>The CVE Ecosystem at a Glance</vt:lpstr>
      <vt:lpstr>How the Vulnerability Reporting Process Works Today</vt:lpstr>
      <vt:lpstr>ICS/Bulk Power System Realities</vt:lpstr>
      <vt:lpstr>FERC Order 912</vt:lpstr>
      <vt:lpstr>BPS/ICS Vulnerability Example: Firmware-Level Exposure in Long-Lived Grid Equipment</vt:lpstr>
      <vt:lpstr>How the Vulnerability Emerges</vt:lpstr>
      <vt:lpstr>Operational Impact in the Bulk Power System</vt:lpstr>
      <vt:lpstr>Why This Example Matters for Standards</vt:lpstr>
      <vt:lpstr>Oracle E-Business actual breach CVE-2025-61882</vt:lpstr>
      <vt:lpstr>Known Vulnerabilities in AXIS Video Cameras</vt:lpstr>
      <vt:lpstr>R Street &amp; National Security Concerns</vt:lpstr>
      <vt:lpstr>International Momentum &amp; Regulatory Drivers</vt:lpstr>
      <vt:lpstr>Defining Reportable Vulnerabilities for 2026 Standards</vt:lpstr>
      <vt:lpstr>Distinguishing the Key Artifacts</vt:lpstr>
      <vt:lpstr>Authenticity and Provenance of Vulnerability Data</vt:lpstr>
      <vt:lpstr>Minimum Vendor Reporting Requirements (Proposed)</vt:lpstr>
      <vt:lpstr>Authenticity &amp; Provenance Requirements</vt:lpstr>
      <vt:lpstr>Fallback Path if CVE Output Degrades After March 2026</vt:lpstr>
      <vt:lpstr>Alignment with the NAESB 2026 WEQ Annual Plan</vt:lpstr>
      <vt:lpstr>Recommended NAESB Actions for 2026</vt:lpstr>
      <vt:lpstr>Recommended Timeline (Jan 2026 – Dec 2026)</vt:lpstr>
      <vt:lpstr>Summary</vt:lpstr>
      <vt:lpstr>Thank you and happy holidays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Dick Brooks</dc:creator>
  <cp:lastModifiedBy>Dick Brooks</cp:lastModifiedBy>
  <cp:revision>88</cp:revision>
  <dcterms:created xsi:type="dcterms:W3CDTF">2025-11-26T17:52:47Z</dcterms:created>
  <dcterms:modified xsi:type="dcterms:W3CDTF">2025-12-11T13:47:33Z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7304092-7fb7-40f3-8a06-4016b10d483b_Enabled">
    <vt:lpwstr>true</vt:lpwstr>
  </property>
  <property fmtid="{D5CDD505-2E9C-101B-9397-08002B2CF9AE}" pid="3" name="MSIP_Label_17304092-7fb7-40f3-8a06-4016b10d483b_SetDate">
    <vt:lpwstr>2025-12-02T18:31:29Z</vt:lpwstr>
  </property>
  <property fmtid="{D5CDD505-2E9C-101B-9397-08002B2CF9AE}" pid="4" name="MSIP_Label_17304092-7fb7-40f3-8a06-4016b10d483b_Method">
    <vt:lpwstr>Standard</vt:lpwstr>
  </property>
  <property fmtid="{D5CDD505-2E9C-101B-9397-08002B2CF9AE}" pid="5" name="MSIP_Label_17304092-7fb7-40f3-8a06-4016b10d483b_Name">
    <vt:lpwstr>General</vt:lpwstr>
  </property>
  <property fmtid="{D5CDD505-2E9C-101B-9397-08002B2CF9AE}" pid="6" name="MSIP_Label_17304092-7fb7-40f3-8a06-4016b10d483b_SiteId">
    <vt:lpwstr>21f60bf4-9c2a-4996-a7e5-82f427e4ac85</vt:lpwstr>
  </property>
  <property fmtid="{D5CDD505-2E9C-101B-9397-08002B2CF9AE}" pid="7" name="MSIP_Label_17304092-7fb7-40f3-8a06-4016b10d483b_ActionId">
    <vt:lpwstr>ac783f1d-af96-4ee0-886a-aa61a6548576</vt:lpwstr>
  </property>
  <property fmtid="{D5CDD505-2E9C-101B-9397-08002B2CF9AE}" pid="8" name="MSIP_Label_17304092-7fb7-40f3-8a06-4016b10d483b_ContentBits">
    <vt:lpwstr>0</vt:lpwstr>
  </property>
  <property fmtid="{D5CDD505-2E9C-101B-9397-08002B2CF9AE}" pid="9" name="MSIP_Label_17304092-7fb7-40f3-8a06-4016b10d483b_Tag">
    <vt:lpwstr>10, 3, 0, 1</vt:lpwstr>
  </property>
</Properties>
</file>