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644" r:id="rId8"/>
    <p:sldMasterId id="2147484655" r:id="rId9"/>
  </p:sldMasterIdLst>
  <p:notesMasterIdLst>
    <p:notesMasterId r:id="rId18"/>
  </p:notesMasterIdLst>
  <p:handoutMasterIdLst>
    <p:handoutMasterId r:id="rId19"/>
  </p:handoutMasterIdLst>
  <p:sldIdLst>
    <p:sldId id="435" r:id="rId10"/>
    <p:sldId id="515" r:id="rId11"/>
    <p:sldId id="516" r:id="rId12"/>
    <p:sldId id="519" r:id="rId13"/>
    <p:sldId id="517" r:id="rId14"/>
    <p:sldId id="518" r:id="rId15"/>
    <p:sldId id="520" r:id="rId16"/>
    <p:sldId id="521" r:id="rId1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B8CBD6"/>
    <a:srgbClr val="4F758B"/>
    <a:srgbClr val="8ADAD0"/>
    <a:srgbClr val="D7E4BD"/>
    <a:srgbClr val="FFA30A"/>
    <a:srgbClr val="00CC99"/>
    <a:srgbClr val="F6F9FC"/>
    <a:srgbClr val="686868"/>
    <a:srgbClr val="9638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90" autoAdjust="0"/>
    <p:restoredTop sz="93910" autoAdjust="0"/>
  </p:normalViewPr>
  <p:slideViewPr>
    <p:cSldViewPr>
      <p:cViewPr varScale="1">
        <p:scale>
          <a:sx n="95" d="100"/>
          <a:sy n="95" d="100"/>
        </p:scale>
        <p:origin x="132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1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498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4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2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0DB6BB2-093B-41D3-80AB-C56384B590B4}" type="datetimeFigureOut">
              <a:rPr lang="en-US"/>
              <a:pPr>
                <a:defRPr/>
              </a:pPr>
              <a:t>5/15/2025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wrap="square" lIns="93164" tIns="46582" rIns="93164" bIns="465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31CFDFF-4183-4ACD-A50D-82202B02C12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89222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449105C9-BB34-48FE-BAF9-3AE514611FC0}" type="datetimeFigureOut">
              <a:rPr lang="en-US"/>
              <a:pPr>
                <a:defRPr/>
              </a:pPr>
              <a:t>5/15/2025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6" y="4416427"/>
            <a:ext cx="5607050" cy="4183063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BA16C7-CDC5-4224-A290-4C3986DA159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7858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BA16C7-CDC5-4224-A290-4C3986DA1597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271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200" baseline="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5312"/>
            <a:ext cx="9144000" cy="9357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958" y="903985"/>
            <a:ext cx="4719683" cy="591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525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E188C49E-526C-4CA2-87C2-E99663D531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983886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84134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2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77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5487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9244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36778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7391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46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0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08221C61-D8E7-408F-9FD3-E2914F976291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880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2092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08221C61-D8E7-408F-9FD3-E2914F97629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TextBox 1"/>
          <p:cNvSpPr txBox="1">
            <a:spLocks noChangeArrowheads="1"/>
          </p:cNvSpPr>
          <p:nvPr userDrawn="1"/>
        </p:nvSpPr>
        <p:spPr bwMode="auto">
          <a:xfrm>
            <a:off x="2971800" y="6260068"/>
            <a:ext cx="3352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RESTRICTED FOR USE BY </a:t>
            </a:r>
          </a:p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OPERATIONALLY AFFECTED</a:t>
            </a:r>
            <a:r>
              <a:rPr lang="en-US" sz="900" kern="1200" baseline="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 PARTIES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03" y="6336929"/>
            <a:ext cx="2220097" cy="2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91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47" r:id="rId1"/>
    <p:sldLayoutId id="2147484648" r:id="rId2"/>
    <p:sldLayoutId id="2147484649" r:id="rId3"/>
    <p:sldLayoutId id="2147484650" r:id="rId4"/>
    <p:sldLayoutId id="2147484651" r:id="rId5"/>
    <p:sldLayoutId id="2147484652" r:id="rId6"/>
    <p:sldLayoutId id="2147484653" r:id="rId7"/>
    <p:sldLayoutId id="2147484654" r:id="rId8"/>
    <p:sldLayoutId id="2147484636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368808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2092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r>
              <a:rPr lang="en-US" altLang="en-US" dirty="0"/>
              <a:t>Page </a:t>
            </a:r>
            <a:fld id="{08221C61-D8E7-408F-9FD3-E2914F976291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7" name="TextBox 1"/>
          <p:cNvSpPr txBox="1">
            <a:spLocks noChangeArrowheads="1"/>
          </p:cNvSpPr>
          <p:nvPr userDrawn="1"/>
        </p:nvSpPr>
        <p:spPr bwMode="auto">
          <a:xfrm>
            <a:off x="2971800" y="6260068"/>
            <a:ext cx="3352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9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ISO Public</a:t>
            </a:r>
            <a:endParaRPr lang="en-US" sz="900" kern="12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103" y="6336929"/>
            <a:ext cx="2220097" cy="278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32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56" r:id="rId1"/>
    <p:sldLayoutId id="2147484657" r:id="rId2"/>
    <p:sldLayoutId id="2147484658" r:id="rId3"/>
    <p:sldLayoutId id="2147484659" r:id="rId4"/>
    <p:sldLayoutId id="2147484660" r:id="rId5"/>
    <p:sldLayoutId id="2147484661" r:id="rId6"/>
    <p:sldLayoutId id="2147484662" r:id="rId7"/>
    <p:sldLayoutId id="2147484663" r:id="rId8"/>
    <p:sldLayoutId id="2147484664" r:id="rId9"/>
    <p:sldLayoutId id="2147484665" r:id="rId10"/>
    <p:sldLayoutId id="2147484666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993775"/>
          </a:xfrm>
        </p:spPr>
        <p:txBody>
          <a:bodyPr/>
          <a:lstStyle/>
          <a:p>
            <a:r>
              <a:rPr lang="en-US" dirty="0" smtClean="0"/>
              <a:t>Credit For Redispatch In WELR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121400"/>
            <a:ext cx="2133600" cy="365125"/>
          </a:xfrm>
        </p:spPr>
        <p:txBody>
          <a:bodyPr/>
          <a:lstStyle/>
          <a:p>
            <a:r>
              <a:rPr lang="en-US" altLang="en-US" dirty="0" smtClean="0"/>
              <a:t>Page </a:t>
            </a:r>
            <a:fld id="{E188C49E-526C-4CA2-87C2-E99663D5313E}" type="slidenum">
              <a:rPr lang="en-US" altLang="en-US" smtClean="0"/>
              <a:pPr/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802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 Fo</a:t>
            </a:r>
            <a:r>
              <a:rPr lang="en-US" dirty="0" smtClean="0"/>
              <a:t>r Redispatch in WELR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4876800"/>
          </a:xfrm>
        </p:spPr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In the current proposal of WELR the </a:t>
            </a:r>
            <a:r>
              <a:rPr lang="en-US" sz="2000" dirty="0"/>
              <a:t>transmission service priority of the generator will determine the priority of the GTL impacts created by that </a:t>
            </a:r>
            <a:r>
              <a:rPr lang="en-US" sz="2000" dirty="0" smtClean="0"/>
              <a:t>generator in a BA.</a:t>
            </a:r>
          </a:p>
          <a:p>
            <a:endParaRPr lang="en-US" sz="2000" dirty="0"/>
          </a:p>
          <a:p>
            <a:r>
              <a:rPr lang="en-US" sz="2000" dirty="0" smtClean="0"/>
              <a:t>Two types of GTL impacts ( Firm and Non Firm) could be qualified (&gt;5% )to be curtailed when current hour WELR or next hour WELR is issued.</a:t>
            </a:r>
          </a:p>
          <a:p>
            <a:r>
              <a:rPr lang="en-US" sz="2000" dirty="0" smtClean="0"/>
              <a:t>Based on how much curtailment relief RC requested on a constraint only non firm impacts may be curtailed or both firm and non firm are curtailed.</a:t>
            </a:r>
          </a:p>
          <a:p>
            <a:endParaRPr lang="en-US" sz="2000" dirty="0" smtClean="0"/>
          </a:p>
          <a:p>
            <a:r>
              <a:rPr lang="en-US" sz="2000" dirty="0" smtClean="0"/>
              <a:t>BA could choose to manually re- dispatch the generators down based on the firmness of GTL. This is simplified approach.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 smtClean="0"/>
              <a:t>Page </a:t>
            </a:r>
            <a:fld id="{E188C49E-526C-4CA2-87C2-E99663D5313E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1700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For Redispatch in WELR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234" y="1608182"/>
            <a:ext cx="8390965" cy="4343400"/>
          </a:xfrm>
        </p:spPr>
        <p:txBody>
          <a:bodyPr/>
          <a:lstStyle/>
          <a:p>
            <a:r>
              <a:rPr lang="en-US" dirty="0" smtClean="0"/>
              <a:t>If WELR is still active after the initial hour the software </a:t>
            </a:r>
            <a:r>
              <a:rPr lang="en-US" dirty="0"/>
              <a:t>will recognize the non-firm generators are cut and will no longer report non-firm GTL </a:t>
            </a:r>
            <a:r>
              <a:rPr lang="en-US" dirty="0" smtClean="0"/>
              <a:t>impacts for the BA.</a:t>
            </a:r>
          </a:p>
          <a:p>
            <a:endParaRPr lang="en-US" dirty="0"/>
          </a:p>
          <a:p>
            <a:r>
              <a:rPr lang="en-US" dirty="0"/>
              <a:t>Consequently, future hour </a:t>
            </a:r>
            <a:r>
              <a:rPr lang="en-US" dirty="0" smtClean="0"/>
              <a:t>WELR </a:t>
            </a:r>
            <a:r>
              <a:rPr lang="en-US" dirty="0"/>
              <a:t>will not double count steps taken in the first hour to meet the relief obligation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If BA is part of a market they may prefer to re dispatch the generators utilizing market optimization </a:t>
            </a:r>
            <a:r>
              <a:rPr lang="en-US" dirty="0"/>
              <a:t>on a least cost basis which may not result in the non-firm generators being </a:t>
            </a:r>
            <a:r>
              <a:rPr lang="en-US" dirty="0" smtClean="0"/>
              <a:t>curtailed.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787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For Redispatch in WELR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199"/>
          </a:xfrm>
        </p:spPr>
        <p:txBody>
          <a:bodyPr/>
          <a:lstStyle/>
          <a:p>
            <a:r>
              <a:rPr lang="en-US" dirty="0" smtClean="0"/>
              <a:t>Counterflow generator impacts could be increased to reduce the flow</a:t>
            </a:r>
          </a:p>
          <a:p>
            <a:endParaRPr lang="en-US" dirty="0"/>
          </a:p>
          <a:p>
            <a:r>
              <a:rPr lang="en-US" dirty="0" smtClean="0"/>
              <a:t>Firm priority generator impacts could also be reduced to reduce the flow.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4684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For Redispatch in WELR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800599"/>
          </a:xfrm>
        </p:spPr>
        <p:txBody>
          <a:bodyPr/>
          <a:lstStyle/>
          <a:p>
            <a:r>
              <a:rPr lang="en-US" dirty="0"/>
              <a:t>Even though the BA met its relief obligation by </a:t>
            </a:r>
            <a:r>
              <a:rPr lang="en-US" dirty="0" smtClean="0"/>
              <a:t>re dispatching </a:t>
            </a:r>
            <a:r>
              <a:rPr lang="en-US" dirty="0"/>
              <a:t>other units, when a future hour </a:t>
            </a:r>
            <a:r>
              <a:rPr lang="en-US" dirty="0" smtClean="0"/>
              <a:t>WELR </a:t>
            </a:r>
            <a:r>
              <a:rPr lang="en-US" dirty="0"/>
              <a:t>is determined, </a:t>
            </a:r>
            <a:r>
              <a:rPr lang="en-US" dirty="0" smtClean="0"/>
              <a:t>software </a:t>
            </a:r>
            <a:r>
              <a:rPr lang="en-US" dirty="0"/>
              <a:t>will still see the non-firm generators on the system are creating non-firm impacts and are subject to future hour curtailment.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So </a:t>
            </a:r>
            <a:r>
              <a:rPr lang="en-US" dirty="0"/>
              <a:t>future hour </a:t>
            </a:r>
            <a:r>
              <a:rPr lang="en-US" dirty="0" smtClean="0"/>
              <a:t>WELR </a:t>
            </a:r>
            <a:r>
              <a:rPr lang="en-US" dirty="0"/>
              <a:t>will double count the non-firm generators (they were counted in the first hour </a:t>
            </a:r>
            <a:r>
              <a:rPr lang="en-US" dirty="0" smtClean="0"/>
              <a:t>WELR </a:t>
            </a:r>
            <a:r>
              <a:rPr lang="en-US" dirty="0"/>
              <a:t>event and then again in the second hour </a:t>
            </a:r>
            <a:r>
              <a:rPr lang="en-US" dirty="0" smtClean="0"/>
              <a:t>WELR </a:t>
            </a:r>
            <a:r>
              <a:rPr lang="en-US" dirty="0"/>
              <a:t>event even though steps were taken to remove their first hour impacts</a:t>
            </a:r>
            <a:r>
              <a:rPr lang="en-US" dirty="0" smtClean="0"/>
              <a:t>).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8614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For Redispatch in WELR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229600" cy="4343400"/>
          </a:xfrm>
        </p:spPr>
        <p:txBody>
          <a:bodyPr/>
          <a:lstStyle/>
          <a:p>
            <a:r>
              <a:rPr lang="en-US" dirty="0"/>
              <a:t>So the issue of receiving some kind of credit for </a:t>
            </a:r>
            <a:r>
              <a:rPr lang="en-US" dirty="0" smtClean="0"/>
              <a:t>re dispatch </a:t>
            </a:r>
            <a:r>
              <a:rPr lang="en-US" dirty="0"/>
              <a:t>taken in earlier hours when future hour </a:t>
            </a:r>
            <a:r>
              <a:rPr lang="en-US" dirty="0" smtClean="0"/>
              <a:t>WELR </a:t>
            </a:r>
            <a:r>
              <a:rPr lang="en-US" dirty="0"/>
              <a:t>is determined must be part of the </a:t>
            </a:r>
            <a:r>
              <a:rPr lang="en-US" dirty="0" smtClean="0"/>
              <a:t>solution.</a:t>
            </a:r>
          </a:p>
          <a:p>
            <a:endParaRPr lang="en-US" dirty="0"/>
          </a:p>
          <a:p>
            <a:r>
              <a:rPr lang="en-US" dirty="0" smtClean="0"/>
              <a:t>Essentially the software should be able to calculate the amount of relief provided by BA and account for those MW when assigning new relief obligations for future hours.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Even if we simplify the prioritization of Generation to load impacts and assume all firm we still need to account for credit for re dispatch when assigning future hour obligations.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738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For Redispatch in WELR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1000" y="1691814"/>
            <a:ext cx="8229600" cy="4198547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22765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Credit For Redispatch in WELR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2079198"/>
            <a:ext cx="8229600" cy="338540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E188C49E-526C-4CA2-87C2-E99663D5313E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069477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PP Template-Standard.pptx" id="{A36EBBBF-AE27-441A-856D-BE418457ABB5}" vid="{4FFF80F4-008E-4E58-8325-627FAC53AEB1}"/>
    </a:ext>
  </a:extLst>
</a:theme>
</file>

<file path=ppt/theme/theme2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SO PP Template-Standard.pptx" id="{A36EBBBF-AE27-441A-856D-BE418457ABB5}" vid="{4FFF80F4-008E-4E58-8325-627FAC53AEB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ItemUpdatedEventHandlerForConceptSearch</Name>
    <Synchronization>Asynchronous</Synchronization>
    <Type>10002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ItemUpdatingEventHandlerForConceptSearch</Name>
    <Synchronization>Synchronous</Synchronization>
    <Type>2</Type>
    <SequenceNumber>10001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ItemCheckedInEventHandlerForConceptSearch</Name>
    <Synchronization>Asynchronous</Synchronization>
    <Type>10004</Type>
    <SequenceNumber>10002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ItemUncheckedOutEventHandlerForConceptSearch</Name>
    <Synchronization>Asynchronous</Synchronization>
    <Type>10006</Type>
    <SequenceNumber>10003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ItemAddedEventHandlerForConceptSearch</Name>
    <Synchronization>Asynchronous</Synchronization>
    <Type>10001</Type>
    <SequenceNumber>10004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ItemFileMovedEventHandlerForConceptSearch</Name>
    <Synchronization>Asynchronous</Synchronization>
    <Type>10009</Type>
    <SequenceNumber>10005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  <Receiver>
    <Name>ItemDeletedEventHandlerForConceptSearch</Name>
    <Synchronization>Asynchronous</Synchronization>
    <Type>10003</Type>
    <SequenceNumber>10006</SequenceNumber>
    <Url/>
    <Assembly>conceptSearching.Sharepoint.ContentTypes2010, Version=1.0.0.0, Culture=neutral, PublicKeyToken=858f8f13980e4745</Assembly>
    <Class>conceptSearching.Sharepoint.ContentTypes2010.CSHandleEvent</Class>
    <Data/>
    <Filter/>
  </Receiver>
</spe:Receivers>
</file>

<file path=customXml/item4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e64aaae-efe8-4b36-9ab4-486f04499e09">
      <Value>13</Value>
      <Value>124</Value>
      <Value>116</Value>
      <Value>10</Value>
    </TaxCatchAll>
    <CSMeta2010Field xmlns="http://schemas.microsoft.com/sharepoint/v3">3b6c4cce-de59-49d1-9abb-eda83d0afc4b;2020-08-18 12:32:20;AUTOCLASSIFIED;Automatically Updated Record Series:2020-08-18 12:32:20|False||AUTOCLASSIFIED|2020-08-18 12:32:20|UNDEFINED|00000000-0000-0000-0000-000000000000;Automatically Updated Document Type:2020-08-18 12:32:20|False||AUTOCLASSIFIED|2020-08-18 12:32:20|UNDEFINED|00000000-0000-0000-0000-000000000000;Automatically Updated Topic:2020-08-18 12:32:20|False||AUTOCLASSIFIED|2020-08-18 12:32:20|UNDEFINED|00000000-0000-0000-0000-000000000000;False</CSMeta2010Field>
    <ac6042663e6544a5b5f6c47baa21cbec xmlns="2e64aaae-efe8-4b36-9ab4-486f04499e0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</TermName>
          <TermId xmlns="http://schemas.microsoft.com/office/infopath/2007/PartnerControls">a1424ed9-fff5-4025-ab54-3e7f15b19bb9</TermId>
        </TermInfo>
      </Terms>
    </ac6042663e6544a5b5f6c47baa21cbec>
    <mb7a63be961241008d728fcf8db72869 xmlns="2e64aaae-efe8-4b36-9ab4-486f04499e09">
      <Terms xmlns="http://schemas.microsoft.com/office/infopath/2007/PartnerControls">
        <TermInfo xmlns="http://schemas.microsoft.com/office/infopath/2007/PartnerControls">
          <TermName xmlns="http://schemas.microsoft.com/office/infopath/2007/PartnerControls">Budget</TermName>
          <TermId xmlns="http://schemas.microsoft.com/office/infopath/2007/PartnerControls">20e19004-1312-43c4-819f-880fdcd35a30</TermId>
        </TermInfo>
        <TermInfo xmlns="http://schemas.microsoft.com/office/infopath/2007/PartnerControls">
          <TermName xmlns="http://schemas.microsoft.com/office/infopath/2007/PartnerControls">WECC (Western Electricity Coordinating Council)</TermName>
          <TermId xmlns="http://schemas.microsoft.com/office/infopath/2007/PartnerControls">3aa0bdc7-0d1f-467d-a384-ae6ca06c1748</TermId>
        </TermInfo>
      </Terms>
    </mb7a63be961241008d728fcf8db72869>
    <b096d808b59a41b7a526eb1052d792f3 xmlns="2e64aaae-efe8-4b36-9ab4-486f04499e09">
      <Terms xmlns="http://schemas.microsoft.com/office/infopath/2007/PartnerControls">
        <TermInfo xmlns="http://schemas.microsoft.com/office/infopath/2007/PartnerControls">
          <TermName xmlns="http://schemas.microsoft.com/office/infopath/2007/PartnerControls">Administrative:ADM01-205 - General Administrative Records</TermName>
          <TermId xmlns="http://schemas.microsoft.com/office/infopath/2007/PartnerControls">5af69918-5d89-4304-b8de-c3e9f48db833</TermId>
        </TermInfo>
      </Terms>
    </b096d808b59a41b7a526eb1052d792f3>
    <Doc_x0020_Owner xmlns="817c1285-62f5-42d3-a060-831808e47e3d">
      <UserInfo>
        <DisplayName/>
        <AccountId xsi:nil="true"/>
        <AccountType/>
      </UserInfo>
    </Doc_x0020_Owner>
    <Intellectual_x0020_Property_x0020_Type xmlns="817c1285-62f5-42d3-a060-831808e47e3d" xsi:nil="true"/>
    <InfoSec_x0020_Classification xmlns="817c1285-62f5-42d3-a060-831808e47e3d" xsi:nil="true"/>
    <Effective_x0020_Date xmlns="817c1285-62f5-42d3-a060-831808e47e3d" xsi:nil="true"/>
    <Date_x0020_Completed xmlns="15cdc5fa-7a06-4aa5-8263-974907b50807" xsi:nil="true"/>
    <Division xmlns="817c1285-62f5-42d3-a060-831808e47e3d">Operations</Division>
    <Doc_x0020_Status xmlns="817c1285-62f5-42d3-a060-831808e47e3d">Draft</Doc_x0020_Status>
    <Date_x0020_Became_x0020_Record xmlns="817c1285-62f5-42d3-a060-831808e47e3d">2023-05-17T21:16:52+00:00</Date_x0020_Became_x0020_Record>
    <ISO_x0020_Department xmlns="817c1285-62f5-42d3-a060-831808e47e3d" xsi:nil="true"/>
    <Tier xmlns="15cdc5fa-7a06-4aa5-8263-974907b50807" xsi:nil="true"/>
    <_dlc_DocId xmlns="dcc7e218-8b47-4273-ba28-07719656e1ad">FGD5EMQPXRTV-130-73399</_dlc_DocId>
    <_dlc_DocIdUrl xmlns="dcc7e218-8b47-4273-ba28-07719656e1ad">
      <Url>https://records.oa.caiso.com/sites/ops/SO/_layouts/15/DocIdRedir.aspx?ID=FGD5EMQPXRTV-130-73399</Url>
      <Description>FGD5EMQPXRTV-130-73399</Description>
    </_dlc_DocIdUrl>
  </documentManagement>
</p:properti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Standard" ma:contentTypeID="0x010100B72ED250C60CFC47AE0A3A0E894079262100FD8706B8F9391846901AADE928D8BBFF" ma:contentTypeVersion="109" ma:contentTypeDescription="" ma:contentTypeScope="" ma:versionID="eefaa9ef8ff2885ae51be1fb8e239585">
  <xsd:schema xmlns:xsd="http://www.w3.org/2001/XMLSchema" xmlns:xs="http://www.w3.org/2001/XMLSchema" xmlns:p="http://schemas.microsoft.com/office/2006/metadata/properties" xmlns:ns1="http://schemas.microsoft.com/sharepoint/v3" xmlns:ns2="817c1285-62f5-42d3-a060-831808e47e3d" xmlns:ns3="dcc7e218-8b47-4273-ba28-07719656e1ad" xmlns:ns4="15cdc5fa-7a06-4aa5-8263-974907b50807" xmlns:ns5="2e64aaae-efe8-4b36-9ab4-486f04499e09" targetNamespace="http://schemas.microsoft.com/office/2006/metadata/properties" ma:root="true" ma:fieldsID="a594b711c45eb02098b85e406220b9d7" ns1:_="" ns2:_="" ns3:_="" ns4:_="" ns5:_="">
    <xsd:import namespace="http://schemas.microsoft.com/sharepoint/v3"/>
    <xsd:import namespace="817c1285-62f5-42d3-a060-831808e47e3d"/>
    <xsd:import namespace="dcc7e218-8b47-4273-ba28-07719656e1ad"/>
    <xsd:import namespace="15cdc5fa-7a06-4aa5-8263-974907b50807"/>
    <xsd:import namespace="2e64aaae-efe8-4b36-9ab4-486f04499e09"/>
    <xsd:element name="properties">
      <xsd:complexType>
        <xsd:sequence>
          <xsd:element name="documentManagement">
            <xsd:complexType>
              <xsd:all>
                <xsd:element ref="ns2:Doc_x0020_Owner" minOccurs="0"/>
                <xsd:element ref="ns2:Doc_x0020_Status" minOccurs="0"/>
                <xsd:element ref="ns2:InfoSec_x0020_Classification" minOccurs="0"/>
                <xsd:element ref="ns2:ISO_x0020_Department" minOccurs="0"/>
                <xsd:element ref="ns2:Intellectual_x0020_Property_x0020_Type" minOccurs="0"/>
                <xsd:element ref="ns3:_dlc_DocIdPersistId" minOccurs="0"/>
                <xsd:element ref="ns3:_dlc_DocId" minOccurs="0"/>
                <xsd:element ref="ns3:_dlc_DocIdUrl" minOccurs="0"/>
                <xsd:element ref="ns2:Date_x0020_Became_x0020_Record" minOccurs="0"/>
                <xsd:element ref="ns2:Division" minOccurs="0"/>
                <xsd:element ref="ns2:Effective_x0020_Date" minOccurs="0"/>
                <xsd:element ref="ns4:Tier" minOccurs="0"/>
                <xsd:element ref="ns4:Date_x0020_Completed" minOccurs="0"/>
                <xsd:element ref="ns5:b096d808b59a41b7a526eb1052d792f3" minOccurs="0"/>
                <xsd:element ref="ns5:TaxCatchAll" minOccurs="0"/>
                <xsd:element ref="ns5:TaxCatchAllLabel" minOccurs="0"/>
                <xsd:element ref="ns5:ac6042663e6544a5b5f6c47baa21cbec" minOccurs="0"/>
                <xsd:element ref="ns5:mb7a63be961241008d728fcf8db72869" minOccurs="0"/>
                <xsd:element ref="ns1:CSMeta2010Field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SMeta2010Field" ma:index="30" nillable="true" ma:displayName="Classification Status" ma:hidden="true" ma:internalName="CSMeta2010Field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7c1285-62f5-42d3-a060-831808e47e3d" elementFormDefault="qualified">
    <xsd:import namespace="http://schemas.microsoft.com/office/2006/documentManagement/types"/>
    <xsd:import namespace="http://schemas.microsoft.com/office/infopath/2007/PartnerControls"/>
    <xsd:element name="Doc_x0020_Owner" ma:index="2" nillable="true" ma:displayName="Doc Owner" ma:description="" ma:list="UserInfo" ma:SharePointGroup="0" ma:internalName="Doc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_x0020_Status" ma:index="3" nillable="true" ma:displayName="Doc Status" ma:default="Draft" ma:format="Dropdown" ma:internalName="Doc_x0020_Status">
      <xsd:simpleType>
        <xsd:restriction base="dms:Choice">
          <xsd:enumeration value="Draft"/>
          <xsd:enumeration value="Under Review"/>
          <xsd:enumeration value="Final"/>
        </xsd:restriction>
      </xsd:simpleType>
    </xsd:element>
    <xsd:element name="InfoSec_x0020_Classification" ma:index="4" nillable="true" ma:displayName="Information Classification" ma:description="" ma:format="Dropdown" ma:internalName="InfoSec_x0020_Classification">
      <xsd:simpleType>
        <xsd:restriction base="dms:Choice">
          <xsd:enumeration value="- Current Classifications -"/>
          <xsd:enumeration value="ISO Public"/>
          <xsd:enumeration value="ISO Limited Distribution - Green"/>
          <xsd:enumeration value="ISO Limited Distribution - Amber"/>
          <xsd:enumeration value="ISO Limited Distribution - Red"/>
          <xsd:enumeration value="ISO Internal Use"/>
          <xsd:enumeration value="ISO Confidential"/>
          <xsd:enumeration value="ISO Restricted"/>
          <xsd:enumeration value="- Past Classifications -"/>
          <xsd:enumeration value="CAISO Public"/>
          <xsd:enumeration value="Copyright 2019 California ISO"/>
          <xsd:enumeration value="California ISO INTERNAL USE. For use by all authorized California ISO personnel. Do not release or disclose outside the California ISO."/>
          <xsd:enumeration value="California ISO CONFIDENTIAL. For use by authorized California ISO personnel only with a need to know. Do not release or disclose outside the California ISO."/>
          <xsd:enumeration value="California ISO RESTRICTED. This information is for use solely by authorized California ISO employees with a need to know and a signed confidentiality non-disclosure agreement.  Do not release, disclose or reproduce this information."/>
          <xsd:enumeration value="PCII or CEII"/>
          <xsd:enumeration value="Privileged and Confidential. (Legal Use Only)."/>
          <xsd:enumeration value="Copyright 2018 California ISO"/>
          <xsd:enumeration value="Copyright 2017 California ISO"/>
          <xsd:enumeration value="Copyright 2016 California ISO"/>
          <xsd:enumeration value="Copyright 2015 California ISO"/>
          <xsd:enumeration value="Copyright 2014 California ISO"/>
          <xsd:enumeration value="Copyright 2013 California ISO"/>
          <xsd:enumeration value="Copyright 2012 California ISO"/>
          <xsd:enumeration value="Copyright 2011 California ISO"/>
        </xsd:restriction>
      </xsd:simpleType>
    </xsd:element>
    <xsd:element name="ISO_x0020_Department" ma:index="5" nillable="true" ma:displayName="ISO Department" ma:description="" ma:format="Dropdown" ma:internalName="ISO_x0020_Department">
      <xsd:simpleType>
        <xsd:restriction base="dms:Choice">
          <xsd:enumeration value="Business Planning and Operations"/>
          <xsd:enumeration value="Business Solutions"/>
          <xsd:enumeration value="Business Solutions and Quality"/>
          <xsd:enumeration value="Campus Operations"/>
          <xsd:enumeration value="CFO &amp; Treasurer"/>
          <xsd:enumeration value="Communications &amp; Public Relations"/>
          <xsd:enumeration value="Compensation &amp; Benefits"/>
          <xsd:enumeration value="Compliance &amp; Corporate Affairs"/>
          <xsd:enumeration value="Corporate Secretary"/>
          <xsd:enumeration value="Customer Service and Stakeholder Affairs"/>
          <xsd:enumeration value="Customer Services &amp; Industrial Affairs"/>
          <xsd:enumeration value="Day-Ahead Market and Real-Time Operations Support"/>
          <xsd:enumeration value="Enterprise Model Management"/>
          <xsd:enumeration value="Executive Advisor - Operations"/>
          <xsd:enumeration value="Executive Office"/>
          <xsd:enumeration value="Federal Affairs"/>
          <xsd:enumeration value="Government Affairs"/>
          <xsd:enumeration value="Grid Assets"/>
          <xsd:enumeration value="Human Resources"/>
          <xsd:enumeration value="Human Resources Operations"/>
          <xsd:enumeration value="Information Security"/>
          <xsd:enumeration value="Infrastructure Contracts and Management"/>
          <xsd:enumeration value="Infrastructure Development"/>
          <xsd:enumeration value="Interconnection Implementation"/>
          <xsd:enumeration value="Internal Audit"/>
          <xsd:enumeration value="IT Architecture"/>
          <xsd:enumeration value="IT Enterprise Support &amp; Campus Operations"/>
          <xsd:enumeration value="IT Infrastructure Engineering &amp; Network Operations"/>
          <xsd:enumeration value="IT Infrastructure Engineering &amp; Systems Operations"/>
          <xsd:enumeration value="IT Operations"/>
          <xsd:enumeration value="Learning &amp; Leadership Development"/>
          <xsd:enumeration value="Legal"/>
          <xsd:enumeration value="Market &amp; Infrastructure Compliance"/>
          <xsd:enumeration value="Market &amp; Infrastructure Policy"/>
          <xsd:enumeration value="Market Analysis &amp; Development"/>
          <xsd:enumeration value="Market Analysis and Development"/>
          <xsd:enumeration value="Market and Infrastructure Policy"/>
          <xsd:enumeration value="Market Development and Analysis"/>
          <xsd:enumeration value="Market Monitoring"/>
          <xsd:enumeration value="Market Validation and Quality Analysis"/>
          <xsd:enumeration value="Operational Readiness"/>
          <xsd:enumeration value="Operations Services, Compliance and Analysis"/>
          <xsd:enumeration value="Operations Compliance &amp; Control"/>
          <xsd:enumeration value="Operations Engineering Services"/>
          <xsd:enumeration value="Operations Process, Procedures and Training"/>
          <xsd:enumeration value="Power Systems and Smart Grid Technology Development"/>
          <xsd:enumeration value="Power Systems Technology Development"/>
          <xsd:enumeration value="Power Systems Technology Operations"/>
          <xsd:enumeration value="Program Office"/>
          <xsd:enumeration value="QA, Architecture and Enterprise Data Mgmt"/>
          <xsd:enumeration value="Regional Affairs"/>
          <xsd:enumeration value="Regulatory Affairs"/>
          <xsd:enumeration value="Regulatory Affairs - DER"/>
          <xsd:enumeration value="Regulatory Contracts"/>
          <xsd:enumeration value="Renewable Studies"/>
          <xsd:enumeration value="Security, Architecture, Model Management &amp; Quality"/>
          <xsd:enumeration value="Short-Term Demand and Renewable Forecasting"/>
          <xsd:enumeration value="Smart Grid Technologies &amp; Strategy"/>
          <xsd:enumeration value="Sr Human Resources Manager"/>
          <xsd:enumeration value="Sr. Project Manager - Iron Point Building"/>
          <xsd:enumeration value="State Affairs"/>
          <xsd:enumeration value="State Regulatory Strategy"/>
          <xsd:enumeration value="Strategic Alliances"/>
          <xsd:enumeration value="System Operations"/>
          <xsd:enumeration value="Corporate Business Operations"/>
          <xsd:enumeration value="Corporate Compliance"/>
          <xsd:enumeration value="Market Services Support"/>
          <xsd:enumeration value="Market Services"/>
        </xsd:restriction>
      </xsd:simpleType>
    </xsd:element>
    <xsd:element name="Intellectual_x0020_Property_x0020_Type" ma:index="7" nillable="true" ma:displayName="Intellectual Property Type" ma:description="" ma:format="Dropdown" ma:hidden="true" ma:internalName="Intellectual_x0020_Property_x0020_Type" ma:readOnly="false">
      <xsd:simpleType>
        <xsd:restriction base="dms:Choice">
          <xsd:enumeration value="Copyright"/>
          <xsd:enumeration value="Trademark"/>
          <xsd:enumeration value="Patent"/>
        </xsd:restriction>
      </xsd:simpleType>
    </xsd:element>
    <xsd:element name="Date_x0020_Became_x0020_Record" ma:index="17" nillable="true" ma:displayName="Date Became Record" ma:default="[today]" ma:description="" ma:format="DateOnly" ma:hidden="true" ma:internalName="Date_x0020_Became_x0020_Record" ma:readOnly="false">
      <xsd:simpleType>
        <xsd:restriction base="dms:DateTime"/>
      </xsd:simpleType>
    </xsd:element>
    <xsd:element name="Division" ma:index="18" nillable="true" ma:displayName="ISO Division" ma:default="Operations" ma:description="" ma:format="Dropdown" ma:internalName="Division">
      <xsd:simpleType>
        <xsd:restriction base="dms:Choice">
          <xsd:enumeration value="Executive Office"/>
          <xsd:enumeration value="External &amp; Customer Affairs"/>
          <xsd:enumeration value="General Counsel"/>
          <xsd:enumeration value="Human Resources"/>
          <xsd:enumeration value="Market Monitoring"/>
          <xsd:enumeration value="Market Policy and Performance"/>
          <xsd:enumeration value="Power Systems &amp; Market Technology"/>
          <xsd:enumeration value="System Operations"/>
          <xsd:enumeration value="Technology"/>
          <xsd:enumeration value="General Counsel &amp; Administration"/>
          <xsd:enumeration value="Customer &amp; State Affairs"/>
          <xsd:enumeration value="Operations"/>
          <xsd:enumeration value="Market and Infrastructure Development"/>
          <xsd:enumeration value="Market Quality &amp; Renewable Integration"/>
          <xsd:enumeration value="Policy &amp; Client Services"/>
          <xsd:enumeration value="Regional &amp; Federal Affairs"/>
        </xsd:restriction>
      </xsd:simpleType>
    </xsd:element>
    <xsd:element name="Effective_x0020_Date" ma:index="19" nillable="true" ma:displayName="Effective Date" ma:format="DateOnly" ma:internalName="Effective_x0020_Date">
      <xsd:simpleType>
        <xsd:restriction base="dms:DateTime"/>
      </xsd:simpleType>
    </xsd:element>
    <xsd:element name="SharedWithUsers" ma:index="3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7e218-8b47-4273-ba28-07719656e1ad" elementFormDefault="qualified">
    <xsd:import namespace="http://schemas.microsoft.com/office/2006/documentManagement/types"/>
    <xsd:import namespace="http://schemas.microsoft.com/office/infopath/2007/PartnerControls"/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5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cdc5fa-7a06-4aa5-8263-974907b50807" elementFormDefault="qualified">
    <xsd:import namespace="http://schemas.microsoft.com/office/2006/documentManagement/types"/>
    <xsd:import namespace="http://schemas.microsoft.com/office/infopath/2007/PartnerControls"/>
    <xsd:element name="Tier" ma:index="20" nillable="true" ma:displayName="Tier" ma:internalName="Tier" ma:readOnly="false">
      <xsd:simpleType>
        <xsd:restriction base="dms:Text">
          <xsd:maxLength value="5"/>
        </xsd:restriction>
      </xsd:simpleType>
    </xsd:element>
    <xsd:element name="Date_x0020_Completed" ma:index="21" nillable="true" ma:displayName="Date Completed" ma:format="DateOnly" ma:internalName="Date_x0020_Completed" ma:readOnly="fals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4aaae-efe8-4b36-9ab4-486f04499e09" elementFormDefault="qualified">
    <xsd:import namespace="http://schemas.microsoft.com/office/2006/documentManagement/types"/>
    <xsd:import namespace="http://schemas.microsoft.com/office/infopath/2007/PartnerControls"/>
    <xsd:element name="b096d808b59a41b7a526eb1052d792f3" ma:index="22" nillable="true" ma:taxonomy="true" ma:internalName="b096d808b59a41b7a526eb1052d792f3" ma:taxonomyFieldName="AutoClassRecordSeries" ma:displayName="Automatically Updated Record Series" ma:readOnly="false" ma:default="" ma:fieldId="{b096d808-b59a-41b7-a526-eb1052d792f3}" ma:sspId="2e7ee6ce-ef65-4ea8-ac93-b3dccb6c50ab" ma:termSetId="7d168031-9c36-4bb0-a326-5d21d4010fe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3" nillable="true" ma:displayName="Taxonomy Catch All Column" ma:hidden="true" ma:list="{2381e1c5-cf03-44a7-a1ad-9e8ccef14810}" ma:internalName="TaxCatchAll" ma:showField="CatchAllData" ma:web="817c1285-62f5-42d3-a060-831808e47e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4" nillable="true" ma:displayName="Taxonomy Catch All Column1" ma:hidden="true" ma:list="{2381e1c5-cf03-44a7-a1ad-9e8ccef14810}" ma:internalName="TaxCatchAllLabel" ma:readOnly="true" ma:showField="CatchAllDataLabel" ma:web="817c1285-62f5-42d3-a060-831808e47e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c6042663e6544a5b5f6c47baa21cbec" ma:index="26" nillable="true" ma:taxonomy="true" ma:internalName="ac6042663e6544a5b5f6c47baa21cbec" ma:taxonomyFieldName="AutoClassDocumentType" ma:displayName="Automatically Updated Document Type" ma:readOnly="false" ma:default="" ma:fieldId="{ac604266-3e65-44a5-b5f6-c47baa21cbec}" ma:sspId="2e7ee6ce-ef65-4ea8-ac93-b3dccb6c50ab" ma:termSetId="0970d2fb-dc85-4fb5-b352-cf8dd925641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b7a63be961241008d728fcf8db72869" ma:index="28" nillable="true" ma:taxonomy="true" ma:internalName="mb7a63be961241008d728fcf8db72869" ma:taxonomyFieldName="AutoClassTopic" ma:displayName="Automatically Updated Topic" ma:readOnly="false" ma:default="" ma:fieldId="{6b7a63be-9612-4100-8d72-8fcf8db72869}" ma:taxonomyMulti="true" ma:sspId="2e7ee6ce-ef65-4ea8-ac93-b3dccb6c50ab" ma:termSetId="8b5665c4-6659-459b-90b1-69777ba5afa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7.xml><?xml version="1.0" encoding="utf-8"?>
<tns:customPropertyEditors xmlns:tns="http://schemas.microsoft.com/office/2006/customDocumentInformationPanel">
  <tns:showOnOpen>false</tns:showOnOpen>
  <tns:defaultPropertyEditorNamespace>Standard and SharePoint library properties</tns:defaultPropertyEditorNamespace>
</tns:customPropertyEditors>
</file>

<file path=customXml/itemProps1.xml><?xml version="1.0" encoding="utf-8"?>
<ds:datastoreItem xmlns:ds="http://schemas.openxmlformats.org/officeDocument/2006/customXml" ds:itemID="{4C52DF32-D084-4DDC-A7C1-0894A69B75F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3EAE63-6E73-4411-962F-7895DDB7CCB4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F221195-E6FB-48A4-8DE5-76A9C5269BF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9850AD1-0A81-4F87-BA51-9694F3E1D23B}">
  <ds:schemaRefs>
    <ds:schemaRef ds:uri="http://schemas.microsoft.com/office/2006/metadata/customXsn"/>
  </ds:schemaRefs>
</ds:datastoreItem>
</file>

<file path=customXml/itemProps5.xml><?xml version="1.0" encoding="utf-8"?>
<ds:datastoreItem xmlns:ds="http://schemas.openxmlformats.org/officeDocument/2006/customXml" ds:itemID="{08673C37-03BA-42E9-87CF-ADDF1501889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2e64aaae-efe8-4b36-9ab4-486f04499e09"/>
    <ds:schemaRef ds:uri="http://schemas.microsoft.com/sharepoint/v3"/>
    <ds:schemaRef ds:uri="15cdc5fa-7a06-4aa5-8263-974907b50807"/>
    <ds:schemaRef ds:uri="http://purl.org/dc/terms/"/>
    <ds:schemaRef ds:uri="817c1285-62f5-42d3-a060-831808e47e3d"/>
    <ds:schemaRef ds:uri="dcc7e218-8b47-4273-ba28-07719656e1ad"/>
    <ds:schemaRef ds:uri="http://www.w3.org/XML/1998/namespace"/>
    <ds:schemaRef ds:uri="http://purl.org/dc/dcmitype/"/>
  </ds:schemaRefs>
</ds:datastoreItem>
</file>

<file path=customXml/itemProps6.xml><?xml version="1.0" encoding="utf-8"?>
<ds:datastoreItem xmlns:ds="http://schemas.openxmlformats.org/officeDocument/2006/customXml" ds:itemID="{72C1CFF9-A883-44C8-BB02-41A94DC07B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17c1285-62f5-42d3-a060-831808e47e3d"/>
    <ds:schemaRef ds:uri="dcc7e218-8b47-4273-ba28-07719656e1ad"/>
    <ds:schemaRef ds:uri="15cdc5fa-7a06-4aa5-8263-974907b50807"/>
    <ds:schemaRef ds:uri="2e64aaae-efe8-4b36-9ab4-486f04499e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7.xml><?xml version="1.0" encoding="utf-8"?>
<ds:datastoreItem xmlns:ds="http://schemas.openxmlformats.org/officeDocument/2006/customXml" ds:itemID="{8E8372ED-2F6E-4EE6-9BAB-EF5D6D259A31}">
  <ds:schemaRefs>
    <ds:schemaRef ds:uri="http://schemas.microsoft.com/office/2006/customDocumentInformationPan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449</Words>
  <Application>Microsoft Office PowerPoint</Application>
  <PresentationFormat>On-screen Show (4:3)</PresentationFormat>
  <Paragraphs>40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1_Office Theme</vt:lpstr>
      <vt:lpstr>1_Office Theme</vt:lpstr>
      <vt:lpstr>Credit For Redispatch In WELR</vt:lpstr>
      <vt:lpstr>Credit For Redispatch in WELR</vt:lpstr>
      <vt:lpstr>Credit For Redispatch in WELR</vt:lpstr>
      <vt:lpstr>Credit For Redispatch in WELR</vt:lpstr>
      <vt:lpstr>Credit For Redispatch in WELR</vt:lpstr>
      <vt:lpstr>Credit For Redispatch in WELR</vt:lpstr>
      <vt:lpstr>Credit For Redispatch in WELR</vt:lpstr>
      <vt:lpstr>Credit For Redispatch in WELR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- RCWOC - Public - May 12, 2020</dc:title>
  <dc:creator/>
  <cp:lastModifiedBy/>
  <cp:revision>1</cp:revision>
  <dcterms:created xsi:type="dcterms:W3CDTF">2018-03-06T18:00:30Z</dcterms:created>
  <dcterms:modified xsi:type="dcterms:W3CDTF">2025-05-16T13:09:48Z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0x010100B72ED250C60CFC47AE0A3A0E894079262100FD8706B8F9391846901AADE928D8BBFF</vt:lpwstr>
  </property>
  <property fmtid="{D5CDD505-2E9C-101B-9397-08002B2CF9AE}" pid="3" name="AutoClassRecordSeries">
    <vt:lpwstr>124;#Administrative:ADM01-205 - General Administrative Records|5af69918-5d89-4304-b8de-c3e9f48db833</vt:lpwstr>
  </property>
  <property fmtid="{D5CDD505-2E9C-101B-9397-08002B2CF9AE}" pid="4" name="AutoClassDocumentType">
    <vt:lpwstr>13;#Presentation|a1424ed9-fff5-4025-ab54-3e7f15b19bb9</vt:lpwstr>
  </property>
  <property fmtid="{D5CDD505-2E9C-101B-9397-08002B2CF9AE}" pid="5" name="AutoClassTopic">
    <vt:lpwstr>116;#Budget|20e19004-1312-43c4-819f-880fdcd35a30;#10;#WECC (Western Electricity Coordinating Council)|3aa0bdc7-0d1f-467d-a384-ae6ca06c1748</vt:lpwstr>
  </property>
  <property fmtid="{D5CDD505-2E9C-101B-9397-08002B2CF9AE}" pid="6" name="RLPreviousUrl">
    <vt:lpwstr>/sysops/RC Documents/WG_System Restoration/Reliability Coordination Service Implementation - PSRWG Draft 1.pptx</vt:lpwstr>
  </property>
  <property fmtid="{D5CDD505-2E9C-101B-9397-08002B2CF9AE}" pid="7" name="_dlc_DocIdItemGuid">
    <vt:lpwstr>e52138f5-cb15-46b8-b544-c12c8ef7f506</vt:lpwstr>
  </property>
</Properties>
</file>