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9"/>
  </p:notesMasterIdLst>
  <p:sldIdLst>
    <p:sldId id="256" r:id="rId3"/>
    <p:sldId id="262" r:id="rId4"/>
    <p:sldId id="260" r:id="rId5"/>
    <p:sldId id="257" r:id="rId6"/>
    <p:sldId id="261" r:id="rId7"/>
    <p:sldId id="263" r:id="rId8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3907" autoAdjust="0"/>
  </p:normalViewPr>
  <p:slideViewPr>
    <p:cSldViewPr showGuides="1">
      <p:cViewPr varScale="1">
        <p:scale>
          <a:sx n="119" d="100"/>
          <a:sy n="119" d="100"/>
        </p:scale>
        <p:origin x="-132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87010B36-009E-453B-B32B-3B7B0027AAC6}" type="datetimeFigureOut">
              <a:rPr lang="fr-FR"/>
              <a:pPr>
                <a:defRPr/>
              </a:pPr>
              <a:t>16/04/2012</a:t>
            </a:fld>
            <a:endParaRPr lang="fr-CA" dirty="0"/>
          </a:p>
        </p:txBody>
      </p:sp>
      <p:sp>
        <p:nvSpPr>
          <p:cNvPr id="15364" name="Rectangle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CA" noProof="0" smtClean="0"/>
          </a:p>
        </p:txBody>
      </p:sp>
      <p:sp>
        <p:nvSpPr>
          <p:cNvPr id="13318" name="Rectangle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endParaRPr lang="fr-CA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  <a:cs typeface="+mn-cs"/>
              </a:defRPr>
            </a:lvl1pPr>
          </a:lstStyle>
          <a:p>
            <a:pPr>
              <a:defRPr/>
            </a:pPr>
            <a:fld id="{EA0F5CF7-0EA2-4233-AB5C-DB21006C15AD}" type="slidenum">
              <a:rPr lang="fr-CA"/>
              <a:pPr>
                <a:defRPr/>
              </a:pPr>
              <a:t>‹#›</a:t>
            </a:fld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0740130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w Cen MT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w Cen MT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w Cen MT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w Cen MT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w Cen MT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Cov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5970588"/>
            <a:ext cx="9144000" cy="887412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9525" y="6053138"/>
            <a:ext cx="2249488" cy="7127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359025" y="6043613"/>
            <a:ext cx="6784975" cy="7143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pic>
        <p:nvPicPr>
          <p:cNvPr id="7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99933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4267200" y="927795"/>
            <a:ext cx="457200" cy="4572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4953000" y="0"/>
            <a:ext cx="4572000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800" b="1" spc="600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SMART</a:t>
            </a:r>
            <a:r>
              <a:rPr lang="en-US" sz="2800" b="1" spc="600" baseline="0" dirty="0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 GRID INTEROPERABILITY PANEL</a:t>
            </a:r>
            <a:endParaRPr lang="en-US" sz="2800" b="1" spc="600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sz="5000" cap="all" baseline="0"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515100" cy="685800"/>
          </a:xfrm>
        </p:spPr>
        <p:txBody>
          <a:bodyPr anchor="ctr"/>
          <a:lstStyle>
            <a:lvl1pPr marL="0" indent="0" algn="l">
              <a:buNone/>
              <a:defRPr sz="2800">
                <a:solidFill>
                  <a:srgbClr val="FFFFFF"/>
                </a:solidFill>
                <a:latin typeface="Calibri" pitchFamily="34" charset="0"/>
                <a:cs typeface="Calibri" pitchFamily="34" charset="0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76200" y="6069013"/>
            <a:ext cx="2057400" cy="685800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defRPr dirty="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z="2000" dirty="0" smtClean="0"/>
              <a:t>November 4, 2011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715142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76200"/>
            <a:ext cx="8378952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3"/>
          </p:nvPr>
        </p:nvSpPr>
        <p:spPr>
          <a:xfrm>
            <a:off x="609600" y="1295400"/>
            <a:ext cx="83820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8B8CB7-48BB-4C48-BEF0-4E60C0F4CA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341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Titl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/>
          <a:lstStyle>
            <a:lvl1pPr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9" name="Rectangle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43493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mparis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/>
          </p:nvPr>
        </p:nvSpPr>
        <p:spPr>
          <a:xfrm>
            <a:off x="609600" y="1295400"/>
            <a:ext cx="3886200" cy="48661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14"/>
          </p:nvPr>
        </p:nvSpPr>
        <p:spPr>
          <a:xfrm>
            <a:off x="4844901" y="1295400"/>
            <a:ext cx="3886200" cy="48661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922A4-3D8C-4519-8107-4168FFD080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Rectangle 11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108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76200"/>
            <a:ext cx="8382000" cy="869950"/>
          </a:xfrm>
        </p:spPr>
        <p:txBody>
          <a:bodyPr/>
          <a:lstStyle>
            <a:lvl1pPr algn="l">
              <a:buNone/>
              <a:defRPr sz="4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303283"/>
            <a:ext cx="1600200" cy="4868917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400">
                <a:solidFill>
                  <a:schemeClr val="tx2"/>
                </a:solidFill>
                <a:latin typeface="Calibri" pitchFamily="34" charset="0"/>
                <a:cs typeface="Calibri" pitchFamily="34" charset="0"/>
              </a:defRPr>
            </a:lvl1pPr>
            <a:lvl2pPr>
              <a:buNone/>
              <a:defRPr sz="1200">
                <a:solidFill>
                  <a:schemeClr val="tx2"/>
                </a:solidFill>
                <a:latin typeface="Calibri" pitchFamily="34" charset="0"/>
                <a:cs typeface="Calibri" pitchFamily="34" charset="0"/>
              </a:defRPr>
            </a:lvl2pPr>
            <a:lvl3pPr>
              <a:buNone/>
              <a:defRPr sz="1000">
                <a:solidFill>
                  <a:schemeClr val="tx2"/>
                </a:solidFill>
                <a:latin typeface="Calibri" pitchFamily="34" charset="0"/>
                <a:cs typeface="Calibri" pitchFamily="34" charset="0"/>
              </a:defRPr>
            </a:lvl3pPr>
            <a:lvl4pPr>
              <a:buNone/>
              <a:defRPr sz="900">
                <a:solidFill>
                  <a:schemeClr val="tx2"/>
                </a:solidFill>
                <a:latin typeface="Calibri" pitchFamily="34" charset="0"/>
                <a:cs typeface="Calibri" pitchFamily="34" charset="0"/>
              </a:defRPr>
            </a:lvl4pPr>
            <a:lvl5pPr>
              <a:buNone/>
              <a:defRPr sz="9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3"/>
          </p:nvPr>
        </p:nvSpPr>
        <p:spPr>
          <a:xfrm>
            <a:off x="2362200" y="1295400"/>
            <a:ext cx="6642340" cy="4876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Rectangle 10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FB4F59-91F0-4AF3-9A2B-87BBC6A7FC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560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402638" cy="8382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1027" name="Espace réservé du texte 12"/>
          <p:cNvSpPr>
            <a:spLocks noGrp="1"/>
          </p:cNvSpPr>
          <p:nvPr>
            <p:ph type="body" idx="1"/>
          </p:nvPr>
        </p:nvSpPr>
        <p:spPr bwMode="auto">
          <a:xfrm>
            <a:off x="612775" y="1309688"/>
            <a:ext cx="8399463" cy="4929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1029" name="Rectangle 2"/>
          <p:cNvSpPr>
            <a:spLocks noGrp="1"/>
          </p:cNvSpPr>
          <p:nvPr>
            <p:ph type="ftr" sz="quarter" idx="3"/>
          </p:nvPr>
        </p:nvSpPr>
        <p:spPr bwMode="auto">
          <a:xfrm>
            <a:off x="609600" y="6340475"/>
            <a:ext cx="5421313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>
              <a:defRPr sz="14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r>
              <a:rPr lang="en-US" smtClean="0"/>
              <a:t>Session Title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990600"/>
            <a:ext cx="9144000" cy="31908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99060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0550" y="99060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990600"/>
            <a:ext cx="533400" cy="24447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400" b="1" smtClean="0">
                <a:solidFill>
                  <a:srgbClr val="FFFFFF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D7B606AD-6A25-44E2-8B54-95C407BAD4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4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715000"/>
            <a:ext cx="1620838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92" r:id="rId5"/>
  </p:sldLayoutIdLst>
  <p:txStyles>
    <p:titleStyle>
      <a:lvl1pPr marL="342900" indent="-342900" algn="l" defTabSz="-13873163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2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libri" pitchFamily="34" charset="0"/>
          <a:ea typeface="+mj-ea"/>
          <a:cs typeface="Calibri" pitchFamily="34" charset="0"/>
        </a:defRPr>
      </a:lvl1pPr>
      <a:lvl2pPr marL="342900" indent="-342900" algn="l" defTabSz="-13873163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Calibri" pitchFamily="34" charset="0"/>
        </a:defRPr>
      </a:lvl2pPr>
      <a:lvl3pPr marL="342900" indent="-342900" algn="l" defTabSz="-13873163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Calibri" pitchFamily="34" charset="0"/>
        </a:defRPr>
      </a:lvl3pPr>
      <a:lvl4pPr marL="342900" indent="-342900" algn="l" defTabSz="-13873163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Calibri" pitchFamily="34" charset="0"/>
        </a:defRPr>
      </a:lvl4pPr>
      <a:lvl5pPr marL="342900" indent="-342900" algn="l" defTabSz="-13873163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 pitchFamily="34" charset="0"/>
          <a:cs typeface="Calibri" pitchFamily="34" charset="0"/>
        </a:defRPr>
      </a:lvl5pPr>
      <a:lvl6pPr marL="800100" indent="-342900" algn="l" defTabSz="-1387316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6pPr>
      <a:lvl7pPr marL="1257300" indent="-342900" algn="l" defTabSz="-1387316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7pPr>
      <a:lvl8pPr marL="1714500" indent="-342900" algn="l" defTabSz="-1387316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8pPr>
      <a:lvl9pPr marL="2171700" indent="-342900" algn="l" defTabSz="-13873163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w Cen MT" pitchFamily="34" charset="0"/>
        </a:defRPr>
      </a:lvl9pPr>
    </p:titleStyle>
    <p:bodyStyle>
      <a:lvl1pPr marL="342900" indent="-342900" algn="l" defTabSz="-13873163" rtl="0" eaLnBrk="1" fontAlgn="base" hangingPunct="1">
        <a:spcBef>
          <a:spcPts val="7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"/>
        <a:defRPr sz="28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defTabSz="-13873163" rtl="0" eaLnBrk="1" fontAlgn="base" hangingPunct="1">
        <a:spcBef>
          <a:spcPts val="55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"/>
        <a:defRPr sz="26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2pPr>
      <a:lvl3pPr marL="1143000" indent="-228600" algn="l" defTabSz="-13873163" rtl="0" eaLnBrk="1" fontAlgn="base" hangingPunct="1">
        <a:spcBef>
          <a:spcPts val="500"/>
        </a:spcBef>
        <a:spcAft>
          <a:spcPct val="0"/>
        </a:spcAft>
        <a:buClr>
          <a:schemeClr val="accent2">
            <a:lumMod val="75000"/>
          </a:schemeClr>
        </a:buClr>
        <a:buSzPct val="75000"/>
        <a:buFont typeface="Wingdings" pitchFamily="2" charset="2"/>
        <a:buChar char=""/>
        <a:defRPr sz="23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3pPr>
      <a:lvl4pPr marL="1600200" indent="-228600" algn="l" defTabSz="-13873163" rtl="0" eaLnBrk="1" fontAlgn="base" hangingPunct="1">
        <a:spcBef>
          <a:spcPts val="400"/>
        </a:spcBef>
        <a:spcAft>
          <a:spcPct val="0"/>
        </a:spcAft>
        <a:buClr>
          <a:schemeClr val="accent2">
            <a:lumMod val="75000"/>
          </a:schemeClr>
        </a:buClr>
        <a:buSzPct val="75000"/>
        <a:buFont typeface="Wingdings" pitchFamily="2" charset="2"/>
        <a:buChar char=""/>
        <a:defRPr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4pPr>
      <a:lvl5pPr marL="2057400" indent="-228600" algn="l" defTabSz="-13873163" rtl="0" eaLnBrk="1" fontAlgn="base" hangingPunct="1">
        <a:spcBef>
          <a:spcPts val="400"/>
        </a:spcBef>
        <a:spcAft>
          <a:spcPct val="0"/>
        </a:spcAft>
        <a:buClr>
          <a:srgbClr val="776A5B"/>
        </a:buClr>
        <a:buSzPct val="65000"/>
        <a:buFont typeface="Wingdings" pitchFamily="2" charset="2"/>
        <a:buChar char=""/>
        <a:defRPr sz="2000" kern="1200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esb.org/pdf4/smart_grid_pap10_041612w1.docx" TargetMode="External"/><Relationship Id="rId2" Type="http://schemas.openxmlformats.org/officeDocument/2006/relationships/hyperlink" Target="http://www.naesb.org/pdf4/smart_grid_pap10_021312w1.docx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NAESB PAP10 Maintenance Update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Marty Burns, April 16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715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Implemented proposed </a:t>
            </a:r>
            <a:r>
              <a:rPr lang="en-US" dirty="0"/>
              <a:t>changes from </a:t>
            </a:r>
            <a:r>
              <a:rPr lang="en-US" dirty="0" smtClean="0"/>
              <a:t>“NAESB </a:t>
            </a:r>
            <a:r>
              <a:rPr lang="en-US" dirty="0"/>
              <a:t>PAP 10 Energy Usage Information Model Proposed Update” (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www.naesb.org/pdf4/smart_grid_pap10_021312w1.docx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Produced revised UML model and generated document updates</a:t>
            </a:r>
          </a:p>
          <a:p>
            <a:r>
              <a:rPr lang="en-US" dirty="0" smtClean="0"/>
              <a:t>Merged into PAP10 REQ.18 document</a:t>
            </a:r>
          </a:p>
          <a:p>
            <a:r>
              <a:rPr lang="en-US" dirty="0"/>
              <a:t>Uploaded as PAP 10 Maintenance Update Data Model Differences 03/26/12 (</a:t>
            </a:r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www.naesb.org/pdf4/smart_grid_pap10_041612w1.docx</a:t>
            </a:r>
            <a:r>
              <a:rPr lang="en-US" dirty="0" smtClean="0"/>
              <a:t>)</a:t>
            </a:r>
          </a:p>
          <a:p>
            <a:r>
              <a:rPr lang="en-US" dirty="0" smtClean="0"/>
              <a:t>Change numbers on diagrams correspond to sections of white paper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17689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Bottom Half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219200"/>
            <a:ext cx="5731198" cy="5534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ular Callout 3"/>
          <p:cNvSpPr/>
          <p:nvPr/>
        </p:nvSpPr>
        <p:spPr>
          <a:xfrm>
            <a:off x="7467600" y="1676400"/>
            <a:ext cx="1524000" cy="457200"/>
          </a:xfrm>
          <a:prstGeom prst="wedgeRoundRectCallout">
            <a:avLst>
              <a:gd name="adj1" fmla="val -114746"/>
              <a:gd name="adj2" fmla="val 9293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2.1 </a:t>
            </a:r>
            <a:r>
              <a:rPr lang="en-US" sz="1400" dirty="0" err="1" smtClean="0"/>
              <a:t>ReadingType</a:t>
            </a:r>
            <a:endParaRPr lang="en-US" sz="14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7467600" y="2209800"/>
            <a:ext cx="1524000" cy="457200"/>
          </a:xfrm>
          <a:prstGeom prst="wedgeRoundRectCallout">
            <a:avLst>
              <a:gd name="adj1" fmla="val -128809"/>
              <a:gd name="adj2" fmla="val 9293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2.2 FSGIM </a:t>
            </a:r>
            <a:r>
              <a:rPr lang="en-US" sz="1400" dirty="0" err="1" smtClean="0"/>
              <a:t>Enums</a:t>
            </a:r>
            <a:endParaRPr lang="en-US" sz="1400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7315200" y="3048000"/>
            <a:ext cx="1524000" cy="457200"/>
          </a:xfrm>
          <a:prstGeom prst="wedgeRoundRectCallout">
            <a:avLst>
              <a:gd name="adj1" fmla="val -114746"/>
              <a:gd name="adj2" fmla="val 9293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2.3 </a:t>
            </a:r>
            <a:r>
              <a:rPr lang="en-US" sz="1400" dirty="0" err="1" smtClean="0"/>
              <a:t>IdentifiedObject</a:t>
            </a:r>
            <a:endParaRPr lang="en-US" sz="1400" dirty="0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4343400" y="2667000"/>
            <a:ext cx="2302198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4572000" y="3581400"/>
            <a:ext cx="2073598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flipH="1" flipV="1">
            <a:off x="3429000" y="3429000"/>
            <a:ext cx="3216598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H="1" flipV="1">
            <a:off x="1981200" y="2438400"/>
            <a:ext cx="4664398" cy="1143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3352800" y="3581400"/>
            <a:ext cx="3292798" cy="1371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181600" y="3581400"/>
            <a:ext cx="1463998" cy="1524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ounded Rectangular Callout 19"/>
          <p:cNvSpPr/>
          <p:nvPr/>
        </p:nvSpPr>
        <p:spPr>
          <a:xfrm>
            <a:off x="7466351" y="3916180"/>
            <a:ext cx="1524000" cy="457200"/>
          </a:xfrm>
          <a:prstGeom prst="wedgeRoundRectCallout">
            <a:avLst>
              <a:gd name="adj1" fmla="val -350811"/>
              <a:gd name="adj2" fmla="val -9886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2.4 </a:t>
            </a:r>
            <a:r>
              <a:rPr lang="en-US" dirty="0" err="1" smtClean="0"/>
              <a:t>FlickerPst</a:t>
            </a:r>
            <a:endParaRPr lang="en-US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7467600" y="4518285"/>
            <a:ext cx="1524000" cy="457200"/>
          </a:xfrm>
          <a:prstGeom prst="wedgeRoundRectCallout">
            <a:avLst>
              <a:gd name="adj1" fmla="val -333598"/>
              <a:gd name="adj2" fmla="val 25523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2.5 </a:t>
            </a:r>
            <a:r>
              <a:rPr lang="en-US" sz="700" dirty="0" err="1" smtClean="0"/>
              <a:t>currentBillingPeriodOverallConsumption</a:t>
            </a:r>
            <a:endParaRPr lang="en-US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2971800" y="1592705"/>
            <a:ext cx="1524000" cy="457200"/>
          </a:xfrm>
          <a:prstGeom prst="wedgeRoundRectCallout">
            <a:avLst>
              <a:gd name="adj1" fmla="val -120648"/>
              <a:gd name="adj2" fmla="val 22900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2.6 </a:t>
            </a:r>
            <a:r>
              <a:rPr lang="en-US" sz="1400" dirty="0" err="1" smtClean="0"/>
              <a:t>RoleFlags</a:t>
            </a:r>
            <a:endParaRPr lang="en-US" sz="1400" dirty="0"/>
          </a:p>
        </p:txBody>
      </p:sp>
      <p:sp>
        <p:nvSpPr>
          <p:cNvPr id="23" name="Rounded Rectangular Callout 22"/>
          <p:cNvSpPr/>
          <p:nvPr/>
        </p:nvSpPr>
        <p:spPr>
          <a:xfrm>
            <a:off x="7391400" y="5257800"/>
            <a:ext cx="1524000" cy="457200"/>
          </a:xfrm>
          <a:prstGeom prst="wedgeRoundRectCallout">
            <a:avLst>
              <a:gd name="adj1" fmla="val -365074"/>
              <a:gd name="adj2" fmla="val -50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2.9 </a:t>
            </a:r>
            <a:r>
              <a:rPr lang="en-US" sz="1000" dirty="0" err="1"/>
              <a:t>costAdditionalLastPeriod</a:t>
            </a:r>
            <a:r>
              <a:rPr lang="en-US" sz="1000" dirty="0"/>
              <a:t> 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17020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 Half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" y="1371600"/>
            <a:ext cx="7148244" cy="5005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ounded Rectangular Callout 4"/>
          <p:cNvSpPr/>
          <p:nvPr/>
        </p:nvSpPr>
        <p:spPr>
          <a:xfrm>
            <a:off x="7467600" y="1676400"/>
            <a:ext cx="1524000" cy="609600"/>
          </a:xfrm>
          <a:prstGeom prst="wedgeRoundRectCallout">
            <a:avLst>
              <a:gd name="adj1" fmla="val -371467"/>
              <a:gd name="adj2" fmla="val 45809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2.7 </a:t>
            </a:r>
            <a:r>
              <a:rPr lang="en-US" sz="1400" dirty="0" err="1" smtClean="0"/>
              <a:t>ServiceCategory</a:t>
            </a:r>
            <a:r>
              <a:rPr lang="en-US" sz="1400" dirty="0" smtClean="0"/>
              <a:t> </a:t>
            </a:r>
            <a:br>
              <a:rPr lang="en-US" sz="1400" dirty="0" smtClean="0"/>
            </a:br>
            <a:r>
              <a:rPr lang="en-US" sz="1400" dirty="0" smtClean="0"/>
              <a:t>Association</a:t>
            </a:r>
            <a:endParaRPr lang="en-US" sz="1400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7455108" y="2743200"/>
            <a:ext cx="1524000" cy="457200"/>
          </a:xfrm>
          <a:prstGeom prst="wedgeRoundRectCallout">
            <a:avLst>
              <a:gd name="adj1" fmla="val -294746"/>
              <a:gd name="adj2" fmla="val -18739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dirty="0" smtClean="0"/>
              <a:t>2.8 </a:t>
            </a:r>
            <a:r>
              <a:rPr lang="en-US" sz="1050" dirty="0" err="1" smtClean="0"/>
              <a:t>CustomerAuthorization</a:t>
            </a:r>
            <a:endParaRPr lang="en-US" sz="1050" dirty="0"/>
          </a:p>
        </p:txBody>
      </p:sp>
    </p:spTree>
    <p:extLst>
      <p:ext uri="{BB962C8B-B14F-4D97-AF65-F5344CB8AC3E}">
        <p14:creationId xmlns:p14="http://schemas.microsoft.com/office/powerpoint/2010/main" val="16546599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/ Modified Classes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667000"/>
            <a:ext cx="2438400" cy="172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767012"/>
            <a:ext cx="1838325" cy="1323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667000"/>
            <a:ext cx="1924050" cy="1457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9383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Minimal Model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447800"/>
            <a:ext cx="7196137" cy="46000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50091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GIP_template_Nov2011">
  <a:themeElements>
    <a:clrScheme name="SGIP New">
      <a:dk1>
        <a:sysClr val="windowText" lastClr="000000"/>
      </a:dk1>
      <a:lt1>
        <a:sysClr val="window" lastClr="FFFFFF"/>
      </a:lt1>
      <a:dk2>
        <a:srgbClr val="404040"/>
      </a:dk2>
      <a:lt2>
        <a:srgbClr val="B0D9E6"/>
      </a:lt2>
      <a:accent1>
        <a:srgbClr val="0DB02B"/>
      </a:accent1>
      <a:accent2>
        <a:srgbClr val="A3D963"/>
      </a:accent2>
      <a:accent3>
        <a:srgbClr val="50918C"/>
      </a:accent3>
      <a:accent4>
        <a:srgbClr val="776A5B"/>
      </a:accent4>
      <a:accent5>
        <a:srgbClr val="8BE0F4"/>
      </a:accent5>
      <a:accent6>
        <a:srgbClr val="95AEB1"/>
      </a:accent6>
      <a:hlink>
        <a:srgbClr val="0DB02B"/>
      </a:hlink>
      <a:folHlink>
        <a:srgbClr val="455B5D"/>
      </a:folHlink>
    </a:clrScheme>
    <a:fontScheme name="Median">
      <a:majorFont>
        <a:latin typeface="Tw Cen MT"/>
        <a:ea typeface=""/>
        <a:cs typeface=""/>
        <a:font script="Grek" typeface="Arial"/>
        <a:font script="Cyrl" typeface="Arial"/>
        <a:font script="Jpan" typeface="HGPｺﾞｼｯｸE"/>
        <a:font script="Hang" typeface="HY얕은샘물m"/>
        <a:font script="Hans" typeface="仿宋_GB2312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Arial"/>
        <a:font script="Cyrl" typeface="Arial"/>
        <a:font script="Jpan" typeface="HGPｺﾞｼｯｸE"/>
        <a:font script="Hang" typeface="HY얕은샘물m"/>
        <a:font script="Hans" typeface="仿宋_GB2312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Bureau 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 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 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GIP New">
    <a:dk1>
      <a:sysClr val="windowText" lastClr="000000"/>
    </a:dk1>
    <a:lt1>
      <a:sysClr val="window" lastClr="FFFFFF"/>
    </a:lt1>
    <a:dk2>
      <a:srgbClr val="404040"/>
    </a:dk2>
    <a:lt2>
      <a:srgbClr val="B0D9E6"/>
    </a:lt2>
    <a:accent1>
      <a:srgbClr val="0DB02B"/>
    </a:accent1>
    <a:accent2>
      <a:srgbClr val="A3D963"/>
    </a:accent2>
    <a:accent3>
      <a:srgbClr val="50918C"/>
    </a:accent3>
    <a:accent4>
      <a:srgbClr val="776A5B"/>
    </a:accent4>
    <a:accent5>
      <a:srgbClr val="8BE0F4"/>
    </a:accent5>
    <a:accent6>
      <a:srgbClr val="95AEB1"/>
    </a:accent6>
    <a:hlink>
      <a:srgbClr val="0DB02B"/>
    </a:hlink>
    <a:folHlink>
      <a:srgbClr val="455B5D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96FF1601-248C-40DA-A74A-14AF5105E52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SGIP_template_Nov2011</Template>
  <TotalTime>75</TotalTime>
  <Words>98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SGIP_template_Nov2011</vt:lpstr>
      <vt:lpstr>NAESB PAP10 Maintenance Update</vt:lpstr>
      <vt:lpstr>Discussion</vt:lpstr>
      <vt:lpstr>Bottom Half</vt:lpstr>
      <vt:lpstr>Top Half</vt:lpstr>
      <vt:lpstr>New / Modified Classes</vt:lpstr>
      <vt:lpstr>Minimal Model</vt:lpstr>
    </vt:vector>
  </TitlesOfParts>
  <Company>Hypertek,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Dr. Martin J. Burns</dc:creator>
  <cp:lastModifiedBy>Dr. Martin J. Burns</cp:lastModifiedBy>
  <cp:revision>5</cp:revision>
  <dcterms:created xsi:type="dcterms:W3CDTF">2012-04-16T17:13:45Z</dcterms:created>
  <dcterms:modified xsi:type="dcterms:W3CDTF">2012-04-16T18:28:47Z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TC103815429990</vt:lpwstr>
  </property>
</Properties>
</file>