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1" r:id="rId3"/>
    <p:sldId id="300" r:id="rId4"/>
    <p:sldId id="312" r:id="rId5"/>
    <p:sldId id="316" r:id="rId6"/>
    <p:sldId id="317" r:id="rId7"/>
    <p:sldId id="318" r:id="rId8"/>
    <p:sldId id="314" r:id="rId9"/>
    <p:sldId id="301" r:id="rId10"/>
    <p:sldId id="313" r:id="rId11"/>
    <p:sldId id="302" r:id="rId12"/>
    <p:sldId id="303" r:id="rId13"/>
    <p:sldId id="311" r:id="rId14"/>
    <p:sldId id="304" r:id="rId15"/>
    <p:sldId id="305" r:id="rId16"/>
    <p:sldId id="306" r:id="rId17"/>
    <p:sldId id="319" r:id="rId18"/>
    <p:sldId id="279" r:id="rId1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yan Harrigill" initials="R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CC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115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>
            <a:lvl1pPr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>
            <a:lvl1pPr algn="r"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b" anchorCtr="0" compatLnSpc="1">
            <a:prstTxWarp prst="textNoShape">
              <a:avLst/>
            </a:prstTxWarp>
          </a:bodyPr>
          <a:lstStyle>
            <a:lvl1pPr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2375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b" anchorCtr="0" compatLnSpc="1">
            <a:prstTxWarp prst="textNoShape">
              <a:avLst/>
            </a:prstTxWarp>
          </a:bodyPr>
          <a:lstStyle>
            <a:lvl1pPr algn="r"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fld id="{1CA8316C-903F-432A-A4DE-67C9C4E29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62" name="Line 7"/>
          <p:cNvSpPr>
            <a:spLocks noChangeShapeType="1"/>
          </p:cNvSpPr>
          <p:nvPr/>
        </p:nvSpPr>
        <p:spPr bwMode="auto">
          <a:xfrm>
            <a:off x="312738" y="5972175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312738" y="3259138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3667125" y="6283325"/>
            <a:ext cx="3122613" cy="2093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4197" tIns="47098" rIns="94197" bIns="47098"/>
          <a:lstStyle>
            <a:lvl1pPr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i="1" smtClean="0"/>
              <a:t>Notes:</a:t>
            </a:r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3667125" y="3644900"/>
            <a:ext cx="3122613" cy="2019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4197" tIns="47098" rIns="94197" bIns="47098"/>
          <a:lstStyle>
            <a:lvl1pPr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i="1" smtClean="0"/>
              <a:t>Notes:</a:t>
            </a:r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3667125" y="931863"/>
            <a:ext cx="3122613" cy="201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4197" tIns="47098" rIns="94197" bIns="47098"/>
          <a:lstStyle>
            <a:lvl1pPr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i="1" smtClean="0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006730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>
            <a:lvl1pPr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165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>
            <a:lvl1pPr algn="r"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2775"/>
            <a:ext cx="5619750" cy="418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4197" tIns="47098" rIns="94197" bIns="47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77325"/>
            <a:ext cx="30416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b" anchorCtr="0" compatLnSpc="1">
            <a:prstTxWarp prst="textNoShape">
              <a:avLst/>
            </a:prstTxWarp>
          </a:bodyPr>
          <a:lstStyle>
            <a:lvl1pPr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9155113"/>
            <a:ext cx="30416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7" tIns="47098" rIns="94197" bIns="47098" numCol="1" anchor="b" anchorCtr="0" compatLnSpc="1">
            <a:prstTxWarp prst="textNoShape">
              <a:avLst/>
            </a:prstTxWarp>
          </a:bodyPr>
          <a:lstStyle>
            <a:lvl1pPr algn="r" defTabSz="941388">
              <a:defRPr sz="900" b="0">
                <a:latin typeface="Arial" pitchFamily="34" charset="0"/>
              </a:defRPr>
            </a:lvl1pPr>
          </a:lstStyle>
          <a:p>
            <a:pPr>
              <a:defRPr/>
            </a:pPr>
            <a:fld id="{809A38EC-C929-4F23-8706-B92691F39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50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CB319D-0767-4275-B7CB-5870F7B7C2DC}" type="slidenum">
              <a:rPr lang="en-US" altLang="en-US" sz="9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9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2438400"/>
          </a:xfrm>
        </p:spPr>
        <p:txBody>
          <a:bodyPr/>
          <a:lstStyle>
            <a:lvl1pPr>
              <a:defRPr sz="5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962400"/>
            <a:ext cx="7696200" cy="13716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97450-6567-40D5-8479-BC7E005E3AD4}" type="datetime1">
              <a:rPr lang="en-US"/>
              <a:pPr>
                <a:defRPr/>
              </a:pPr>
              <a:t>2/14/2014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0330C-A006-481E-99B2-DC50EC762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8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55948-AC42-42B7-8892-FEEC71992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987C-D867-4F1D-B3A9-C72E3D4EC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3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DD3E1-8D5B-4E78-82D2-BC4943DFE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410C9-4781-48B8-B615-43D66DB5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02E2-68F6-43DA-83F2-F81F1E08D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AEE6D-92CE-420B-9B2E-30AB9CE34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7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0CA31-B3D5-4B11-B99E-6FFC672B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2F6C5-C423-4E41-AD7E-B8C02145A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8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E8176-D953-4D84-80EF-2310D8A3B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61086-EB92-4EB6-A1E8-B1D0C8B7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1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F866C-0A86-4CA8-B8F8-88E138173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A5705-B1B8-409B-B261-8B9DC97A2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2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BECD7-CE84-422E-89A7-B7FD63BA3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CD2AF-C6E7-485D-BD52-4295C943D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3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BF187-138D-43BC-B5C6-F806C269D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6F0F-6A6A-4795-8D0C-490828D73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1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37F9A-4B78-42CA-B34B-98A0D49F1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50EB0-8849-4ED4-BEA6-295E7CC8C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4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605E6-0C3D-4191-8703-7A4370237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20A77-82D9-4BF2-966B-32D673946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1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1D6265F-EF3A-4F90-9C3A-ECE46ADB8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464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8295772-5CB6-451C-9E30-7D574328B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/>
              <a:t>Business Practices Subcommittee Update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/>
              <a:t>Executive Committee Meeting</a:t>
            </a:r>
          </a:p>
          <a:p>
            <a:pPr eaLnBrk="1" hangingPunct="1"/>
            <a:r>
              <a:rPr lang="en-US" altLang="en-US" sz="3600" dirty="0" smtClean="0"/>
              <a:t>February 18, 2014</a:t>
            </a:r>
          </a:p>
          <a:p>
            <a:pPr eaLnBrk="1" hangingPunct="1"/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1CAAC8A-7559-4F15-8A5D-D39A252A013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56983-FAE6-4098-B4A9-AC362D3BDE4F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Additional Documents</a:t>
            </a:r>
          </a:p>
        </p:txBody>
      </p:sp>
      <p:sp>
        <p:nvSpPr>
          <p:cNvPr id="81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5105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Whitepaper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Big picture view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Meeting Materials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IDC User’s Manual – Outside of BPS Scope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How calculations are </a:t>
            </a:r>
            <a:r>
              <a:rPr lang="en-US" altLang="en-US" sz="2000" dirty="0">
                <a:solidFill>
                  <a:srgbClr val="006699"/>
                </a:solidFill>
              </a:rPr>
              <a:t>p</a:t>
            </a:r>
            <a:r>
              <a:rPr lang="en-US" altLang="en-US" sz="2000" dirty="0" smtClean="0">
                <a:solidFill>
                  <a:srgbClr val="006699"/>
                </a:solidFill>
              </a:rPr>
              <a:t>erformed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System Data </a:t>
            </a:r>
            <a:r>
              <a:rPr lang="en-US" altLang="en-US" sz="2400" dirty="0" err="1" smtClean="0">
                <a:solidFill>
                  <a:srgbClr val="006699"/>
                </a:solidFill>
              </a:rPr>
              <a:t>eXchange</a:t>
            </a:r>
            <a:r>
              <a:rPr lang="en-US" altLang="en-US" sz="2400" dirty="0" smtClean="0">
                <a:solidFill>
                  <a:srgbClr val="006699"/>
                </a:solidFill>
              </a:rPr>
              <a:t> (SDX) User’s Manual – Outside of BPS Scope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New entities submitting data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Acknowledgements/error processing</a:t>
            </a:r>
          </a:p>
          <a:p>
            <a:pPr eaLnBrk="1" hangingPunct="1"/>
            <a:endParaRPr lang="en-US" alt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9F4A286-9B0E-4D03-8C32-CCA8D20280F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63575-3F63-45B3-8A45-6257BA68DEB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Testing</a:t>
            </a:r>
          </a:p>
        </p:txBody>
      </p:sp>
      <p:sp>
        <p:nvSpPr>
          <p:cNvPr id="922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23975" y="1219200"/>
            <a:ext cx="7467600" cy="52800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Evaluation Criteria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Data (Input/Output)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Access to data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Quality of data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Sufficient data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Commitment to Testing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NAESB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NERC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Association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Industry</a:t>
            </a:r>
          </a:p>
          <a:p>
            <a:pPr eaLnBrk="1" hangingPunct="1"/>
            <a:r>
              <a:rPr lang="en-US" altLang="en-US" sz="2400" dirty="0" smtClean="0">
                <a:solidFill>
                  <a:srgbClr val="006699"/>
                </a:solidFill>
              </a:rPr>
              <a:t>Timeline to </a:t>
            </a:r>
            <a:r>
              <a:rPr lang="en-US" altLang="en-US" sz="2400" dirty="0">
                <a:solidFill>
                  <a:srgbClr val="006699"/>
                </a:solidFill>
              </a:rPr>
              <a:t>T</a:t>
            </a:r>
            <a:r>
              <a:rPr lang="en-US" altLang="en-US" sz="2400" dirty="0" smtClean="0">
                <a:solidFill>
                  <a:srgbClr val="006699"/>
                </a:solidFill>
              </a:rPr>
              <a:t>esting</a:t>
            </a:r>
          </a:p>
          <a:p>
            <a:pPr lvl="1" eaLnBrk="1" hangingPunct="1">
              <a:lnSpc>
                <a:spcPct val="150000"/>
              </a:lnSpc>
            </a:pPr>
            <a:endParaRPr lang="en-US" altLang="en-US" sz="16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9A3C99C-FC2B-4FA5-9F82-C5C30259A68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F4836-C962-4037-8677-7E2CDBB947D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7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Timeline</a:t>
            </a:r>
            <a:endParaRPr lang="en-US" altLang="en-US" dirty="0" smtClean="0"/>
          </a:p>
        </p:txBody>
      </p:sp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33" y="1981200"/>
            <a:ext cx="819694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750A813-9385-42C4-AC62-6800425059E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6BFD1-8E6C-4140-B089-CD8738E0802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Implementation</a:t>
            </a:r>
          </a:p>
        </p:txBody>
      </p:sp>
      <p:sp>
        <p:nvSpPr>
          <p:cNvPr id="112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295400"/>
            <a:ext cx="7467600" cy="4648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12-18 Month Test 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Projected 2</a:t>
            </a:r>
            <a:r>
              <a:rPr lang="en-US" altLang="en-US" sz="2000" baseline="30000" dirty="0" smtClean="0">
                <a:solidFill>
                  <a:srgbClr val="006699"/>
                </a:solidFill>
              </a:rPr>
              <a:t>nd</a:t>
            </a:r>
            <a:r>
              <a:rPr lang="en-US" altLang="en-US" sz="2000" dirty="0" smtClean="0">
                <a:solidFill>
                  <a:srgbClr val="006699"/>
                </a:solidFill>
              </a:rPr>
              <a:t>-3</a:t>
            </a:r>
            <a:r>
              <a:rPr lang="en-US" altLang="en-US" sz="2000" baseline="30000" dirty="0" smtClean="0">
                <a:solidFill>
                  <a:srgbClr val="006699"/>
                </a:solidFill>
              </a:rPr>
              <a:t>rd</a:t>
            </a:r>
            <a:r>
              <a:rPr lang="en-US" altLang="en-US" sz="2000" dirty="0" smtClean="0">
                <a:solidFill>
                  <a:srgbClr val="006699"/>
                </a:solidFill>
              </a:rPr>
              <a:t> quarter 2016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Decision to Move to Production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NAESB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NERC/Operating Reliability Subcommittee (ORS)</a:t>
            </a:r>
          </a:p>
          <a:p>
            <a:pPr lvl="1" eaLnBrk="1" hangingPunct="1"/>
            <a:r>
              <a:rPr lang="en-US" altLang="en-US" sz="2000" dirty="0" smtClean="0">
                <a:solidFill>
                  <a:srgbClr val="006699"/>
                </a:solidFill>
              </a:rPr>
              <a:t>IDC Association</a:t>
            </a:r>
          </a:p>
          <a:p>
            <a:pPr eaLnBrk="1" hangingPunct="1"/>
            <a:endParaRPr lang="en-US" alt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49CF473-B280-40BE-B131-80F8168310D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4D4B3-5986-4718-83C9-59A75083FFE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Coordination – NERC 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Commitment to Testing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Responsibility to Improve Accuracy </a:t>
            </a:r>
            <a:r>
              <a:rPr lang="en-US" sz="2400" dirty="0">
                <a:solidFill>
                  <a:srgbClr val="006699"/>
                </a:solidFill>
              </a:rPr>
              <a:t>of the IDC </a:t>
            </a:r>
            <a:r>
              <a:rPr lang="en-US" sz="2400" dirty="0" smtClean="0">
                <a:solidFill>
                  <a:srgbClr val="006699"/>
                </a:solidFill>
              </a:rPr>
              <a:t>Tool 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ORS Role Moving Forward (Monitor Reliability Impact) – Approve Test Criteria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Standard Drafting Teams</a:t>
            </a:r>
          </a:p>
          <a:p>
            <a:pPr lvl="1" eaLnBrk="1" hangingPunct="1">
              <a:defRPr/>
            </a:pPr>
            <a:r>
              <a:rPr lang="en-US" sz="2200" dirty="0" smtClean="0">
                <a:solidFill>
                  <a:srgbClr val="006699"/>
                </a:solidFill>
              </a:rPr>
              <a:t>IRO 5-Year Review Team</a:t>
            </a:r>
          </a:p>
          <a:p>
            <a:pPr lvl="2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Curtailment of Intra-BA Point-to-Point Tags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US" sz="2000" dirty="0" smtClean="0">
              <a:solidFill>
                <a:srgbClr val="006699"/>
              </a:solidFill>
            </a:endParaRPr>
          </a:p>
          <a:p>
            <a:pPr eaLnBrk="1" hangingPunct="1">
              <a:defRPr/>
            </a:pPr>
            <a:endParaRPr 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E1C882-C9AC-449A-8130-B3F1C48E1EF4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363D4-C3BF-46A2-B4D8-276C0E2E8CE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990600" y="4763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Coordination – IDC Association 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050925"/>
            <a:ext cx="7467600" cy="53657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Commitment to Testing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dirty="0">
                <a:solidFill>
                  <a:srgbClr val="006699"/>
                </a:solidFill>
              </a:rPr>
              <a:t>Responsibility to </a:t>
            </a:r>
            <a:r>
              <a:rPr lang="en-US" sz="2400" dirty="0" smtClean="0">
                <a:solidFill>
                  <a:srgbClr val="006699"/>
                </a:solidFill>
              </a:rPr>
              <a:t>Improve Accuracy </a:t>
            </a:r>
            <a:r>
              <a:rPr lang="en-US" sz="2400" dirty="0">
                <a:solidFill>
                  <a:srgbClr val="006699"/>
                </a:solidFill>
              </a:rPr>
              <a:t>of the IDC </a:t>
            </a:r>
            <a:r>
              <a:rPr lang="en-US" sz="2400" dirty="0" smtClean="0">
                <a:solidFill>
                  <a:srgbClr val="006699"/>
                </a:solidFill>
              </a:rPr>
              <a:t>Tool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Access to Data During Testing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IDC Working Group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Updates to User’s Manuals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Response to comments related during informal/formal comments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Review and input into Recommendation and Whitepaper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US" sz="2000" dirty="0" smtClean="0">
              <a:solidFill>
                <a:srgbClr val="006699"/>
              </a:solidFill>
            </a:endParaRPr>
          </a:p>
          <a:p>
            <a:pPr eaLnBrk="1" hangingPunct="1">
              <a:defRPr/>
            </a:pPr>
            <a:endParaRPr 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13D6453-AB13-4053-953C-67BEF226F85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826C0-469A-48B5-942F-B68FD58F503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792162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Next Steps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050925"/>
            <a:ext cx="7467600" cy="536575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dirty="0" smtClean="0">
                <a:solidFill>
                  <a:srgbClr val="006699"/>
                </a:solidFill>
              </a:rPr>
              <a:t>Subcommittee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Reviewing responses for second round of Informal Comment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Update Recommendation based on Subcommittee Decision – Informal Comments</a:t>
            </a:r>
          </a:p>
          <a:p>
            <a:pPr lvl="1" eaLnBrk="1" hangingPunct="1">
              <a:defRPr/>
            </a:pPr>
            <a:r>
              <a:rPr lang="en-US" altLang="en-US" sz="2000" dirty="0">
                <a:solidFill>
                  <a:srgbClr val="006699"/>
                </a:solidFill>
              </a:rPr>
              <a:t>Develop a list of concerns to be evaluated during full staffing/field </a:t>
            </a:r>
            <a:r>
              <a:rPr lang="en-US" altLang="en-US" sz="2000" dirty="0" smtClean="0">
                <a:solidFill>
                  <a:srgbClr val="006699"/>
                </a:solidFill>
              </a:rPr>
              <a:t>trial</a:t>
            </a:r>
            <a:endParaRPr lang="en-US" sz="2000" dirty="0" smtClean="0">
              <a:solidFill>
                <a:srgbClr val="006699"/>
              </a:solidFill>
            </a:endParaRP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Work with IDCWG </a:t>
            </a:r>
          </a:p>
          <a:p>
            <a:pPr lvl="2" eaLnBrk="1" hangingPunct="1">
              <a:defRPr/>
            </a:pPr>
            <a:r>
              <a:rPr lang="en-US" sz="1600" dirty="0" smtClean="0">
                <a:solidFill>
                  <a:srgbClr val="006699"/>
                </a:solidFill>
              </a:rPr>
              <a:t>Review and provide input on informal comments, Whitepaper, and Recommendation</a:t>
            </a:r>
          </a:p>
          <a:p>
            <a:pPr lvl="2" eaLnBrk="1" hangingPunct="1">
              <a:defRPr/>
            </a:pPr>
            <a:r>
              <a:rPr lang="en-US" sz="1600" dirty="0" smtClean="0">
                <a:solidFill>
                  <a:srgbClr val="006699"/>
                </a:solidFill>
              </a:rPr>
              <a:t>Update User Manuals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Update Whitepaper – Informal Comments</a:t>
            </a:r>
          </a:p>
          <a:p>
            <a:pPr eaLnBrk="1" hangingPunct="1">
              <a:defRPr/>
            </a:pPr>
            <a:r>
              <a:rPr lang="en-US" sz="2200" dirty="0" smtClean="0">
                <a:solidFill>
                  <a:srgbClr val="006699"/>
                </a:solidFill>
              </a:rPr>
              <a:t>WEQ Leadership/NAESB Staff – Coordination Issues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NERC - Ongoing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IDC Association – Ongoing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US" sz="2000" dirty="0" smtClean="0">
              <a:solidFill>
                <a:srgbClr val="006699"/>
              </a:solidFill>
            </a:endParaRPr>
          </a:p>
          <a:p>
            <a:pPr eaLnBrk="1" hangingPunct="1">
              <a:defRPr/>
            </a:pPr>
            <a:endParaRPr 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0343C9F-4C45-488D-8FCA-E2E6D2E239F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365BF-1C5E-4900-99DF-D46F7862C91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792162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Next Steps (Contd.)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050925"/>
            <a:ext cx="7467600" cy="536575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Post Recommendation for Formal Comments  </a:t>
            </a:r>
          </a:p>
          <a:p>
            <a:pPr lvl="1" eaLnBrk="1" hangingPunct="1">
              <a:defRPr/>
            </a:pPr>
            <a:r>
              <a:rPr lang="en-US" sz="2000" dirty="0" smtClean="0">
                <a:solidFill>
                  <a:srgbClr val="006699"/>
                </a:solidFill>
              </a:rPr>
              <a:t>2</a:t>
            </a:r>
            <a:r>
              <a:rPr lang="en-US" sz="2000" baseline="30000" dirty="0" smtClean="0">
                <a:solidFill>
                  <a:srgbClr val="006699"/>
                </a:solidFill>
              </a:rPr>
              <a:t>nd</a:t>
            </a:r>
            <a:r>
              <a:rPr lang="en-US" sz="2000" dirty="0" smtClean="0">
                <a:solidFill>
                  <a:srgbClr val="006699"/>
                </a:solidFill>
              </a:rPr>
              <a:t> or 3</a:t>
            </a:r>
            <a:r>
              <a:rPr lang="en-US" sz="2000" baseline="30000" dirty="0" smtClean="0">
                <a:solidFill>
                  <a:srgbClr val="006699"/>
                </a:solidFill>
              </a:rPr>
              <a:t>rd</a:t>
            </a:r>
            <a:r>
              <a:rPr lang="en-US" sz="2000" dirty="0" smtClean="0">
                <a:solidFill>
                  <a:srgbClr val="006699"/>
                </a:solidFill>
              </a:rPr>
              <a:t> </a:t>
            </a:r>
            <a:r>
              <a:rPr lang="en-US" sz="2000" dirty="0">
                <a:solidFill>
                  <a:srgbClr val="006699"/>
                </a:solidFill>
              </a:rPr>
              <a:t>Quarter </a:t>
            </a:r>
            <a:r>
              <a:rPr lang="en-US" sz="2000" dirty="0" smtClean="0">
                <a:solidFill>
                  <a:srgbClr val="006699"/>
                </a:solidFill>
              </a:rPr>
              <a:t>2014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6699"/>
                </a:solidFill>
              </a:rPr>
              <a:t>BPS plan </a:t>
            </a:r>
            <a:r>
              <a:rPr lang="en-US" sz="2400" dirty="0">
                <a:solidFill>
                  <a:srgbClr val="006699"/>
                </a:solidFill>
              </a:rPr>
              <a:t>to include </a:t>
            </a:r>
            <a:r>
              <a:rPr lang="en-US" sz="2400" dirty="0" smtClean="0">
                <a:solidFill>
                  <a:srgbClr val="006699"/>
                </a:solidFill>
              </a:rPr>
              <a:t>a Full Staffing Considerations List </a:t>
            </a:r>
            <a:r>
              <a:rPr lang="en-US" sz="2400" dirty="0">
                <a:solidFill>
                  <a:srgbClr val="006699"/>
                </a:solidFill>
              </a:rPr>
              <a:t>as a part of the recommendation for formal </a:t>
            </a:r>
            <a:r>
              <a:rPr lang="en-US" sz="2400" dirty="0" smtClean="0">
                <a:solidFill>
                  <a:srgbClr val="006699"/>
                </a:solidFill>
              </a:rPr>
              <a:t>comments.</a:t>
            </a:r>
          </a:p>
          <a:p>
            <a:pPr lvl="1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Granularity of the GTL flow calculations Sink Side</a:t>
            </a:r>
          </a:p>
          <a:p>
            <a:pPr lvl="1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Continuity of Seams Agreements</a:t>
            </a:r>
          </a:p>
          <a:p>
            <a:pPr lvl="1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Possible Reliability Issues during Reload</a:t>
            </a:r>
          </a:p>
          <a:p>
            <a:pPr lvl="1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Load Zone Granularity of the PFV Model</a:t>
            </a:r>
          </a:p>
          <a:p>
            <a:pPr lvl="1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Allow Firm Resources to Increase Impacts on </a:t>
            </a:r>
            <a:r>
              <a:rPr lang="en-US" sz="1800" dirty="0" err="1" smtClean="0">
                <a:solidFill>
                  <a:srgbClr val="006699"/>
                </a:solidFill>
              </a:rPr>
              <a:t>flowgates</a:t>
            </a:r>
            <a:endParaRPr lang="en-US" sz="1800" dirty="0" smtClean="0">
              <a:solidFill>
                <a:srgbClr val="006699"/>
              </a:solidFill>
            </a:endParaRPr>
          </a:p>
          <a:p>
            <a:pPr lvl="1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Details of how to calculate Firm &amp; Non-Firm GTL flows</a:t>
            </a:r>
          </a:p>
          <a:p>
            <a:pPr lvl="1" eaLnBrk="1" hangingPunct="1">
              <a:defRPr/>
            </a:pPr>
            <a:r>
              <a:rPr lang="en-US" sz="1800" dirty="0" smtClean="0">
                <a:solidFill>
                  <a:srgbClr val="006699"/>
                </a:solidFill>
              </a:rPr>
              <a:t>Review that Credit for </a:t>
            </a:r>
            <a:r>
              <a:rPr lang="en-US" sz="1800" dirty="0" err="1" smtClean="0">
                <a:solidFill>
                  <a:srgbClr val="006699"/>
                </a:solidFill>
              </a:rPr>
              <a:t>Redispatch</a:t>
            </a:r>
            <a:r>
              <a:rPr lang="en-US" sz="1800" dirty="0" smtClean="0">
                <a:solidFill>
                  <a:srgbClr val="006699"/>
                </a:solidFill>
              </a:rPr>
              <a:t> logic works as intended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WILL THIS LIST BE SUFFICIENT FOR EC TO APPROVE STANDARDS?</a:t>
            </a:r>
            <a:endParaRPr lang="en-US" sz="2400" dirty="0" smtClean="0">
              <a:solidFill>
                <a:srgbClr val="006699"/>
              </a:solidFill>
            </a:endParaRPr>
          </a:p>
          <a:p>
            <a:pPr marL="914400" lvl="2" indent="0" eaLnBrk="1" hangingPunct="1">
              <a:buNone/>
              <a:defRPr/>
            </a:pPr>
            <a:endParaRPr lang="en-US" sz="1600" dirty="0" smtClean="0">
              <a:solidFill>
                <a:srgbClr val="006699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en-US" sz="2000" dirty="0" smtClean="0">
              <a:solidFill>
                <a:srgbClr val="006699"/>
              </a:solidFill>
            </a:endParaRPr>
          </a:p>
          <a:p>
            <a:pPr eaLnBrk="1" hangingPunct="1">
              <a:defRPr/>
            </a:pPr>
            <a:endParaRPr lang="en-US" sz="2000" dirty="0" smtClean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30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B31029-4F8C-44F4-9A26-07DCB63D933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9B38-3DFB-48FC-9D59-9B94F79FF51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0">
              <a:solidFill>
                <a:srgbClr val="006699"/>
              </a:solidFill>
              <a:latin typeface="Albertus ExtraBold" pitchFamily="18" charset="0"/>
            </a:endParaRP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b="0" dirty="0" smtClean="0">
                <a:solidFill>
                  <a:srgbClr val="006699"/>
                </a:solidFill>
              </a:rPr>
              <a:t>Questions/Feedback</a:t>
            </a:r>
          </a:p>
        </p:txBody>
      </p:sp>
      <p:sp>
        <p:nvSpPr>
          <p:cNvPr id="163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57600" y="1295400"/>
            <a:ext cx="2286000" cy="3840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0" smtClean="0">
                <a:solidFill>
                  <a:srgbClr val="006699"/>
                </a:solidFill>
                <a:latin typeface="Algerian" pitchFamily="82" charset="0"/>
              </a:rPr>
              <a:t>?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1219200" y="1371600"/>
            <a:ext cx="7467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b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F4B976-8FA6-43CC-A178-A9A01A8B362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F7BCF-6444-43B8-8F7C-89D418FC42A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924800" cy="1143000"/>
          </a:xfrm>
        </p:spPr>
        <p:txBody>
          <a:bodyPr/>
          <a:lstStyle/>
          <a:p>
            <a:pPr algn="l" eaLnBrk="1" hangingPunct="1"/>
            <a:r>
              <a:rPr lang="en-US" altLang="en-US" sz="3000" b="0" smtClean="0">
                <a:solidFill>
                  <a:srgbClr val="006699"/>
                </a:solidFill>
              </a:rPr>
              <a:t>NAESB BPS Update</a:t>
            </a:r>
          </a:p>
        </p:txBody>
      </p:sp>
      <p:sp>
        <p:nvSpPr>
          <p:cNvPr id="41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371600"/>
            <a:ext cx="7467600" cy="4800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Recent Meetings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November 13-14, 2013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November 22, 2013 – Tag Impacts Task Force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December 2, </a:t>
            </a:r>
            <a:r>
              <a:rPr lang="en-US" altLang="en-US" sz="1400" dirty="0">
                <a:solidFill>
                  <a:srgbClr val="006699"/>
                </a:solidFill>
              </a:rPr>
              <a:t>2013 – Tag Impacts Task </a:t>
            </a:r>
            <a:r>
              <a:rPr lang="en-US" altLang="en-US" sz="1400" dirty="0" smtClean="0">
                <a:solidFill>
                  <a:srgbClr val="006699"/>
                </a:solidFill>
              </a:rPr>
              <a:t>Force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December 4-5, 2013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January 7, 2014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February 5-6, 2014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Upcoming Meetings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March 18-19, 2014 – St. Petersburg/Duke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400" dirty="0" smtClean="0">
                <a:solidFill>
                  <a:srgbClr val="006699"/>
                </a:solidFill>
              </a:rPr>
              <a:t>April 23-24, 2014 – Little Rock/SPP</a:t>
            </a:r>
            <a:endParaRPr lang="en-US" altLang="en-US" sz="2000" dirty="0" smtClean="0">
              <a:solidFill>
                <a:srgbClr val="006699"/>
              </a:solidFill>
            </a:endParaRPr>
          </a:p>
          <a:p>
            <a:pPr lvl="2" eaLnBrk="1" hangingPunct="1">
              <a:lnSpc>
                <a:spcPct val="90000"/>
              </a:lnSpc>
            </a:pPr>
            <a:endParaRPr lang="en-US" altLang="en-US" sz="1800" dirty="0" smtClean="0">
              <a:solidFill>
                <a:srgbClr val="006699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>
              <a:solidFill>
                <a:srgbClr val="006699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F225A9-7AEB-471D-B611-408BAB61586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24339-6532-4818-AE83-72ADC2D9965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Draft Standards - Status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3657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Working on a Draft PFV Recommendation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Informal Comments Periods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First Round February 18- March 18, 2013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Second Round January 8-31,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CC18D83-77CA-4E8E-8597-E34CE99BBD9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8F11-A14F-43A8-8076-D775B9736E6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1066800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200" b="0" dirty="0" smtClean="0">
                <a:solidFill>
                  <a:srgbClr val="006699"/>
                </a:solidFill>
              </a:rPr>
              <a:t>Changes From First Round of Informal Comments</a:t>
            </a:r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3657600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Removed Coordination Arrangements/Two-Tier Firm Curtailment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>
                <a:solidFill>
                  <a:srgbClr val="006699"/>
                </a:solidFill>
              </a:rPr>
              <a:t>Recognize Seams Agreements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>
                <a:solidFill>
                  <a:srgbClr val="006699"/>
                </a:solidFill>
              </a:rPr>
              <a:t>GTL priority overrides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>
                <a:solidFill>
                  <a:srgbClr val="006699"/>
                </a:solidFill>
              </a:rPr>
              <a:t>Different methodologies of granularity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Updated Whitepaper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E1D47A-715D-4348-A1D0-33E670EF5E2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1E101-59F6-4928-900A-FC34B5C44A0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algn="l"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Second Round of Informal Comments</a:t>
            </a:r>
          </a:p>
        </p:txBody>
      </p:sp>
      <p:sp>
        <p:nvSpPr>
          <p:cNvPr id="71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Posted January 8</a:t>
            </a:r>
            <a:r>
              <a:rPr lang="en-US" altLang="en-US" sz="2400" baseline="30000" dirty="0" smtClean="0">
                <a:solidFill>
                  <a:srgbClr val="006699"/>
                </a:solidFill>
              </a:rPr>
              <a:t>th</a:t>
            </a:r>
            <a:r>
              <a:rPr lang="en-US" altLang="en-US" sz="2400" dirty="0" smtClean="0">
                <a:solidFill>
                  <a:srgbClr val="006699"/>
                </a:solidFill>
              </a:rPr>
              <a:t> – January 31</a:t>
            </a:r>
            <a:r>
              <a:rPr lang="en-US" altLang="en-US" sz="2400" baseline="30000" dirty="0" smtClean="0">
                <a:solidFill>
                  <a:srgbClr val="006699"/>
                </a:solidFill>
              </a:rPr>
              <a:t>st</a:t>
            </a:r>
            <a:r>
              <a:rPr lang="en-US" altLang="en-US" sz="2400" dirty="0" smtClean="0">
                <a:solidFill>
                  <a:srgbClr val="006699"/>
                </a:solidFill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Eleven Entities submitted comments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AECI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Duke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GTC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Manitoba Hydro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MISO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NCEMC</a:t>
            </a:r>
          </a:p>
          <a:p>
            <a:pPr eaLnBrk="1" hangingPunct="1">
              <a:lnSpc>
                <a:spcPct val="150000"/>
              </a:lnSpc>
            </a:pPr>
            <a:endParaRPr lang="en-US" altLang="en-US" sz="2400" dirty="0" smtClean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0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E1D47A-715D-4348-A1D0-33E670EF5E2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1E101-59F6-4928-900A-FC34B5C44A03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algn="l"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Second Round of Informal Comments</a:t>
            </a:r>
          </a:p>
        </p:txBody>
      </p:sp>
      <p:sp>
        <p:nvSpPr>
          <p:cNvPr id="71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Entities submitted comments (Contd.)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NYISO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PJM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Southern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SPP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TVA</a:t>
            </a:r>
          </a:p>
          <a:p>
            <a:pPr eaLnBrk="1" hangingPunct="1">
              <a:lnSpc>
                <a:spcPct val="150000"/>
              </a:lnSpc>
            </a:pPr>
            <a:endParaRPr lang="en-US" altLang="en-US" sz="2400" dirty="0" smtClean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69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E1D47A-715D-4348-A1D0-33E670EF5E2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1E101-59F6-4928-900A-FC34B5C44A0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Informal Comments Issues</a:t>
            </a:r>
          </a:p>
        </p:txBody>
      </p:sp>
      <p:sp>
        <p:nvSpPr>
          <p:cNvPr id="71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Real Time Data Requirements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12 – 18 Months Parallel Test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NAESB/IDC Association Coordination.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Testing Details Criteria/Procedures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Threshold for curtailment 5% </a:t>
            </a:r>
            <a:r>
              <a:rPr lang="en-US" altLang="en-US" sz="1600" dirty="0" err="1" smtClean="0">
                <a:solidFill>
                  <a:srgbClr val="006699"/>
                </a:solidFill>
              </a:rPr>
              <a:t>vs</a:t>
            </a:r>
            <a:r>
              <a:rPr lang="en-US" altLang="en-US" sz="1600" dirty="0" smtClean="0">
                <a:solidFill>
                  <a:srgbClr val="006699"/>
                </a:solidFill>
              </a:rPr>
              <a:t> 3%.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Recognition of Market Coordinated </a:t>
            </a:r>
            <a:r>
              <a:rPr lang="en-US" altLang="en-US" sz="2000" dirty="0" err="1" smtClean="0">
                <a:solidFill>
                  <a:srgbClr val="006699"/>
                </a:solidFill>
              </a:rPr>
              <a:t>Flowgates</a:t>
            </a:r>
            <a:endParaRPr lang="en-US" altLang="en-US" sz="2000" dirty="0" smtClean="0">
              <a:solidFill>
                <a:srgbClr val="006699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Criteria for determination of Generator Priority Schedules</a:t>
            </a:r>
          </a:p>
        </p:txBody>
      </p:sp>
    </p:spTree>
    <p:extLst>
      <p:ext uri="{BB962C8B-B14F-4D97-AF65-F5344CB8AC3E}">
        <p14:creationId xmlns:p14="http://schemas.microsoft.com/office/powerpoint/2010/main" val="145996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E1D47A-715D-4348-A1D0-33E670EF5E20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1E101-59F6-4928-900A-FC34B5C44A0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Data Submission Requirements</a:t>
            </a:r>
          </a:p>
        </p:txBody>
      </p:sp>
      <p:sp>
        <p:nvSpPr>
          <p:cNvPr id="71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The data includes, but not limited to the following: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Real time generator output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Each BA or defined control zone Loads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Generator outages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Transmission outages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1600" dirty="0" smtClean="0">
                <a:solidFill>
                  <a:srgbClr val="006699"/>
                </a:solidFill>
              </a:rPr>
              <a:t>Facility flows</a:t>
            </a:r>
          </a:p>
          <a:p>
            <a:pPr eaLnBrk="1" hangingPunct="1">
              <a:lnSpc>
                <a:spcPct val="150000"/>
              </a:lnSpc>
            </a:pPr>
            <a:endParaRPr lang="en-US" altLang="en-US" sz="2400" dirty="0" smtClean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2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E1D47A-715D-4348-A1D0-33E670EF5E2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1E101-59F6-4928-900A-FC34B5C44A0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981075" y="0"/>
            <a:ext cx="81534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z="3600" b="0" dirty="0" smtClean="0">
                <a:solidFill>
                  <a:srgbClr val="006699"/>
                </a:solidFill>
              </a:rPr>
              <a:t>Upcoming Activities</a:t>
            </a:r>
          </a:p>
        </p:txBody>
      </p:sp>
      <p:sp>
        <p:nvSpPr>
          <p:cNvPr id="71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467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Review and address second round of informal comments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000" dirty="0" smtClean="0">
                <a:solidFill>
                  <a:srgbClr val="006699"/>
                </a:solidFill>
              </a:rPr>
              <a:t>Estimate 4-6 months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 smtClean="0">
                <a:solidFill>
                  <a:srgbClr val="006699"/>
                </a:solidFill>
              </a:rPr>
              <a:t>Develop a list of concerns to be evaluated during </a:t>
            </a:r>
            <a:r>
              <a:rPr lang="en-US" altLang="en-US" sz="2400" dirty="0">
                <a:solidFill>
                  <a:srgbClr val="006699"/>
                </a:solidFill>
              </a:rPr>
              <a:t>full s</a:t>
            </a:r>
            <a:r>
              <a:rPr lang="en-US" altLang="en-US" sz="2400" dirty="0" smtClean="0">
                <a:solidFill>
                  <a:srgbClr val="006699"/>
                </a:solidFill>
              </a:rPr>
              <a:t>taffing/field trial</a:t>
            </a:r>
          </a:p>
          <a:p>
            <a:pPr eaLnBrk="1" hangingPunct="1">
              <a:lnSpc>
                <a:spcPct val="150000"/>
              </a:lnSpc>
            </a:pPr>
            <a:endParaRPr lang="en-US" altLang="en-US" sz="2400" dirty="0" smtClean="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ectAlignment">
  <a:themeElements>
    <a:clrScheme name="PerfectAlignment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CC0000"/>
      </a:folHlink>
    </a:clrScheme>
    <a:fontScheme name="PerfectAlign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fectAlign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ectAlign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ectAlignmen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PerfectAlignment</Template>
  <TotalTime>4110</TotalTime>
  <Words>688</Words>
  <Application>Microsoft Office PowerPoint</Application>
  <PresentationFormat>On-screen Show (4:3)</PresentationFormat>
  <Paragraphs>184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PerfectAlignment</vt:lpstr>
      <vt:lpstr>Business Practices Subcommittee Update  </vt:lpstr>
      <vt:lpstr>NAESB BPS Update</vt:lpstr>
      <vt:lpstr>Draft Standards - Status</vt:lpstr>
      <vt:lpstr>Changes From First Round of Informal Comments</vt:lpstr>
      <vt:lpstr>Second Round of Informal Comments</vt:lpstr>
      <vt:lpstr>Second Round of Informal Comments</vt:lpstr>
      <vt:lpstr>Informal Comments Issues</vt:lpstr>
      <vt:lpstr>Data Submission Requirements</vt:lpstr>
      <vt:lpstr>Upcoming Activities</vt:lpstr>
      <vt:lpstr>Additional Documents</vt:lpstr>
      <vt:lpstr>Testing</vt:lpstr>
      <vt:lpstr>Timeline</vt:lpstr>
      <vt:lpstr>Implementation</vt:lpstr>
      <vt:lpstr>Coordination – NERC </vt:lpstr>
      <vt:lpstr>Coordination – IDC Association </vt:lpstr>
      <vt:lpstr>Next Steps</vt:lpstr>
      <vt:lpstr>Next Steps (Contd.)</vt:lpstr>
      <vt:lpstr>Questions/Feedback</vt:lpstr>
    </vt:vector>
  </TitlesOfParts>
  <Company>Midwest ISO / Southern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WEQ BPS Update 2013.04.30</dc:title>
  <dc:creator>Ed Skiba</dc:creator>
  <cp:lastModifiedBy>Entergy User</cp:lastModifiedBy>
  <cp:revision>296</cp:revision>
  <dcterms:created xsi:type="dcterms:W3CDTF">2008-01-22T14:15:55Z</dcterms:created>
  <dcterms:modified xsi:type="dcterms:W3CDTF">2014-02-14T21:52:30Z</dcterms:modified>
</cp:coreProperties>
</file>