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handoutMasterIdLst>
    <p:handoutMasterId r:id="rId11"/>
  </p:handoutMasterIdLst>
  <p:sldIdLst>
    <p:sldId id="256" r:id="rId2"/>
    <p:sldId id="259" r:id="rId3"/>
    <p:sldId id="278" r:id="rId4"/>
    <p:sldId id="279" r:id="rId5"/>
    <p:sldId id="271" r:id="rId6"/>
    <p:sldId id="272" r:id="rId7"/>
    <p:sldId id="266" r:id="rId8"/>
    <p:sldId id="263"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p:scale>
          <a:sx n="110" d="100"/>
          <a:sy n="110" d="100"/>
        </p:scale>
        <p:origin x="-1644" y="-102"/>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DD1CE6D-686B-4722-8906-77B4406A8715}" type="datetimeFigureOut">
              <a:rPr lang="en-US" smtClean="0"/>
              <a:t>2/20/2015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FEE7257-A560-4606-B17E-659C6C81E3E4}" type="slidenum">
              <a:rPr lang="en-US" smtClean="0"/>
              <a:t>‹#›</a:t>
            </a:fld>
            <a:endParaRPr lang="en-US"/>
          </a:p>
        </p:txBody>
      </p:sp>
    </p:spTree>
    <p:extLst>
      <p:ext uri="{BB962C8B-B14F-4D97-AF65-F5344CB8AC3E}">
        <p14:creationId xmlns:p14="http://schemas.microsoft.com/office/powerpoint/2010/main" val="1813880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BD10ABB-4E60-4486-B2F8-4C0E9B2F2ADE}" type="datetimeFigureOut">
              <a:rPr lang="en-US" smtClean="0"/>
              <a:t>2/20/2015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9D9E2F2-24B8-45BC-835E-5A20B9CC4C2E}" type="slidenum">
              <a:rPr lang="en-US" smtClean="0"/>
              <a:t>‹#›</a:t>
            </a:fld>
            <a:endParaRPr lang="en-US"/>
          </a:p>
        </p:txBody>
      </p:sp>
    </p:spTree>
    <p:extLst>
      <p:ext uri="{BB962C8B-B14F-4D97-AF65-F5344CB8AC3E}">
        <p14:creationId xmlns:p14="http://schemas.microsoft.com/office/powerpoint/2010/main" val="930007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9E2F2-24B8-45BC-835E-5A20B9CC4C2E}" type="slidenum">
              <a:rPr lang="en-US" smtClean="0"/>
              <a:t>6</a:t>
            </a:fld>
            <a:endParaRPr lang="en-US"/>
          </a:p>
        </p:txBody>
      </p:sp>
    </p:spTree>
    <p:extLst>
      <p:ext uri="{BB962C8B-B14F-4D97-AF65-F5344CB8AC3E}">
        <p14:creationId xmlns:p14="http://schemas.microsoft.com/office/powerpoint/2010/main" val="1378185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pPr>
              <a:defRPr/>
            </a:pPr>
            <a:fld id="{E4E385AD-DEF8-41DA-A060-0D756D3DA7A2}" type="datetimeFigureOut">
              <a:rPr lang="en-US" smtClean="0"/>
              <a:pPr>
                <a:defRPr/>
              </a:pPr>
              <a:t>2/20/2015</a:t>
            </a:fld>
            <a:endParaRPr lang="en-US"/>
          </a:p>
        </p:txBody>
      </p:sp>
      <p:sp>
        <p:nvSpPr>
          <p:cNvPr id="16" name="Slide Number Placeholder 15"/>
          <p:cNvSpPr>
            <a:spLocks noGrp="1"/>
          </p:cNvSpPr>
          <p:nvPr>
            <p:ph type="sldNum" sz="quarter" idx="11"/>
          </p:nvPr>
        </p:nvSpPr>
        <p:spPr/>
        <p:txBody>
          <a:bodyPr/>
          <a:lstStyle/>
          <a:p>
            <a:pPr>
              <a:defRPr/>
            </a:pPr>
            <a:fld id="{814E16F4-77AB-4A97-9EED-B04EC556C3B5}" type="slidenum">
              <a:rPr lang="en-US" smtClean="0"/>
              <a:pPr>
                <a:defRPr/>
              </a:pPr>
              <a:t>‹#›</a:t>
            </a:fld>
            <a:endParaRPr lang="en-US"/>
          </a:p>
        </p:txBody>
      </p:sp>
      <p:sp>
        <p:nvSpPr>
          <p:cNvPr id="17" name="Footer Placeholder 16"/>
          <p:cNvSpPr>
            <a:spLocks noGrp="1"/>
          </p:cNvSpPr>
          <p:nvPr>
            <p:ph type="ftr" sz="quarter" idx="12"/>
          </p:nvPr>
        </p:nvSpPr>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9BF6DE6C-9A08-41E8-838E-95D90A793607}" type="datetimeFigureOut">
              <a:rPr lang="en-US" smtClean="0"/>
              <a:pPr>
                <a:defRPr/>
              </a:pPr>
              <a:t>2/20/2015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343D0E2-5877-4856-A4AF-8F62BB481AD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645D985-FB66-4CDF-B812-387BB53A6A5E}" type="datetimeFigureOut">
              <a:rPr lang="en-US" smtClean="0"/>
              <a:pPr>
                <a:defRPr/>
              </a:pPr>
              <a:t>2/20/2015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E463798-5C04-4774-A514-3C4A60A0801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a:defRPr/>
            </a:pPr>
            <a:fld id="{3D57FE86-2770-4F3B-9A2F-D67E4023CED1}" type="datetimeFigureOut">
              <a:rPr lang="en-US" smtClean="0"/>
              <a:pPr>
                <a:defRPr/>
              </a:pPr>
              <a:t>2/20/2015</a:t>
            </a:fld>
            <a:endParaRPr lang="en-US"/>
          </a:p>
        </p:txBody>
      </p:sp>
      <p:sp>
        <p:nvSpPr>
          <p:cNvPr id="15" name="Slide Number Placeholder 14"/>
          <p:cNvSpPr>
            <a:spLocks noGrp="1"/>
          </p:cNvSpPr>
          <p:nvPr>
            <p:ph type="sldNum" sz="quarter" idx="15"/>
          </p:nvPr>
        </p:nvSpPr>
        <p:spPr/>
        <p:txBody>
          <a:bodyPr/>
          <a:lstStyle>
            <a:lvl1pPr algn="ctr">
              <a:defRPr/>
            </a:lvl1pPr>
          </a:lstStyle>
          <a:p>
            <a:pPr>
              <a:defRPr/>
            </a:pPr>
            <a:fld id="{B9ABA101-0BD7-4FB1-B64C-E203BE7321A0}" type="slidenum">
              <a:rPr lang="en-US" smtClean="0"/>
              <a:pPr>
                <a:defRPr/>
              </a:pPr>
              <a:t>‹#›</a:t>
            </a:fld>
            <a:endParaRPr lang="en-US"/>
          </a:p>
        </p:txBody>
      </p:sp>
      <p:sp>
        <p:nvSpPr>
          <p:cNvPr id="16" name="Footer Placeholder 15"/>
          <p:cNvSpPr>
            <a:spLocks noGrp="1"/>
          </p:cNvSpPr>
          <p:nvPr>
            <p:ph type="ftr" sz="quarter" idx="16"/>
          </p:nvPr>
        </p:nvSpPr>
        <p:spPr/>
        <p:txBody>
          <a:bodyPr/>
          <a:lstStyle/>
          <a:p>
            <a:pPr>
              <a:defRPr/>
            </a:pPr>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0D9C5F7D-A2EA-4E7F-95E5-989AF18FF8AF}" type="datetimeFigureOut">
              <a:rPr lang="en-US" smtClean="0"/>
              <a:pPr>
                <a:defRPr/>
              </a:pPr>
              <a:t>2/20/2015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0D5F60D-6C0C-4384-A828-A8BF0C78DCC9}" type="slidenum">
              <a:rPr lang="en-US" smtClean="0"/>
              <a:pPr>
                <a:defRPr/>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D08BDECB-5E9C-454F-ACBA-CCEAC88D88AA}" type="datetimeFigureOut">
              <a:rPr lang="en-US" smtClean="0"/>
              <a:pPr>
                <a:defRPr/>
              </a:pPr>
              <a:t>2/20/2015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807DAC1-4729-440F-8325-6F419301FBD5}" type="slidenum">
              <a:rPr lang="en-US" smtClean="0"/>
              <a:pPr>
                <a:defRPr/>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pPr>
              <a:defRPr/>
            </a:pPr>
            <a:fld id="{BCF372A1-B44F-4606-8A45-13325932B43A}"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7" name="Date Placeholder 6"/>
          <p:cNvSpPr>
            <a:spLocks noGrp="1"/>
          </p:cNvSpPr>
          <p:nvPr>
            <p:ph type="dt" sz="half" idx="10"/>
          </p:nvPr>
        </p:nvSpPr>
        <p:spPr/>
        <p:txBody>
          <a:bodyPr/>
          <a:lstStyle/>
          <a:p>
            <a:pPr>
              <a:defRPr/>
            </a:pPr>
            <a:fld id="{3DBAD500-BF05-4F8D-BD81-42D372E35C9C}" type="datetimeFigureOut">
              <a:rPr lang="en-US" smtClean="0"/>
              <a:pPr>
                <a:defRPr/>
              </a:pPr>
              <a:t>2/20/2015</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370AAC62-299D-4A04-81CB-71C2FDE922C4}" type="datetimeFigureOut">
              <a:rPr lang="en-US" smtClean="0"/>
              <a:pPr>
                <a:defRPr/>
              </a:pPr>
              <a:t>2/20/2015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DAD38E5-B63C-4C01-A053-4458AAD9D358}" type="slidenum">
              <a:rPr lang="en-US" smtClean="0"/>
              <a:pPr>
                <a:defRPr/>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5438C3F-7251-4732-8082-93A19D00E75D}" type="datetimeFigureOut">
              <a:rPr lang="en-US" smtClean="0"/>
              <a:pPr>
                <a:defRPr/>
              </a:pPr>
              <a:t>2/20/2015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5CB87B5-4327-44C3-BAFD-FB931900301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a:defRPr/>
            </a:pPr>
            <a:fld id="{B2A59BE0-63D9-4236-8718-7BAC4FA76D31}" type="datetimeFigureOut">
              <a:rPr lang="en-US" smtClean="0"/>
              <a:pPr>
                <a:defRPr/>
              </a:pPr>
              <a:t>2/20/2015</a:t>
            </a:fld>
            <a:endParaRPr lang="en-US"/>
          </a:p>
        </p:txBody>
      </p:sp>
      <p:sp>
        <p:nvSpPr>
          <p:cNvPr id="9" name="Slide Number Placeholder 8"/>
          <p:cNvSpPr>
            <a:spLocks noGrp="1"/>
          </p:cNvSpPr>
          <p:nvPr>
            <p:ph type="sldNum" sz="quarter" idx="15"/>
          </p:nvPr>
        </p:nvSpPr>
        <p:spPr/>
        <p:txBody>
          <a:bodyPr/>
          <a:lstStyle/>
          <a:p>
            <a:pPr>
              <a:defRPr/>
            </a:pPr>
            <a:fld id="{2D147FE9-5DC8-4EF6-B87A-CFAB64F8EC39}" type="slidenum">
              <a:rPr lang="en-US" smtClean="0"/>
              <a:pPr>
                <a:defRPr/>
              </a:pPr>
              <a:t>‹#›</a:t>
            </a:fld>
            <a:endParaRPr lang="en-US"/>
          </a:p>
        </p:txBody>
      </p:sp>
      <p:sp>
        <p:nvSpPr>
          <p:cNvPr id="10" name="Footer Placeholder 9"/>
          <p:cNvSpPr>
            <a:spLocks noGrp="1"/>
          </p:cNvSpPr>
          <p:nvPr>
            <p:ph type="ftr" sz="quarter" idx="16"/>
          </p:nvPr>
        </p:nvSpPr>
        <p:spPr/>
        <p:txBody>
          <a:body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a:defRPr/>
            </a:pPr>
            <a:fld id="{A5AC33C3-837C-44C7-B730-59988212734D}" type="datetimeFigureOut">
              <a:rPr lang="en-US" smtClean="0"/>
              <a:pPr>
                <a:defRPr/>
              </a:pPr>
              <a:t>2/20/2015</a:t>
            </a:fld>
            <a:endParaRPr lang="en-US"/>
          </a:p>
        </p:txBody>
      </p:sp>
      <p:sp>
        <p:nvSpPr>
          <p:cNvPr id="9" name="Slide Number Placeholder 8"/>
          <p:cNvSpPr>
            <a:spLocks noGrp="1"/>
          </p:cNvSpPr>
          <p:nvPr>
            <p:ph type="sldNum" sz="quarter" idx="11"/>
          </p:nvPr>
        </p:nvSpPr>
        <p:spPr/>
        <p:txBody>
          <a:bodyPr/>
          <a:lstStyle/>
          <a:p>
            <a:pPr>
              <a:defRPr/>
            </a:pPr>
            <a:fld id="{398400BF-D1BC-43AB-8B62-05749DDE7231}" type="slidenum">
              <a:rPr lang="en-US" smtClean="0"/>
              <a:pPr>
                <a:defRPr/>
              </a:pPr>
              <a:t>‹#›</a:t>
            </a:fld>
            <a:endParaRPr lang="en-US"/>
          </a:p>
        </p:txBody>
      </p:sp>
      <p:sp>
        <p:nvSpPr>
          <p:cNvPr id="10" name="Footer Placeholder 9"/>
          <p:cNvSpPr>
            <a:spLocks noGrp="1"/>
          </p:cNvSpPr>
          <p:nvPr>
            <p:ph type="ftr"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15D2364B-30FA-464E-8E4B-582EC78866A4}" type="datetimeFigureOut">
              <a:rPr lang="en-US" smtClean="0"/>
              <a:pPr>
                <a:defRPr/>
              </a:pPr>
              <a:t>2/20/2015</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5705C24E-F18A-4925-9DC9-35A50B016650}" type="slidenum">
              <a:rPr lang="en-US" smtClean="0"/>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EC Meeting</a:t>
            </a:r>
          </a:p>
          <a:p>
            <a:pPr eaLnBrk="1" fontAlgn="auto" hangingPunct="1">
              <a:spcAft>
                <a:spcPts val="0"/>
              </a:spcAft>
              <a:buFont typeface="Arial" pitchFamily="34" charset="0"/>
              <a:buNone/>
              <a:defRPr/>
            </a:pPr>
            <a:r>
              <a:rPr lang="en-US" dirty="0" smtClean="0"/>
              <a:t>2/24/15</a:t>
            </a:r>
          </a:p>
        </p:txBody>
      </p:sp>
      <p:sp>
        <p:nvSpPr>
          <p:cNvPr id="2050" name="Title 1"/>
          <p:cNvSpPr>
            <a:spLocks noGrp="1"/>
          </p:cNvSpPr>
          <p:nvPr>
            <p:ph type="ctrTitle"/>
          </p:nvPr>
        </p:nvSpPr>
        <p:spPr/>
        <p:txBody>
          <a:bodyPr/>
          <a:lstStyle/>
          <a:p>
            <a:pPr eaLnBrk="1" hangingPunct="1"/>
            <a:r>
              <a:rPr lang="en-US" altLang="en-US" dirty="0" smtClean="0"/>
              <a:t>OASIS Subcommittee Status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67200"/>
          </a:xfrm>
        </p:spPr>
        <p:txBody>
          <a:bodyPr rtlCol="0">
            <a:normAutofit/>
          </a:bodyPr>
          <a:lstStyle/>
          <a:p>
            <a:r>
              <a:rPr lang="en-US" sz="2400" b="1" dirty="0" smtClean="0"/>
              <a:t>2015 AP Item 7(b) </a:t>
            </a:r>
            <a:r>
              <a:rPr lang="en-US" sz="2400" dirty="0"/>
              <a:t>Modify NAESB standards WEQ-001-9.5, WEQ-001-10.5, and related standards to be consistent with the Commission’s policy in </a:t>
            </a:r>
            <a:r>
              <a:rPr lang="en-US" sz="2400" i="1" dirty="0"/>
              <a:t>Dynegy Power Marketing, Inc.</a:t>
            </a:r>
            <a:r>
              <a:rPr lang="en-US" sz="2400" dirty="0"/>
              <a:t>, 99 FERC ¶ 61,054 (2002) and </a:t>
            </a:r>
            <a:r>
              <a:rPr lang="en-US" sz="2400" i="1" dirty="0"/>
              <a:t>Entergy Services, Inc.</a:t>
            </a:r>
            <a:r>
              <a:rPr lang="en-US" sz="2400" dirty="0"/>
              <a:t>, 137 FERC ¶ 61,199 (2011), </a:t>
            </a:r>
            <a:r>
              <a:rPr lang="en-US" sz="2400" i="1" dirty="0"/>
              <a:t>order on </a:t>
            </a:r>
            <a:r>
              <a:rPr lang="en-US" sz="2400" i="1" dirty="0" err="1"/>
              <a:t>reh’g</a:t>
            </a:r>
            <a:r>
              <a:rPr lang="en-US" sz="2400" i="1" dirty="0"/>
              <a:t> and compliance</a:t>
            </a:r>
            <a:r>
              <a:rPr lang="en-US" sz="2400" dirty="0"/>
              <a:t>, 143 FERC ¶ 61,143 (2013), 148 FERC ¶ 61,209 (2014). (See ¶ 49).</a:t>
            </a:r>
          </a:p>
          <a:p>
            <a:pPr eaLnBrk="1" fontAlgn="auto" hangingPunct="1">
              <a:spcAft>
                <a:spcPts val="0"/>
              </a:spcAft>
              <a:buFont typeface="Arial" pitchFamily="34" charset="0"/>
              <a:buChar char="•"/>
              <a:defRPr/>
            </a:pPr>
            <a:endParaRPr lang="en-US" dirty="0" smtClean="0"/>
          </a:p>
        </p:txBody>
      </p:sp>
      <p:sp>
        <p:nvSpPr>
          <p:cNvPr id="3074" name="Title 1"/>
          <p:cNvSpPr>
            <a:spLocks noGrp="1"/>
          </p:cNvSpPr>
          <p:nvPr>
            <p:ph type="title"/>
          </p:nvPr>
        </p:nvSpPr>
        <p:spPr/>
        <p:txBody>
          <a:bodyPr>
            <a:normAutofit/>
          </a:bodyPr>
          <a:lstStyle/>
          <a:p>
            <a:pPr eaLnBrk="1" hangingPunct="1"/>
            <a:r>
              <a:rPr lang="en-US" altLang="en-US" dirty="0" smtClean="0"/>
              <a:t>Dynegy/Entergy Alignment</a:t>
            </a:r>
            <a:endParaRPr lang="en-US" altLang="en-US" sz="3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r>
              <a:rPr lang="en-US" dirty="0" smtClean="0"/>
              <a:t>Highest priority</a:t>
            </a:r>
          </a:p>
          <a:p>
            <a:r>
              <a:rPr lang="en-US" dirty="0" smtClean="0"/>
              <a:t>4 </a:t>
            </a:r>
            <a:r>
              <a:rPr lang="en-US" dirty="0" smtClean="0"/>
              <a:t>Months/8 </a:t>
            </a:r>
            <a:r>
              <a:rPr lang="en-US" dirty="0" smtClean="0"/>
              <a:t>Meetings/12 Days -- so far</a:t>
            </a:r>
          </a:p>
          <a:p>
            <a:pPr lvl="1"/>
            <a:r>
              <a:rPr lang="en-US" sz="2000" dirty="0" smtClean="0"/>
              <a:t>10/22/14 (Face-to-Face)</a:t>
            </a:r>
          </a:p>
          <a:p>
            <a:pPr lvl="1"/>
            <a:r>
              <a:rPr lang="en-US" sz="2000" dirty="0" smtClean="0"/>
              <a:t>11/4/14 (Conference Call)  </a:t>
            </a:r>
          </a:p>
          <a:p>
            <a:pPr lvl="1"/>
            <a:r>
              <a:rPr lang="en-US" sz="2000" dirty="0" smtClean="0"/>
              <a:t>11/18-20/14 (</a:t>
            </a:r>
            <a:r>
              <a:rPr lang="en-US" sz="2000" dirty="0"/>
              <a:t>Face-to-Face</a:t>
            </a:r>
            <a:r>
              <a:rPr lang="en-US" sz="2000" dirty="0" smtClean="0"/>
              <a:t>)</a:t>
            </a:r>
          </a:p>
          <a:p>
            <a:pPr lvl="1"/>
            <a:r>
              <a:rPr lang="en-US" sz="2000" dirty="0" smtClean="0"/>
              <a:t>12/2/14</a:t>
            </a:r>
            <a:r>
              <a:rPr lang="en-US" sz="2000" dirty="0"/>
              <a:t> (Conference Call) </a:t>
            </a:r>
            <a:endParaRPr lang="en-US" sz="2000" dirty="0" smtClean="0"/>
          </a:p>
          <a:p>
            <a:pPr lvl="1"/>
            <a:r>
              <a:rPr lang="en-US" sz="2000" dirty="0" smtClean="0"/>
              <a:t>1/8/15</a:t>
            </a:r>
            <a:r>
              <a:rPr lang="en-US" sz="2000" dirty="0"/>
              <a:t> (Conference Call) </a:t>
            </a:r>
            <a:endParaRPr lang="en-US" sz="2000" dirty="0" smtClean="0"/>
          </a:p>
          <a:p>
            <a:pPr lvl="1"/>
            <a:r>
              <a:rPr lang="en-US" sz="2000" dirty="0" smtClean="0"/>
              <a:t>1/13-15/15 (Face-to-Face)</a:t>
            </a:r>
          </a:p>
          <a:p>
            <a:pPr lvl="1"/>
            <a:r>
              <a:rPr lang="en-US" sz="2000" dirty="0" smtClean="0"/>
              <a:t>1/29/15</a:t>
            </a:r>
            <a:r>
              <a:rPr lang="en-US" sz="2000" dirty="0"/>
              <a:t> (Conference Call) </a:t>
            </a:r>
            <a:endParaRPr lang="en-US" sz="2000" dirty="0" smtClean="0"/>
          </a:p>
          <a:p>
            <a:pPr lvl="1"/>
            <a:r>
              <a:rPr lang="en-US" sz="2000" dirty="0" smtClean="0"/>
              <a:t>2/19/15</a:t>
            </a:r>
            <a:r>
              <a:rPr lang="en-US" sz="2000" dirty="0"/>
              <a:t> (Conference Call) </a:t>
            </a:r>
            <a:endParaRPr lang="en-US" sz="2000" dirty="0" smtClean="0"/>
          </a:p>
          <a:p>
            <a:r>
              <a:rPr lang="en-US" sz="2400" dirty="0" smtClean="0"/>
              <a:t>Focus on having a Recommendation in 2</a:t>
            </a:r>
            <a:r>
              <a:rPr lang="en-US" sz="2400" baseline="30000" dirty="0" smtClean="0"/>
              <a:t>nd</a:t>
            </a:r>
            <a:r>
              <a:rPr lang="en-US" sz="2400" dirty="0" smtClean="0"/>
              <a:t> Quarter 2015</a:t>
            </a:r>
          </a:p>
        </p:txBody>
      </p:sp>
      <p:sp>
        <p:nvSpPr>
          <p:cNvPr id="3074" name="Title 1"/>
          <p:cNvSpPr>
            <a:spLocks noGrp="1"/>
          </p:cNvSpPr>
          <p:nvPr>
            <p:ph type="title"/>
          </p:nvPr>
        </p:nvSpPr>
        <p:spPr>
          <a:xfrm>
            <a:off x="457200" y="152400"/>
            <a:ext cx="8229600" cy="914400"/>
          </a:xfrm>
        </p:spPr>
        <p:txBody>
          <a:bodyPr>
            <a:normAutofit/>
          </a:bodyPr>
          <a:lstStyle/>
          <a:p>
            <a:pPr eaLnBrk="1" hangingPunct="1"/>
            <a:r>
              <a:rPr lang="en-US" altLang="en-US" dirty="0" smtClean="0"/>
              <a:t>Dynegy/Entergy Alignment</a:t>
            </a:r>
            <a:endParaRPr lang="en-US" altLang="en-US" sz="3200" dirty="0" smtClean="0"/>
          </a:p>
        </p:txBody>
      </p:sp>
    </p:spTree>
    <p:extLst>
      <p:ext uri="{BB962C8B-B14F-4D97-AF65-F5344CB8AC3E}">
        <p14:creationId xmlns:p14="http://schemas.microsoft.com/office/powerpoint/2010/main" val="1334177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fontScale="92500" lnSpcReduction="20000"/>
          </a:bodyPr>
          <a:lstStyle/>
          <a:p>
            <a:r>
              <a:rPr lang="en-US" sz="2400" dirty="0" smtClean="0"/>
              <a:t>18 Documented Issues</a:t>
            </a:r>
          </a:p>
          <a:p>
            <a:pPr lvl="1"/>
            <a:r>
              <a:rPr lang="en-US" sz="2000" dirty="0" smtClean="0"/>
              <a:t>17 have been resolved</a:t>
            </a:r>
          </a:p>
          <a:p>
            <a:pPr lvl="1"/>
            <a:r>
              <a:rPr lang="en-US" sz="2000" dirty="0" smtClean="0"/>
              <a:t>1 remaining</a:t>
            </a:r>
          </a:p>
          <a:p>
            <a:endParaRPr lang="en-US" sz="2400" dirty="0" smtClean="0"/>
          </a:p>
          <a:p>
            <a:r>
              <a:rPr lang="en-US" sz="2400" dirty="0" smtClean="0"/>
              <a:t>The Subcommittee reviewed 548 instances  variations of the word “confirmed”  in WEQ-001 and WEQ-013 and identified changes that must be made to conform with Dynegy/Entergy</a:t>
            </a:r>
          </a:p>
          <a:p>
            <a:endParaRPr lang="en-US" sz="2400" dirty="0" smtClean="0"/>
          </a:p>
          <a:p>
            <a:r>
              <a:rPr lang="en-US" sz="2400" dirty="0" smtClean="0"/>
              <a:t>WEQ-001-9.5 and WEQ-001-10.5 will be modified by changing the name and definition of the term “Capacity Available to Redirect” </a:t>
            </a:r>
          </a:p>
          <a:p>
            <a:pPr lvl="1"/>
            <a:r>
              <a:rPr lang="en-US" sz="2000" dirty="0" smtClean="0"/>
              <a:t>The purpose of these two standards is to limit the capacity redirected to the portion of the underlying reservation that has not already been set aside for other purposes (e.g., already scheduled, already redirected)</a:t>
            </a:r>
          </a:p>
          <a:p>
            <a:pPr lvl="1"/>
            <a:r>
              <a:rPr lang="en-US" sz="2000" dirty="0" smtClean="0"/>
              <a:t>The new term will be called </a:t>
            </a:r>
            <a:r>
              <a:rPr lang="en-US" sz="2000" dirty="0" smtClean="0"/>
              <a:t>“Uncommitted Capacity”</a:t>
            </a:r>
          </a:p>
        </p:txBody>
      </p:sp>
      <p:sp>
        <p:nvSpPr>
          <p:cNvPr id="3074" name="Title 1"/>
          <p:cNvSpPr>
            <a:spLocks noGrp="1"/>
          </p:cNvSpPr>
          <p:nvPr>
            <p:ph type="title"/>
          </p:nvPr>
        </p:nvSpPr>
        <p:spPr>
          <a:xfrm>
            <a:off x="457200" y="152400"/>
            <a:ext cx="8229600" cy="1066800"/>
          </a:xfrm>
        </p:spPr>
        <p:txBody>
          <a:bodyPr>
            <a:normAutofit/>
          </a:bodyPr>
          <a:lstStyle/>
          <a:p>
            <a:pPr eaLnBrk="1" hangingPunct="1"/>
            <a:r>
              <a:rPr lang="en-US" altLang="en-US" dirty="0" smtClean="0"/>
              <a:t>Dynegy/Entergy Alignment</a:t>
            </a:r>
            <a:endParaRPr lang="en-US" altLang="en-US" sz="3200" dirty="0" smtClean="0"/>
          </a:p>
        </p:txBody>
      </p:sp>
    </p:spTree>
    <p:extLst>
      <p:ext uri="{BB962C8B-B14F-4D97-AF65-F5344CB8AC3E}">
        <p14:creationId xmlns:p14="http://schemas.microsoft.com/office/powerpoint/2010/main" val="2220795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descr="https://www.oatioasis.com/woa/woa-home-show-secure-doc.wml?ProviderDocsID=450518490&amp;Provider=DUK"/>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7171" name="AutoShape 4" descr="https://www.oatioasis.com/woa/woa-home-show-secure-doc.wml?ProviderDocsID=450518490&amp;Provider=DUK"/>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7172" name="AutoShape 7" descr="https://www.oatioasis.com/woa/woa-home-show-secure-doc.wml?ProviderDocsID=450518490&amp;Provider=DUK"/>
          <p:cNvSpPr>
            <a:spLocks noChangeAspect="1" noChangeArrowheads="1"/>
          </p:cNvSpPr>
          <p:nvPr/>
        </p:nvSpPr>
        <p:spPr bwMode="auto">
          <a:xfrm>
            <a:off x="63500" y="-136525"/>
            <a:ext cx="15906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 name="Rectangle 3"/>
          <p:cNvSpPr txBox="1">
            <a:spLocks noChangeArrowheads="1"/>
          </p:cNvSpPr>
          <p:nvPr/>
        </p:nvSpPr>
        <p:spPr>
          <a:xfrm>
            <a:off x="368300" y="1063625"/>
            <a:ext cx="8318500" cy="5184775"/>
          </a:xfrm>
          <a:prstGeom prst="rect">
            <a:avLst/>
          </a:prstGeom>
        </p:spPr>
        <p:txBody>
          <a:bodyPr>
            <a:normAutofit fontScale="92500" lnSpcReduction="10000"/>
          </a:bodyPr>
          <a:lstStyle/>
          <a:p>
            <a:pPr marL="457200" indent="-457200">
              <a:lnSpc>
                <a:spcPct val="110000"/>
              </a:lnSpc>
              <a:spcAft>
                <a:spcPts val="900"/>
              </a:spcAft>
              <a:buFont typeface="+mj-lt"/>
              <a:buAutoNum type="arabicPeriod"/>
              <a:defRPr/>
            </a:pPr>
            <a:r>
              <a:rPr lang="en-US" sz="2200" dirty="0" smtClean="0">
                <a:latin typeface="+mn-lt"/>
              </a:rPr>
              <a:t>Preemption </a:t>
            </a:r>
            <a:r>
              <a:rPr lang="en-US" sz="2200" dirty="0">
                <a:latin typeface="+mn-lt"/>
              </a:rPr>
              <a:t>and Competition </a:t>
            </a:r>
            <a:r>
              <a:rPr lang="en-US" sz="2200" dirty="0" smtClean="0">
                <a:latin typeface="+mn-lt"/>
              </a:rPr>
              <a:t>(2005, 2007 &amp; 2009)</a:t>
            </a:r>
            <a:endParaRPr lang="en-US" sz="2200" dirty="0">
              <a:latin typeface="+mn-lt"/>
            </a:endParaRPr>
          </a:p>
          <a:p>
            <a:pPr marL="457200" indent="-457200">
              <a:lnSpc>
                <a:spcPct val="110000"/>
              </a:lnSpc>
              <a:spcAft>
                <a:spcPts val="900"/>
              </a:spcAft>
              <a:buFont typeface="+mj-lt"/>
              <a:buAutoNum type="arabicPeriod"/>
              <a:defRPr/>
            </a:pPr>
            <a:r>
              <a:rPr lang="en-US" sz="2200" dirty="0">
                <a:latin typeface="+mn-lt"/>
              </a:rPr>
              <a:t>Posting of additional information on OASIS regarding firm transmission curtailments </a:t>
            </a:r>
            <a:r>
              <a:rPr lang="en-US" sz="2200" dirty="0" smtClean="0">
                <a:latin typeface="+mn-lt"/>
              </a:rPr>
              <a:t> (2007)</a:t>
            </a:r>
          </a:p>
          <a:p>
            <a:pPr marL="457200" indent="-457200">
              <a:lnSpc>
                <a:spcPct val="110000"/>
              </a:lnSpc>
              <a:spcAft>
                <a:spcPts val="900"/>
              </a:spcAft>
              <a:buFont typeface="+mj-lt"/>
              <a:buAutoNum type="arabicPeriod"/>
              <a:defRPr/>
            </a:pPr>
            <a:r>
              <a:rPr lang="en-US" sz="2200" dirty="0" smtClean="0">
                <a:latin typeface="+mn-lt"/>
              </a:rPr>
              <a:t>Allow for posting of 3</a:t>
            </a:r>
            <a:r>
              <a:rPr lang="en-US" sz="2200" baseline="30000" dirty="0" smtClean="0">
                <a:latin typeface="+mn-lt"/>
              </a:rPr>
              <a:t>rd</a:t>
            </a:r>
            <a:r>
              <a:rPr lang="en-US" sz="2200" dirty="0" smtClean="0">
                <a:latin typeface="+mn-lt"/>
              </a:rPr>
              <a:t> party offers of planning </a:t>
            </a:r>
            <a:r>
              <a:rPr lang="en-US" sz="2200" dirty="0" err="1" smtClean="0">
                <a:latin typeface="+mn-lt"/>
              </a:rPr>
              <a:t>redispatch</a:t>
            </a:r>
            <a:r>
              <a:rPr lang="en-US" sz="2200" dirty="0" smtClean="0">
                <a:latin typeface="+mn-lt"/>
              </a:rPr>
              <a:t> services (2007)</a:t>
            </a:r>
          </a:p>
          <a:p>
            <a:pPr marL="457200" indent="-457200">
              <a:lnSpc>
                <a:spcPct val="110000"/>
              </a:lnSpc>
              <a:spcAft>
                <a:spcPts val="900"/>
              </a:spcAft>
              <a:buFont typeface="+mj-lt"/>
              <a:buAutoNum type="arabicPeriod"/>
              <a:defRPr/>
            </a:pPr>
            <a:r>
              <a:rPr lang="en-US" sz="2200" dirty="0" smtClean="0">
                <a:latin typeface="+mn-lt"/>
              </a:rPr>
              <a:t>Eliminate Masking of TSR tag source and sink when request status is final state (2005)</a:t>
            </a:r>
          </a:p>
          <a:p>
            <a:pPr marL="457200" indent="-457200">
              <a:lnSpc>
                <a:spcPct val="110000"/>
              </a:lnSpc>
              <a:spcAft>
                <a:spcPts val="900"/>
              </a:spcAft>
              <a:buFont typeface="+mj-lt"/>
              <a:buAutoNum type="arabicPeriod"/>
              <a:defRPr/>
            </a:pPr>
            <a:r>
              <a:rPr lang="en-US" sz="2200" dirty="0" smtClean="0">
                <a:latin typeface="+mn-lt"/>
              </a:rPr>
              <a:t>Eliminate </a:t>
            </a:r>
            <a:r>
              <a:rPr lang="en-US" sz="2200" dirty="0">
                <a:latin typeface="+mn-lt"/>
              </a:rPr>
              <a:t>disparity of posting “</a:t>
            </a:r>
            <a:r>
              <a:rPr lang="en-US" sz="2200" dirty="0" smtClean="0">
                <a:latin typeface="+mn-lt"/>
              </a:rPr>
              <a:t>sensitive</a:t>
            </a:r>
            <a:r>
              <a:rPr lang="en-US" sz="2200" dirty="0">
                <a:latin typeface="+mn-lt"/>
              </a:rPr>
              <a:t>” information.  Include procedures of user certification that allows access to this class of information </a:t>
            </a:r>
            <a:r>
              <a:rPr lang="en-US" sz="2200" dirty="0" smtClean="0">
                <a:latin typeface="+mn-lt"/>
              </a:rPr>
              <a:t>(2005)</a:t>
            </a:r>
            <a:endParaRPr lang="en-US" sz="2200" dirty="0">
              <a:latin typeface="+mn-lt"/>
            </a:endParaRPr>
          </a:p>
          <a:p>
            <a:pPr marL="457200" indent="-457200">
              <a:lnSpc>
                <a:spcPct val="110000"/>
              </a:lnSpc>
              <a:spcAft>
                <a:spcPts val="900"/>
              </a:spcAft>
              <a:buFont typeface="+mj-lt"/>
              <a:buAutoNum type="arabicPeriod"/>
              <a:defRPr/>
            </a:pPr>
            <a:r>
              <a:rPr lang="en-US" sz="2200" dirty="0" smtClean="0">
                <a:latin typeface="+mn-lt"/>
              </a:rPr>
              <a:t>Enhance TSR result posting to allow showing (1) limiting transmission elements and (2) generation dispatch options that would allow acceptance of TSR (2005)</a:t>
            </a:r>
          </a:p>
          <a:p>
            <a:pPr marL="457200" lvl="0" indent="-457200">
              <a:spcAft>
                <a:spcPts val="900"/>
              </a:spcAft>
              <a:buFont typeface="+mj-lt"/>
              <a:buAutoNum type="arabicPeriod" startAt="7"/>
              <a:defRPr/>
            </a:pPr>
            <a:r>
              <a:rPr lang="en-US" sz="2200" dirty="0">
                <a:latin typeface="+mn-lt"/>
              </a:rPr>
              <a:t>Requirements for OASIS to use data in the EIR </a:t>
            </a:r>
            <a:r>
              <a:rPr lang="en-US" sz="2200" dirty="0" smtClean="0">
                <a:latin typeface="+mn-lt"/>
              </a:rPr>
              <a:t>(2012</a:t>
            </a:r>
            <a:r>
              <a:rPr lang="en-US" sz="2200" dirty="0">
                <a:latin typeface="+mn-lt"/>
              </a:rPr>
              <a:t>)</a:t>
            </a:r>
          </a:p>
          <a:p>
            <a:pPr marL="457200" indent="-457200">
              <a:lnSpc>
                <a:spcPct val="110000"/>
              </a:lnSpc>
              <a:spcAft>
                <a:spcPts val="900"/>
              </a:spcAft>
              <a:buFont typeface="+mj-lt"/>
              <a:buAutoNum type="arabicPeriod"/>
              <a:defRPr/>
            </a:pPr>
            <a:endParaRPr lang="en-US" sz="2200" dirty="0" smtClean="0">
              <a:latin typeface="+mn-lt"/>
            </a:endParaRPr>
          </a:p>
          <a:p>
            <a:pPr lvl="1" fontAlgn="auto">
              <a:lnSpc>
                <a:spcPct val="90000"/>
              </a:lnSpc>
              <a:spcBef>
                <a:spcPct val="20000"/>
              </a:spcBef>
              <a:spcAft>
                <a:spcPts val="0"/>
              </a:spcAft>
              <a:defRPr/>
            </a:pPr>
            <a:endParaRPr lang="en-US" sz="2400" i="1" dirty="0">
              <a:latin typeface="+mn-lt"/>
            </a:endParaRPr>
          </a:p>
        </p:txBody>
      </p:sp>
      <p:sp>
        <p:nvSpPr>
          <p:cNvPr id="11" name="Rectangle 2"/>
          <p:cNvSpPr txBox="1">
            <a:spLocks noChangeArrowheads="1"/>
          </p:cNvSpPr>
          <p:nvPr/>
        </p:nvSpPr>
        <p:spPr>
          <a:xfrm>
            <a:off x="384115" y="133709"/>
            <a:ext cx="8077200" cy="838200"/>
          </a:xfrm>
          <a:prstGeom prst="rect">
            <a:avLst/>
          </a:prstGeom>
        </p:spPr>
        <p:txBody>
          <a:bodyPr anchor="ctr">
            <a:normAutofit fontScale="92500" lnSpcReduction="10000"/>
          </a:bodyPr>
          <a:lstStyle/>
          <a:p>
            <a:pPr algn="ctr" fontAlgn="auto">
              <a:spcAft>
                <a:spcPts val="0"/>
              </a:spcAft>
              <a:defRPr/>
            </a:pPr>
            <a:r>
              <a:rPr lang="en-US" sz="3700" dirty="0">
                <a:latin typeface="+mj-lt"/>
                <a:ea typeface="+mj-ea"/>
                <a:cs typeface="+mj-cs"/>
              </a:rPr>
              <a:t>OASIS </a:t>
            </a:r>
            <a:r>
              <a:rPr lang="en-US" sz="3700" dirty="0" smtClean="0">
                <a:latin typeface="+mj-lt"/>
                <a:ea typeface="+mj-ea"/>
                <a:cs typeface="+mj-cs"/>
              </a:rPr>
              <a:t>Workload</a:t>
            </a:r>
            <a:endParaRPr lang="en-US" sz="1700" dirty="0" smtClean="0">
              <a:latin typeface="+mj-lt"/>
              <a:ea typeface="+mj-ea"/>
              <a:cs typeface="+mj-cs"/>
            </a:endParaRPr>
          </a:p>
          <a:p>
            <a:pPr algn="ctr" fontAlgn="auto">
              <a:spcAft>
                <a:spcPts val="0"/>
              </a:spcAft>
              <a:defRPr/>
            </a:pPr>
            <a:r>
              <a:rPr lang="en-US" sz="1700" b="1" dirty="0" smtClean="0">
                <a:solidFill>
                  <a:schemeClr val="accent2">
                    <a:lumMod val="60000"/>
                    <a:lumOff val="40000"/>
                  </a:schemeClr>
                </a:solidFill>
                <a:latin typeface="+mj-lt"/>
                <a:ea typeface="+mj-ea"/>
                <a:cs typeface="+mj-cs"/>
              </a:rPr>
              <a:t>(date initiated in parenthesis)</a:t>
            </a:r>
            <a:endParaRPr lang="en-US" sz="1700" b="1" dirty="0">
              <a:solidFill>
                <a:schemeClr val="accent2">
                  <a:lumMod val="60000"/>
                  <a:lumOff val="40000"/>
                </a:schemeClr>
              </a:solidFill>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descr="https://www.oatioasis.com/woa/woa-home-show-secure-doc.wml?ProviderDocsID=450518490&amp;Provider=DUK"/>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195" name="AutoShape 4" descr="https://www.oatioasis.com/woa/woa-home-show-secure-doc.wml?ProviderDocsID=450518490&amp;Provider=DUK"/>
          <p:cNvSpPr>
            <a:spLocks noChangeAspect="1" noChangeArrowheads="1"/>
          </p:cNvSpPr>
          <p:nvPr/>
        </p:nvSpPr>
        <p:spPr bwMode="auto">
          <a:xfrm>
            <a:off x="63500" y="-13652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196" name="AutoShape 7" descr="https://www.oatioasis.com/woa/woa-home-show-secure-doc.wml?ProviderDocsID=450518490&amp;Provider=DUK"/>
          <p:cNvSpPr>
            <a:spLocks noChangeAspect="1" noChangeArrowheads="1"/>
          </p:cNvSpPr>
          <p:nvPr/>
        </p:nvSpPr>
        <p:spPr bwMode="auto">
          <a:xfrm>
            <a:off x="63500" y="-136525"/>
            <a:ext cx="15906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 name="Rectangle 3"/>
          <p:cNvSpPr txBox="1">
            <a:spLocks noChangeArrowheads="1"/>
          </p:cNvSpPr>
          <p:nvPr/>
        </p:nvSpPr>
        <p:spPr>
          <a:xfrm>
            <a:off x="368300" y="1052512"/>
            <a:ext cx="8318500" cy="5653088"/>
          </a:xfrm>
          <a:prstGeom prst="rect">
            <a:avLst/>
          </a:prstGeom>
        </p:spPr>
        <p:txBody>
          <a:bodyPr>
            <a:normAutofit fontScale="92500" lnSpcReduction="10000"/>
          </a:bodyPr>
          <a:lstStyle/>
          <a:p>
            <a:pPr marL="457200" indent="-457200">
              <a:spcAft>
                <a:spcPts val="900"/>
              </a:spcAft>
              <a:buFont typeface="+mj-lt"/>
              <a:buAutoNum type="arabicPeriod" startAt="7"/>
              <a:defRPr/>
            </a:pPr>
            <a:r>
              <a:rPr lang="en-US" sz="2000" dirty="0" smtClean="0">
                <a:latin typeface="+mn-lt"/>
              </a:rPr>
              <a:t>Add </a:t>
            </a:r>
            <a:r>
              <a:rPr lang="en-US" sz="2000" dirty="0">
                <a:latin typeface="+mn-lt"/>
              </a:rPr>
              <a:t>AFC and TFC values to the “System_Attribute” data element in the Data </a:t>
            </a:r>
            <a:r>
              <a:rPr lang="en-US" sz="2000" dirty="0" smtClean="0">
                <a:latin typeface="+mn-lt"/>
              </a:rPr>
              <a:t>Dictionary  (2008)</a:t>
            </a:r>
            <a:endParaRPr lang="en-US" sz="2000" dirty="0">
              <a:latin typeface="+mn-lt"/>
            </a:endParaRPr>
          </a:p>
          <a:p>
            <a:pPr marL="457200" indent="-457200">
              <a:spcAft>
                <a:spcPts val="900"/>
              </a:spcAft>
              <a:buFont typeface="+mj-lt"/>
              <a:buAutoNum type="arabicPeriod" startAt="7"/>
              <a:defRPr/>
            </a:pPr>
            <a:r>
              <a:rPr lang="en-US" sz="2000" dirty="0">
                <a:latin typeface="+mn-lt"/>
              </a:rPr>
              <a:t>Correct WEQ 013-2.6.7.2 – Resale off OASIS  </a:t>
            </a:r>
            <a:r>
              <a:rPr lang="en-US" sz="2000" dirty="0" smtClean="0">
                <a:latin typeface="+mn-lt"/>
              </a:rPr>
              <a:t>(2008)</a:t>
            </a:r>
            <a:endParaRPr lang="en-US" sz="2000" dirty="0">
              <a:latin typeface="+mn-lt"/>
            </a:endParaRPr>
          </a:p>
          <a:p>
            <a:pPr marL="457200" indent="-457200">
              <a:spcAft>
                <a:spcPts val="900"/>
              </a:spcAft>
              <a:buFont typeface="+mj-lt"/>
              <a:buAutoNum type="arabicPeriod" startAt="7"/>
              <a:defRPr/>
            </a:pPr>
            <a:r>
              <a:rPr lang="en-US" sz="2000" dirty="0">
                <a:latin typeface="+mn-lt"/>
              </a:rPr>
              <a:t>Create new OASIS mechanism that allows for merger of like reservations without use of the resale mechanism </a:t>
            </a:r>
            <a:r>
              <a:rPr lang="en-US" sz="2000" dirty="0" smtClean="0">
                <a:latin typeface="+mn-lt"/>
              </a:rPr>
              <a:t>(2009)</a:t>
            </a:r>
            <a:endParaRPr lang="en-US" sz="2000" dirty="0">
              <a:latin typeface="+mn-lt"/>
            </a:endParaRPr>
          </a:p>
          <a:p>
            <a:pPr marL="457200" indent="-457200">
              <a:spcAft>
                <a:spcPts val="900"/>
              </a:spcAft>
              <a:buFont typeface="+mj-lt"/>
              <a:buAutoNum type="arabicPeriod" startAt="7"/>
              <a:defRPr/>
            </a:pPr>
            <a:r>
              <a:rPr lang="en-US" sz="2000" dirty="0">
                <a:latin typeface="+mn-lt"/>
              </a:rPr>
              <a:t>Posting of additional information when service is denied (refused or declined) when associated with SAMTS for customers serving NITS </a:t>
            </a:r>
            <a:r>
              <a:rPr lang="en-US" sz="2000" dirty="0" smtClean="0">
                <a:latin typeface="+mn-lt"/>
              </a:rPr>
              <a:t>load (2012)</a:t>
            </a:r>
            <a:endParaRPr lang="en-US" sz="2000" dirty="0">
              <a:latin typeface="+mn-lt"/>
            </a:endParaRPr>
          </a:p>
          <a:p>
            <a:pPr marL="457200" indent="-457200">
              <a:spcAft>
                <a:spcPts val="900"/>
              </a:spcAft>
              <a:buFont typeface="+mj-lt"/>
              <a:buAutoNum type="arabicPeriod" startAt="7"/>
              <a:defRPr/>
            </a:pPr>
            <a:r>
              <a:rPr lang="en-US" sz="2000" dirty="0" smtClean="0">
                <a:latin typeface="+mn-lt"/>
              </a:rPr>
              <a:t>Develop </a:t>
            </a:r>
            <a:r>
              <a:rPr lang="en-US" sz="2000" dirty="0">
                <a:latin typeface="+mn-lt"/>
              </a:rPr>
              <a:t>standards to support the Transmission Provider right to reassess the availability of conditional firm </a:t>
            </a:r>
            <a:r>
              <a:rPr lang="en-US" sz="2000" dirty="0" smtClean="0">
                <a:latin typeface="+mn-lt"/>
              </a:rPr>
              <a:t>(2009)</a:t>
            </a:r>
            <a:endParaRPr lang="en-US" sz="2000" dirty="0">
              <a:latin typeface="+mn-lt"/>
            </a:endParaRPr>
          </a:p>
          <a:p>
            <a:pPr marL="457200" indent="-457200">
              <a:spcAft>
                <a:spcPts val="900"/>
              </a:spcAft>
              <a:buFont typeface="+mj-lt"/>
              <a:buAutoNum type="arabicPeriod" startAt="7"/>
              <a:defRPr/>
            </a:pPr>
            <a:r>
              <a:rPr lang="en-US" sz="2000" dirty="0" smtClean="0">
                <a:solidFill>
                  <a:srgbClr val="FFFF00"/>
                </a:solidFill>
                <a:latin typeface="+mn-lt"/>
              </a:rPr>
              <a:t>NEW -Alignment with Dynegy and Entergy Orders (2014)</a:t>
            </a:r>
          </a:p>
          <a:p>
            <a:pPr marL="457200" indent="-457200">
              <a:spcAft>
                <a:spcPts val="900"/>
              </a:spcAft>
              <a:buFont typeface="+mj-lt"/>
              <a:buAutoNum type="arabicPeriod" startAt="7"/>
              <a:defRPr/>
            </a:pPr>
            <a:r>
              <a:rPr lang="en-US" sz="2000" dirty="0" smtClean="0">
                <a:solidFill>
                  <a:srgbClr val="FFFF00"/>
                </a:solidFill>
                <a:latin typeface="+mn-lt"/>
              </a:rPr>
              <a:t>NEW - Modify standards to provide for a one-day requirement for post ATC Narratives (2014)</a:t>
            </a:r>
          </a:p>
          <a:p>
            <a:pPr marL="457200" indent="-457200">
              <a:spcAft>
                <a:spcPts val="900"/>
              </a:spcAft>
              <a:buFont typeface="+mj-lt"/>
              <a:buAutoNum type="arabicPeriod" startAt="7"/>
              <a:defRPr/>
            </a:pPr>
            <a:r>
              <a:rPr lang="en-US" sz="2000" dirty="0" smtClean="0">
                <a:solidFill>
                  <a:srgbClr val="FFFF00"/>
                </a:solidFill>
                <a:latin typeface="+mn-lt"/>
              </a:rPr>
              <a:t>NEW - Clarify when Transmission Providers may refuse request for terminating secondary network (2014)</a:t>
            </a:r>
          </a:p>
          <a:p>
            <a:pPr marL="457200" indent="-457200">
              <a:spcAft>
                <a:spcPts val="900"/>
              </a:spcAft>
              <a:buFont typeface="+mj-lt"/>
              <a:buAutoNum type="arabicPeriod" startAt="7"/>
              <a:defRPr/>
            </a:pPr>
            <a:r>
              <a:rPr lang="en-US" sz="2000" dirty="0" smtClean="0">
                <a:solidFill>
                  <a:srgbClr val="FFFF00"/>
                </a:solidFill>
                <a:latin typeface="+mn-lt"/>
              </a:rPr>
              <a:t>NEW - Treatment of conditional firm PTP in a Coordinated Group when displaced through preemption (2014)</a:t>
            </a:r>
            <a:endParaRPr lang="en-US" sz="2000" dirty="0">
              <a:solidFill>
                <a:srgbClr val="FFFF00"/>
              </a:solidFill>
              <a:latin typeface="+mn-lt"/>
            </a:endParaRPr>
          </a:p>
        </p:txBody>
      </p:sp>
      <p:sp>
        <p:nvSpPr>
          <p:cNvPr id="12" name="Rectangle 2"/>
          <p:cNvSpPr txBox="1">
            <a:spLocks noChangeArrowheads="1"/>
          </p:cNvSpPr>
          <p:nvPr/>
        </p:nvSpPr>
        <p:spPr>
          <a:xfrm>
            <a:off x="457200" y="152400"/>
            <a:ext cx="8077200" cy="838200"/>
          </a:xfrm>
          <a:prstGeom prst="rect">
            <a:avLst/>
          </a:prstGeom>
        </p:spPr>
        <p:txBody>
          <a:bodyPr anchor="ctr">
            <a:normAutofit fontScale="40000" lnSpcReduction="20000"/>
          </a:bodyPr>
          <a:lstStyle/>
          <a:p>
            <a:pPr algn="ctr" fontAlgn="auto">
              <a:spcAft>
                <a:spcPts val="0"/>
              </a:spcAft>
              <a:defRPr/>
            </a:pPr>
            <a:r>
              <a:rPr lang="en-US" sz="9600" dirty="0"/>
              <a:t>OASIS Workload</a:t>
            </a:r>
            <a:endParaRPr lang="en-US" sz="7200" dirty="0"/>
          </a:p>
          <a:p>
            <a:pPr algn="ctr" fontAlgn="auto">
              <a:spcAft>
                <a:spcPts val="0"/>
              </a:spcAft>
              <a:defRPr/>
            </a:pPr>
            <a:r>
              <a:rPr lang="en-US" sz="4000" b="1" dirty="0">
                <a:solidFill>
                  <a:schemeClr val="accent2">
                    <a:lumMod val="60000"/>
                    <a:lumOff val="40000"/>
                  </a:schemeClr>
                </a:solidFill>
              </a:rPr>
              <a:t>(date initiated in parenthesis)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p:txBody>
          <a:bodyPr>
            <a:normAutofit/>
          </a:bodyPr>
          <a:lstStyle/>
          <a:p>
            <a:pPr eaLnBrk="1" hangingPunct="1"/>
            <a:r>
              <a:rPr lang="en-US" sz="2400" dirty="0" smtClean="0"/>
              <a:t>February 25-26 </a:t>
            </a:r>
            <a:r>
              <a:rPr lang="en-US" altLang="en-US" sz="2400" dirty="0" smtClean="0"/>
              <a:t>Phoenix, AZ (Salt River Project) 	FTF</a:t>
            </a:r>
          </a:p>
          <a:p>
            <a:pPr eaLnBrk="1" hangingPunct="1"/>
            <a:r>
              <a:rPr lang="en-US" altLang="en-US" sz="2400" dirty="0" smtClean="0"/>
              <a:t>March 10-12 Seattle, WA (Seattle City Light) 	FTF</a:t>
            </a:r>
          </a:p>
          <a:p>
            <a:pPr eaLnBrk="1" hangingPunct="1"/>
            <a:r>
              <a:rPr lang="en-US" altLang="en-US" sz="2400" dirty="0" smtClean="0"/>
              <a:t>March 26						Conference</a:t>
            </a:r>
          </a:p>
          <a:p>
            <a:pPr eaLnBrk="1" hangingPunct="1"/>
            <a:r>
              <a:rPr lang="en-US" altLang="en-US" sz="2400" dirty="0" smtClean="0"/>
              <a:t>April 14-16 Kansas City, MO (SPP) 			FTF</a:t>
            </a:r>
          </a:p>
          <a:p>
            <a:pPr eaLnBrk="1" hangingPunct="1"/>
            <a:r>
              <a:rPr lang="en-US" altLang="en-US" sz="2400" dirty="0" smtClean="0"/>
              <a:t>April 30						Conference</a:t>
            </a:r>
          </a:p>
          <a:p>
            <a:pPr eaLnBrk="1" hangingPunct="1"/>
            <a:r>
              <a:rPr lang="en-US" altLang="en-US" sz="2400" dirty="0" smtClean="0"/>
              <a:t>May 12-14 Vancouver, BC (BC Hydro) 		FTF</a:t>
            </a:r>
          </a:p>
          <a:p>
            <a:pPr eaLnBrk="1" hangingPunct="1"/>
            <a:r>
              <a:rPr lang="en-US" altLang="en-US" sz="2400" dirty="0" smtClean="0"/>
              <a:t>May 28						Conference</a:t>
            </a:r>
          </a:p>
          <a:p>
            <a:pPr eaLnBrk="1" hangingPunct="1"/>
            <a:r>
              <a:rPr lang="en-US" altLang="en-US" sz="2400" dirty="0" smtClean="0"/>
              <a:t>June 16-18 Carmel, IN (MISO) 			FTF</a:t>
            </a:r>
          </a:p>
        </p:txBody>
      </p:sp>
      <p:sp>
        <p:nvSpPr>
          <p:cNvPr id="12290" name="Title 1"/>
          <p:cNvSpPr>
            <a:spLocks noGrp="1"/>
          </p:cNvSpPr>
          <p:nvPr>
            <p:ph type="title"/>
          </p:nvPr>
        </p:nvSpPr>
        <p:spPr/>
        <p:txBody>
          <a:bodyPr/>
          <a:lstStyle/>
          <a:p>
            <a:pPr eaLnBrk="1" hangingPunct="1"/>
            <a:r>
              <a:rPr lang="en-US" altLang="en-US" dirty="0" smtClean="0"/>
              <a:t>OASIS Calendar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C:\Documents and Settings\JTWOOD\Local Settings\Temporary Internet Files\Content.IE5\3YDE1NHH\MC90043440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1524000"/>
            <a:ext cx="2509838" cy="351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1460</TotalTime>
  <Words>549</Words>
  <Application>Microsoft Office PowerPoint</Application>
  <PresentationFormat>On-screen Show (4:3)</PresentationFormat>
  <Paragraphs>57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Paper</vt:lpstr>
      <vt:lpstr>OASIS Subcommittee Status</vt:lpstr>
      <vt:lpstr>Dynegy/Entergy Alignment</vt:lpstr>
      <vt:lpstr>Dynegy/Entergy Alignment</vt:lpstr>
      <vt:lpstr>Dynegy/Entergy Alignment</vt:lpstr>
      <vt:lpstr>PowerPoint Presentation</vt:lpstr>
      <vt:lpstr>PowerPoint Presentation</vt:lpstr>
      <vt:lpstr>OASIS Calendar</vt:lpstr>
      <vt:lpstr>PowerPoint Presentation</vt:lpstr>
    </vt:vector>
  </TitlesOfParts>
  <Company>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OASIS Subcommittee Status Preemption and Competition</dc:title>
  <dc:creator>jtwood</dc:creator>
  <cp:lastModifiedBy>Pritchard, Alan C</cp:lastModifiedBy>
  <cp:revision>59</cp:revision>
  <cp:lastPrinted>2015-02-20T17:40:46Z</cp:lastPrinted>
  <dcterms:created xsi:type="dcterms:W3CDTF">2013-02-13T16:51:24Z</dcterms:created>
  <dcterms:modified xsi:type="dcterms:W3CDTF">2015-02-20T19:40:57Z</dcterms:modified>
</cp:coreProperties>
</file>