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1" r:id="rId3"/>
    <p:sldId id="300" r:id="rId4"/>
    <p:sldId id="301" r:id="rId5"/>
    <p:sldId id="304" r:id="rId6"/>
    <p:sldId id="305" r:id="rId7"/>
    <p:sldId id="306" r:id="rId8"/>
    <p:sldId id="279" r:id="rId9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yan Harrigill" initials="R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CC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17" autoAdjust="0"/>
  </p:normalViewPr>
  <p:slideViewPr>
    <p:cSldViewPr>
      <p:cViewPr>
        <p:scale>
          <a:sx n="100" d="100"/>
          <a:sy n="100" d="100"/>
        </p:scale>
        <p:origin x="-11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>
            <a:lvl1pPr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>
            <a:lvl1pPr algn="r"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b" anchorCtr="0" compatLnSpc="1">
            <a:prstTxWarp prst="textNoShape">
              <a:avLst/>
            </a:prstTxWarp>
          </a:bodyPr>
          <a:lstStyle>
            <a:lvl1pPr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2375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b" anchorCtr="0" compatLnSpc="1">
            <a:prstTxWarp prst="textNoShape">
              <a:avLst/>
            </a:prstTxWarp>
          </a:bodyPr>
          <a:lstStyle>
            <a:lvl1pPr algn="r"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fld id="{1CA8316C-903F-432A-A4DE-67C9C4E29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62" name="Line 7"/>
          <p:cNvSpPr>
            <a:spLocks noChangeShapeType="1"/>
          </p:cNvSpPr>
          <p:nvPr/>
        </p:nvSpPr>
        <p:spPr bwMode="auto">
          <a:xfrm>
            <a:off x="312738" y="5972175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>
            <a:off x="312738" y="3259138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3667125" y="6283325"/>
            <a:ext cx="3122613" cy="2093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4197" tIns="47098" rIns="94197" bIns="47098"/>
          <a:lstStyle>
            <a:lvl1pPr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i="1" smtClean="0"/>
              <a:t>Notes:</a:t>
            </a:r>
          </a:p>
        </p:txBody>
      </p:sp>
      <p:sp>
        <p:nvSpPr>
          <p:cNvPr id="19465" name="Rectangle 10"/>
          <p:cNvSpPr>
            <a:spLocks noChangeArrowheads="1"/>
          </p:cNvSpPr>
          <p:nvPr/>
        </p:nvSpPr>
        <p:spPr bwMode="auto">
          <a:xfrm>
            <a:off x="3667125" y="3644900"/>
            <a:ext cx="3122613" cy="2019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4197" tIns="47098" rIns="94197" bIns="47098"/>
          <a:lstStyle>
            <a:lvl1pPr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i="1" smtClean="0"/>
              <a:t>Notes:</a:t>
            </a:r>
          </a:p>
        </p:txBody>
      </p:sp>
      <p:sp>
        <p:nvSpPr>
          <p:cNvPr id="19466" name="Rectangle 11"/>
          <p:cNvSpPr>
            <a:spLocks noChangeArrowheads="1"/>
          </p:cNvSpPr>
          <p:nvPr/>
        </p:nvSpPr>
        <p:spPr bwMode="auto">
          <a:xfrm>
            <a:off x="3667125" y="931863"/>
            <a:ext cx="3122613" cy="201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4197" tIns="47098" rIns="94197" bIns="47098"/>
          <a:lstStyle>
            <a:lvl1pPr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1388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13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i="1" smtClean="0"/>
              <a:t>Notes:</a:t>
            </a:r>
          </a:p>
        </p:txBody>
      </p:sp>
    </p:spTree>
    <p:extLst>
      <p:ext uri="{BB962C8B-B14F-4D97-AF65-F5344CB8AC3E}">
        <p14:creationId xmlns:p14="http://schemas.microsoft.com/office/powerpoint/2010/main" val="4006730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>
            <a:lvl1pPr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165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>
            <a:lvl1pPr algn="r"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2775"/>
            <a:ext cx="5619750" cy="4187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4197" tIns="47098" rIns="94197" bIns="47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077325"/>
            <a:ext cx="304165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b" anchorCtr="0" compatLnSpc="1">
            <a:prstTxWarp prst="textNoShape">
              <a:avLst/>
            </a:prstTxWarp>
          </a:bodyPr>
          <a:lstStyle>
            <a:lvl1pPr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9155113"/>
            <a:ext cx="30416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7" tIns="47098" rIns="94197" bIns="47098" numCol="1" anchor="b" anchorCtr="0" compatLnSpc="1">
            <a:prstTxWarp prst="textNoShape">
              <a:avLst/>
            </a:prstTxWarp>
          </a:bodyPr>
          <a:lstStyle>
            <a:lvl1pPr algn="r" defTabSz="941388">
              <a:defRPr sz="900" b="0">
                <a:latin typeface="Arial" pitchFamily="34" charset="0"/>
              </a:defRPr>
            </a:lvl1pPr>
          </a:lstStyle>
          <a:p>
            <a:pPr>
              <a:defRPr/>
            </a:pPr>
            <a:fld id="{809A38EC-C929-4F23-8706-B92691F39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50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13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13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BCB319D-0767-4275-B7CB-5870F7B7C2DC}" type="slidenum">
              <a:rPr lang="en-US" altLang="en-US" sz="9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9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762000"/>
            <a:ext cx="7772400" cy="2438400"/>
          </a:xfrm>
        </p:spPr>
        <p:txBody>
          <a:bodyPr/>
          <a:lstStyle>
            <a:lvl1pPr>
              <a:defRPr sz="5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962400"/>
            <a:ext cx="7696200" cy="13716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97450-6567-40D5-8479-BC7E005E3AD4}" type="datetime1">
              <a:rPr lang="en-US"/>
              <a:pPr>
                <a:defRPr/>
              </a:pPr>
              <a:t>2/24/2015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0330C-A006-481E-99B2-DC50EC762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8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55948-AC42-42B7-8892-FEEC71992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1987C-D867-4F1D-B3A9-C72E3D4EC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3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DD3E1-8D5B-4E78-82D2-BC4943DFE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410C9-4781-48B8-B615-43D66DB57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902E2-68F6-43DA-83F2-F81F1E08D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AEE6D-92CE-420B-9B2E-30AB9CE34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7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0CA31-B3D5-4B11-B99E-6FFC672B2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2F6C5-C423-4E41-AD7E-B8C02145A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8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E8176-D953-4D84-80EF-2310D8A3B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61086-EB92-4EB6-A1E8-B1D0C8B70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16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866C-0A86-4CA8-B8F8-88E138173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A5705-B1B8-409B-B261-8B9DC97A2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2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BECD7-CE84-422E-89A7-B7FD63BA3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CD2AF-C6E7-485D-BD52-4295C943D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36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BF187-138D-43BC-B5C6-F806C269D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76F0F-6A6A-4795-8D0C-490828D73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1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37F9A-4B78-42CA-B34B-98A0D49F1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50EB0-8849-4ED4-BEA6-295E7CC8C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4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605E6-0C3D-4191-8703-7A4370237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20A77-82D9-4BF2-966B-32D673946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1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1D6265F-EF3A-4F90-9C3A-ECE46ADB8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629400"/>
            <a:ext cx="464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8295772-5CB6-451C-9E30-7D574328B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1" r:id="rId1"/>
    <p:sldLayoutId id="2147484321" r:id="rId2"/>
    <p:sldLayoutId id="2147484322" r:id="rId3"/>
    <p:sldLayoutId id="2147484323" r:id="rId4"/>
    <p:sldLayoutId id="2147484324" r:id="rId5"/>
    <p:sldLayoutId id="2147484325" r:id="rId6"/>
    <p:sldLayoutId id="2147484326" r:id="rId7"/>
    <p:sldLayoutId id="2147484327" r:id="rId8"/>
    <p:sldLayoutId id="2147484328" r:id="rId9"/>
    <p:sldLayoutId id="2147484329" r:id="rId10"/>
    <p:sldLayoutId id="2147484330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/>
              <a:t>Business Practices Subcommittee Update 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Executive Committee Meeting</a:t>
            </a:r>
          </a:p>
          <a:p>
            <a:pPr eaLnBrk="1" hangingPunct="1"/>
            <a:r>
              <a:rPr lang="en-US" altLang="en-US" sz="3600" dirty="0" smtClean="0"/>
              <a:t>February 24, 2015</a:t>
            </a:r>
          </a:p>
          <a:p>
            <a:pPr eaLnBrk="1" hangingPunct="1"/>
            <a:endParaRPr lang="en-US" alt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F4B976-8FA6-43CC-A178-A9A01A8B362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5F7BCF-6444-43B8-8F7C-89D418FC42A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title"/>
          </p:nvPr>
        </p:nvSpPr>
        <p:spPr>
          <a:xfrm>
            <a:off x="1219200" y="274638"/>
            <a:ext cx="7924800" cy="1143000"/>
          </a:xfrm>
        </p:spPr>
        <p:txBody>
          <a:bodyPr/>
          <a:lstStyle/>
          <a:p>
            <a:pPr algn="l" eaLnBrk="1" hangingPunct="1"/>
            <a:r>
              <a:rPr lang="en-US" altLang="en-US" sz="3000" b="0" dirty="0" smtClean="0">
                <a:solidFill>
                  <a:srgbClr val="006699"/>
                </a:solidFill>
              </a:rPr>
              <a:t>NAESB BPS Update</a:t>
            </a:r>
          </a:p>
        </p:txBody>
      </p:sp>
      <p:sp>
        <p:nvSpPr>
          <p:cNvPr id="410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371600"/>
            <a:ext cx="7467600" cy="4800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Recent Meetings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>
                <a:solidFill>
                  <a:srgbClr val="006699"/>
                </a:solidFill>
              </a:rPr>
              <a:t>October 28-29, 2014 – Valley </a:t>
            </a:r>
            <a:r>
              <a:rPr lang="en-US" altLang="en-US" sz="1400" dirty="0" smtClean="0">
                <a:solidFill>
                  <a:srgbClr val="006699"/>
                </a:solidFill>
              </a:rPr>
              <a:t>forge</a:t>
            </a:r>
            <a:endParaRPr lang="en-US" altLang="en-US" sz="1400" dirty="0">
              <a:solidFill>
                <a:srgbClr val="006699"/>
              </a:solidFill>
            </a:endParaRP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>
                <a:solidFill>
                  <a:srgbClr val="006699"/>
                </a:solidFill>
              </a:rPr>
              <a:t>November 25, 2014 – Conference Call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>
                <a:solidFill>
                  <a:srgbClr val="006699"/>
                </a:solidFill>
              </a:rPr>
              <a:t>December 3-4, 2014 – </a:t>
            </a:r>
            <a:r>
              <a:rPr lang="en-US" altLang="en-US" sz="1400" dirty="0" smtClean="0">
                <a:solidFill>
                  <a:srgbClr val="006699"/>
                </a:solidFill>
              </a:rPr>
              <a:t>Tucker, GA</a:t>
            </a:r>
            <a:endParaRPr lang="en-US" altLang="en-US" sz="1400" dirty="0">
              <a:solidFill>
                <a:srgbClr val="006699"/>
              </a:solidFill>
            </a:endParaRP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>
                <a:solidFill>
                  <a:srgbClr val="006699"/>
                </a:solidFill>
              </a:rPr>
              <a:t>January 6-7, 2015 – </a:t>
            </a:r>
            <a:r>
              <a:rPr lang="en-US" altLang="en-US" sz="1400" dirty="0" smtClean="0">
                <a:solidFill>
                  <a:srgbClr val="006699"/>
                </a:solidFill>
              </a:rPr>
              <a:t>Tampa, FL</a:t>
            </a:r>
            <a:endParaRPr lang="en-US" altLang="en-US" sz="1400" dirty="0">
              <a:solidFill>
                <a:srgbClr val="006699"/>
              </a:solidFill>
            </a:endParaRP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>
                <a:solidFill>
                  <a:srgbClr val="006699"/>
                </a:solidFill>
              </a:rPr>
              <a:t>February 3-4, </a:t>
            </a:r>
            <a:r>
              <a:rPr lang="en-US" altLang="en-US" sz="1400" dirty="0" smtClean="0">
                <a:solidFill>
                  <a:srgbClr val="006699"/>
                </a:solidFill>
              </a:rPr>
              <a:t>2015 </a:t>
            </a:r>
            <a:r>
              <a:rPr lang="en-US" altLang="en-US" sz="1400" dirty="0">
                <a:solidFill>
                  <a:srgbClr val="006699"/>
                </a:solidFill>
              </a:rPr>
              <a:t>– </a:t>
            </a:r>
            <a:r>
              <a:rPr lang="en-US" altLang="en-US" sz="1400" dirty="0" smtClean="0">
                <a:solidFill>
                  <a:srgbClr val="006699"/>
                </a:solidFill>
              </a:rPr>
              <a:t>Little Rock, AR</a:t>
            </a:r>
            <a:endParaRPr lang="en-US" altLang="en-US" sz="1400" dirty="0">
              <a:solidFill>
                <a:srgbClr val="006699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Upcoming Meetings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March 3-4, 2015 – Tampa FL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March 18, 2015 – Conference Call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April 7-8, 2015 – New Orleans, LA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April 20, 2015 – Conference Call</a:t>
            </a:r>
            <a:endParaRPr lang="en-US" altLang="en-US" sz="1400" dirty="0">
              <a:solidFill>
                <a:srgbClr val="006699"/>
              </a:solidFill>
            </a:endParaRPr>
          </a:p>
          <a:p>
            <a:pPr lvl="1" eaLnBrk="1" hangingPunct="1">
              <a:lnSpc>
                <a:spcPct val="150000"/>
              </a:lnSpc>
            </a:pPr>
            <a:r>
              <a:rPr lang="en-US" altLang="en-US" sz="1400" dirty="0" smtClean="0">
                <a:solidFill>
                  <a:srgbClr val="006699"/>
                </a:solidFill>
              </a:rPr>
              <a:t>May 5-6, 2015 - TBD</a:t>
            </a:r>
            <a:endParaRPr lang="en-US" altLang="en-US" sz="2000" dirty="0" smtClean="0">
              <a:solidFill>
                <a:srgbClr val="006699"/>
              </a:solidFill>
            </a:endParaRPr>
          </a:p>
          <a:p>
            <a:pPr lvl="2" eaLnBrk="1" hangingPunct="1">
              <a:lnSpc>
                <a:spcPct val="90000"/>
              </a:lnSpc>
            </a:pPr>
            <a:endParaRPr lang="en-US" altLang="en-US" sz="1800" dirty="0" smtClean="0">
              <a:solidFill>
                <a:srgbClr val="006699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2000" dirty="0" smtClean="0">
              <a:solidFill>
                <a:srgbClr val="006699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1F225A9-7AEB-471D-B611-408BAB61586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D24339-6532-4818-AE83-72ADC2D9965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10191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Standards Development - Status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3657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Started work on MOD A Standards Request R14002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Reviewed EC Task force Scope document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Performed a gap analysis of the TF scope document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Developed </a:t>
            </a:r>
            <a:r>
              <a:rPr lang="en-US" altLang="en-US" sz="2000" dirty="0" smtClean="0">
                <a:solidFill>
                  <a:srgbClr val="006699"/>
                </a:solidFill>
              </a:rPr>
              <a:t>a draft </a:t>
            </a:r>
            <a:r>
              <a:rPr lang="en-US" altLang="en-US" sz="2000" dirty="0" smtClean="0">
                <a:solidFill>
                  <a:srgbClr val="006699"/>
                </a:solidFill>
              </a:rPr>
              <a:t>Recommendation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Few additional standards are being reviewed to close the gap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4E1D47A-715D-4348-A1D0-33E670EF5E20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1E101-59F6-4928-900A-FC34B5C44A03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Upcoming Activities</a:t>
            </a:r>
          </a:p>
        </p:txBody>
      </p:sp>
      <p:sp>
        <p:nvSpPr>
          <p:cNvPr id="71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495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400" dirty="0" smtClean="0">
                <a:solidFill>
                  <a:srgbClr val="006699"/>
                </a:solidFill>
              </a:rPr>
              <a:t>Finalize MOD A Standards – R14002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000" dirty="0" smtClean="0">
                <a:solidFill>
                  <a:srgbClr val="006699"/>
                </a:solidFill>
              </a:rPr>
              <a:t>Completion Date Second Quarter 2015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9CF473-B280-40BE-B131-80F8168310D5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84D4B3-5986-4718-83C9-59A75083FFE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Coordination – NERC 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295400"/>
            <a:ext cx="74676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Coordinate with NERC for full staffing of PFV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ORS Role Moving Forward (Monitor Reliability Impact) – Approve Test Criteria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Standard Drafting Teams</a:t>
            </a:r>
          </a:p>
          <a:p>
            <a:pPr lvl="1" eaLnBrk="1" hangingPunct="1">
              <a:defRPr/>
            </a:pPr>
            <a:r>
              <a:rPr lang="en-US" sz="2200" dirty="0" smtClean="0">
                <a:solidFill>
                  <a:srgbClr val="006699"/>
                </a:solidFill>
              </a:rPr>
              <a:t>IRO 5-Year Review Team</a:t>
            </a:r>
          </a:p>
          <a:p>
            <a:pPr lvl="2" eaLnBrk="1" hangingPunct="1">
              <a:defRPr/>
            </a:pPr>
            <a:r>
              <a:rPr lang="en-US" sz="1800" dirty="0" smtClean="0">
                <a:solidFill>
                  <a:srgbClr val="006699"/>
                </a:solidFill>
              </a:rPr>
              <a:t>Curtailment of Intra-BA Point-to-Point Tags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endParaRPr lang="en-US" sz="2000" dirty="0" smtClean="0">
              <a:solidFill>
                <a:srgbClr val="006699"/>
              </a:solidFill>
            </a:endParaRPr>
          </a:p>
          <a:p>
            <a:pPr eaLnBrk="1" hangingPunct="1">
              <a:defRPr/>
            </a:pPr>
            <a:endParaRPr 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E1C882-C9AC-449A-8130-B3F1C48E1EF4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B363D4-C3BF-46A2-B4D8-276C0E2E8CEC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1038225" y="7620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Coordination – IDC Association 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050925"/>
            <a:ext cx="7467600" cy="53657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Coordinate for Full Staffing of PFV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Access to Data During Testing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sz="2400" dirty="0" smtClean="0">
                <a:solidFill>
                  <a:srgbClr val="006699"/>
                </a:solidFill>
              </a:rPr>
              <a:t>IDC Working Group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Coordinate development of Testing Plan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endParaRPr lang="en-US" sz="2000" dirty="0" smtClean="0">
              <a:solidFill>
                <a:srgbClr val="006699"/>
              </a:solidFill>
            </a:endParaRPr>
          </a:p>
          <a:p>
            <a:pPr eaLnBrk="1" hangingPunct="1">
              <a:defRPr/>
            </a:pPr>
            <a:endParaRPr 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3D6453-AB13-4053-953C-67BEF226F85B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D826C0-469A-48B5-942F-B68FD58F503A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981075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8077200" cy="792162"/>
          </a:xfrm>
        </p:spPr>
        <p:txBody>
          <a:bodyPr/>
          <a:lstStyle/>
          <a:p>
            <a:pPr eaLnBrk="1" hangingPunct="1"/>
            <a:r>
              <a:rPr lang="en-US" altLang="en-US" sz="3600" b="0" dirty="0" smtClean="0">
                <a:solidFill>
                  <a:srgbClr val="006699"/>
                </a:solidFill>
              </a:rPr>
              <a:t>NAESB EC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1050925"/>
            <a:ext cx="7467600" cy="5365750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dirty="0" smtClean="0">
                <a:solidFill>
                  <a:srgbClr val="006699"/>
                </a:solidFill>
              </a:rPr>
              <a:t>WEQ Leadership/NAESB Staff – Coordination Issues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NERC - Ongoing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006699"/>
                </a:solidFill>
              </a:rPr>
              <a:t>IDC Association – Ongoing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endParaRPr lang="en-US" sz="2000" dirty="0" smtClean="0">
              <a:solidFill>
                <a:srgbClr val="006699"/>
              </a:solidFill>
            </a:endParaRPr>
          </a:p>
          <a:p>
            <a:pPr eaLnBrk="1" hangingPunct="1">
              <a:defRPr/>
            </a:pPr>
            <a:endParaRPr lang="en-US" sz="2000" dirty="0" smtClean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B31029-4F8C-44F4-9A26-07DCB63D9339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Free Template from www.brainybetty.com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B9B38-3DFB-48FC-9D59-9B94F79FF519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6389" name="Rectangle 2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5000">
              <a:solidFill>
                <a:srgbClr val="006699"/>
              </a:solidFill>
              <a:latin typeface="Albertus ExtraBold" pitchFamily="18" charset="0"/>
            </a:endParaRP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467600" cy="1143000"/>
          </a:xfrm>
        </p:spPr>
        <p:txBody>
          <a:bodyPr/>
          <a:lstStyle/>
          <a:p>
            <a:pPr eaLnBrk="1" hangingPunct="1"/>
            <a:r>
              <a:rPr lang="en-US" altLang="en-US" b="0" dirty="0" smtClean="0">
                <a:solidFill>
                  <a:srgbClr val="006699"/>
                </a:solidFill>
              </a:rPr>
              <a:t>Questions/Feedback</a:t>
            </a:r>
          </a:p>
        </p:txBody>
      </p:sp>
      <p:sp>
        <p:nvSpPr>
          <p:cNvPr id="1639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657600" y="1295400"/>
            <a:ext cx="2286000" cy="3840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0000" smtClean="0">
                <a:solidFill>
                  <a:srgbClr val="006699"/>
                </a:solidFill>
                <a:latin typeface="Algerian" pitchFamily="82" charset="0"/>
              </a:rPr>
              <a:t>?</a:t>
            </a: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1219200" y="1371600"/>
            <a:ext cx="7467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b="0">
              <a:solidFill>
                <a:srgbClr val="00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fectAlignment">
  <a:themeElements>
    <a:clrScheme name="PerfectAlignmen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CC0000"/>
      </a:folHlink>
    </a:clrScheme>
    <a:fontScheme name="PerfectAlign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erfectAlign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ectAlign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ectAlignmen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PerfectAlignment</Template>
  <TotalTime>4291</TotalTime>
  <Words>266</Words>
  <Application>Microsoft Office PowerPoint</Application>
  <PresentationFormat>On-screen Show (4:3)</PresentationFormat>
  <Paragraphs>65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PerfectAlignment</vt:lpstr>
      <vt:lpstr>Business Practices Subcommittee Update  </vt:lpstr>
      <vt:lpstr>NAESB BPS Update</vt:lpstr>
      <vt:lpstr>Standards Development - Status</vt:lpstr>
      <vt:lpstr>Upcoming Activities</vt:lpstr>
      <vt:lpstr>Coordination – NERC </vt:lpstr>
      <vt:lpstr>Coordination – IDC Association </vt:lpstr>
      <vt:lpstr>NAESB EC</vt:lpstr>
      <vt:lpstr>Questions/Feedback</vt:lpstr>
    </vt:vector>
  </TitlesOfParts>
  <Company>Midwest ISO / Southern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WEQ BPS Update 2013.04.30</dc:title>
  <dc:creator>Ed Skiba</dc:creator>
  <cp:lastModifiedBy>Entergy User</cp:lastModifiedBy>
  <cp:revision>315</cp:revision>
  <dcterms:created xsi:type="dcterms:W3CDTF">2008-01-22T14:15:55Z</dcterms:created>
  <dcterms:modified xsi:type="dcterms:W3CDTF">2015-02-24T16:13:25Z</dcterms:modified>
</cp:coreProperties>
</file>