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78" r:id="rId3"/>
    <p:sldId id="280" r:id="rId4"/>
    <p:sldId id="281" r:id="rId5"/>
    <p:sldId id="288" r:id="rId6"/>
    <p:sldId id="282" r:id="rId7"/>
    <p:sldId id="289" r:id="rId8"/>
    <p:sldId id="284" r:id="rId9"/>
    <p:sldId id="285" r:id="rId10"/>
    <p:sldId id="265" r:id="rId11"/>
    <p:sldId id="266" r:id="rId12"/>
    <p:sldId id="267" r:id="rId13"/>
    <p:sldId id="287" r:id="rId14"/>
    <p:sldId id="286" r:id="rId15"/>
    <p:sldId id="277" r:id="rId16"/>
    <p:sldId id="268" r:id="rId17"/>
    <p:sldId id="259" r:id="rId18"/>
    <p:sldId id="260" r:id="rId1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32" userDrawn="1">
          <p15:clr>
            <a:srgbClr val="A4A3A4"/>
          </p15:clr>
        </p15:guide>
        <p15:guide id="2" pos="221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a Nassari" initials="AN" lastIdx="1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0B04"/>
    <a:srgbClr val="CC0000"/>
    <a:srgbClr val="FF9999"/>
    <a:srgbClr val="FF5050"/>
    <a:srgbClr val="FF7C80"/>
    <a:srgbClr val="FFCCCC"/>
    <a:srgbClr val="CCFFCC"/>
    <a:srgbClr val="FFFFCC"/>
    <a:srgbClr val="C02000"/>
    <a:srgbClr val="B11E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30" autoAdjust="0"/>
    <p:restoredTop sz="94638" autoAdjust="0"/>
  </p:normalViewPr>
  <p:slideViewPr>
    <p:cSldViewPr>
      <p:cViewPr varScale="1">
        <p:scale>
          <a:sx n="54" d="100"/>
          <a:sy n="54" d="100"/>
        </p:scale>
        <p:origin x="-126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78" y="-96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1" y="0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6ECFEA6C-302F-47F4-895D-3D711643ADEC}" type="datetimeFigureOut">
              <a:rPr lang="en-US" smtClean="0"/>
              <a:t>2/24/2016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1738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1" y="8841738"/>
            <a:ext cx="3043979" cy="465773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7AB74ED0-B06B-4571-91BB-C2850A8271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482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FB43D88E-3F6A-468C-8898-3D34A001C10D}" type="datetimeFigureOut">
              <a:rPr lang="en-US" smtClean="0"/>
              <a:pPr/>
              <a:t>2/24/2016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5444A5C7-04D8-4799-B2C4-55391F2845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99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3581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686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909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013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428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314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66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339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00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44A5C7-04D8-4799-B2C4-55391F2845B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281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 txBox="1">
            <a:spLocks/>
          </p:cNvSpPr>
          <p:nvPr userDrawn="1"/>
        </p:nvSpPr>
        <p:spPr>
          <a:xfrm>
            <a:off x="457200" y="6356350"/>
            <a:ext cx="838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001000" algn="l"/>
              </a:tabLst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Proprietary and confidential.  Do not copy or distribute without permission from OATI.  © 2013 Open Access Technology International, Inc.	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fld id="{1CD61328-9DA1-4C9A-81A1-C8F03E22FFDE}" type="slidenum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8001000" algn="l"/>
                </a:tabLst>
                <a:defRPr/>
              </a:pPr>
              <a:t>‹#›</a:t>
            </a:fld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7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222594" y="1981200"/>
            <a:ext cx="5692806" cy="914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600" b="1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39310" y="2895600"/>
            <a:ext cx="5029200" cy="838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02000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Full Name, 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95600" y="4876800"/>
            <a:ext cx="2514600" cy="6699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r>
              <a:rPr lang="en-US" dirty="0" smtClean="0"/>
              <a:t>VENUE/CITY, STATE</a:t>
            </a:r>
          </a:p>
          <a:p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60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 txBox="1">
            <a:spLocks/>
          </p:cNvSpPr>
          <p:nvPr userDrawn="1"/>
        </p:nvSpPr>
        <p:spPr>
          <a:xfrm>
            <a:off x="457200" y="6356350"/>
            <a:ext cx="838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001000" algn="l"/>
              </a:tabLst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Proprietary and confidential.  Do not copy or distribute without permission from OATI.  ©2016 Open Access Technology International, Inc.	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  <a:fld id="{1CD61328-9DA1-4C9A-81A1-C8F03E22FFD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8001000" algn="l"/>
                </a:tabLst>
                <a:defRPr/>
              </a:pPr>
              <a:t>‹#›</a:t>
            </a:fld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70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52400"/>
            <a:ext cx="7239000" cy="79216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lang="en-US" sz="3000" b="0" i="0" kern="1200" dirty="0">
                <a:solidFill>
                  <a:srgbClr val="C02000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57200" y="6356350"/>
            <a:ext cx="838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001000" algn="l"/>
              </a:tabLst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Proprietary and confidential.  Do not copy or distribute without permission from OATI.  ©2016 Open Access Technology International, Inc.	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  <a:fld id="{1CD61328-9DA1-4C9A-81A1-C8F03E22FFD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8001000" algn="l"/>
                </a:tabLst>
                <a:defRPr/>
              </a:pPr>
              <a:t>‹#›</a:t>
            </a:fld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3152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>
              <a:defRPr lang="en-US" sz="2200" i="1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>
              <a:defRPr lang="en-US" sz="1800" i="1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>
              <a:defRPr lang="en-US" sz="1800" kern="1200" dirty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/>
              <a:t>Fourth level</a:t>
            </a:r>
          </a:p>
          <a:p>
            <a:pPr marL="2057400" lvl="4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</a:pPr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199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Bullets Side by S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152400"/>
            <a:ext cx="7239000" cy="79216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lang="en-US" sz="3000" b="0" i="0" kern="1200" dirty="0">
                <a:solidFill>
                  <a:srgbClr val="C02000"/>
                </a:solidFill>
                <a:latin typeface="Trebuchet MS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457200" y="6356350"/>
            <a:ext cx="838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8001000" algn="l"/>
              </a:tabLst>
              <a:defRPr/>
            </a:pP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Proprietary and confidential.  Do not copy or distribute without permission from OATI.  ©2016 Open Access Technology International, Inc.	</a:t>
            </a:r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  <a:fld id="{1CD61328-9DA1-4C9A-81A1-C8F03E22FFDE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C02000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l" defTabSz="13716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8001000" algn="l"/>
                </a:tabLst>
                <a:defRPr/>
              </a:pPr>
              <a:t>‹#›</a:t>
            </a:fld>
            <a:r>
              <a:rPr kumimoji="0" 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t>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35814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>
              <a:defRPr lang="en-US" sz="2200" i="1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>
              <a:defRPr lang="en-US" sz="1800" i="1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>
              <a:defRPr lang="en-US" sz="1800" kern="1200" dirty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/>
              <a:t>Fourth level</a:t>
            </a:r>
          </a:p>
          <a:p>
            <a:pPr marL="2057400" lvl="4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</a:pPr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idx="12"/>
          </p:nvPr>
        </p:nvSpPr>
        <p:spPr>
          <a:xfrm>
            <a:off x="5105400" y="1219200"/>
            <a:ext cx="35814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>
              <a:defRPr lang="en-US" sz="2200" i="1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>
              <a:defRPr lang="en-US" sz="2000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>
              <a:defRPr lang="en-US" sz="1800" i="1" kern="1200" dirty="0" smtClean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>
              <a:defRPr lang="en-US" sz="1800" kern="1200" dirty="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Click to edit Master text styles</a:t>
            </a:r>
          </a:p>
          <a:p>
            <a:pPr marL="742950" lvl="1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/>
              <a:t>Second level</a:t>
            </a:r>
          </a:p>
          <a:p>
            <a:pPr marL="1143000" lvl="2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Third level</a:t>
            </a:r>
          </a:p>
          <a:p>
            <a:pPr marL="1600200" lvl="3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</a:pPr>
            <a:r>
              <a:rPr lang="en-US" dirty="0" smtClean="0"/>
              <a:t>Fourth level</a:t>
            </a:r>
          </a:p>
          <a:p>
            <a:pPr marL="2057400" lvl="4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</a:pPr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199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200"/>
            </a:lvl2pPr>
            <a:lvl3pPr>
              <a:defRPr sz="2000" baseline="0"/>
            </a:lvl3pPr>
            <a:lvl4pPr>
              <a:defRPr sz="1800" baseline="0"/>
            </a:lvl4pPr>
            <a:lvl5pPr>
              <a:defRPr sz="1600"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22594" y="3352800"/>
            <a:ext cx="5997606" cy="17526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 b="1" baseline="0">
                <a:solidFill>
                  <a:schemeClr val="tx1"/>
                </a:solidFill>
                <a:latin typeface="Trebuchet MS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 name@email.com </a:t>
            </a:r>
          </a:p>
          <a:p>
            <a:r>
              <a:rPr lang="en-US" dirty="0" smtClean="0"/>
              <a:t>Phone number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3200400" y="2133600"/>
            <a:ext cx="38100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4800">
                <a:solidFill>
                  <a:srgbClr val="C00000"/>
                </a:solidFill>
                <a:latin typeface="Trebuchet MS" pitchFamily="34" charset="0"/>
              </a:defRPr>
            </a:lvl1pPr>
          </a:lstStyle>
          <a:p>
            <a:r>
              <a:rPr lang="en-US" b="1" dirty="0" smtClean="0"/>
              <a:t>Thank You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3611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822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z="800" dirty="0" smtClean="0">
                <a:solidFill>
                  <a:schemeClr val="tx1"/>
                </a:solidFill>
                <a:latin typeface="Trebuchet MS" pitchFamily="34" charset="0"/>
              </a:rPr>
              <a:t>Proprietary and confidential.  Do not copy or distribute without permission from OATI.  © 2015 Open Access Technology International, Inc.</a:t>
            </a:r>
            <a:r>
              <a:rPr lang="en-US" dirty="0" smtClean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rgbClr val="C02000"/>
                </a:solidFill>
              </a:rPr>
              <a:t>                                         </a:t>
            </a:r>
            <a:fld id="{1CD61328-9DA1-4C9A-81A1-C8F03E22FFDE}" type="slidenum">
              <a:rPr lang="en-US" smtClean="0">
                <a:solidFill>
                  <a:srgbClr val="C02000"/>
                </a:solidFill>
              </a:rPr>
              <a:pPr/>
              <a:t>‹#›</a:t>
            </a:fld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sp>
        <p:nvSpPr>
          <p:cNvPr id="15" name="Title Placeholder 6"/>
          <p:cNvSpPr txBox="1">
            <a:spLocks/>
          </p:cNvSpPr>
          <p:nvPr/>
        </p:nvSpPr>
        <p:spPr>
          <a:xfrm>
            <a:off x="0" y="304800"/>
            <a:ext cx="1600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rgbClr val="C02000"/>
              </a:solidFill>
              <a:effectLst/>
              <a:uLnTx/>
              <a:uFillTx/>
              <a:latin typeface="Trebuchet MS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8054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4" r:id="rId3"/>
    <p:sldLayoutId id="2147483650" r:id="rId4"/>
    <p:sldLayoutId id="2147483657" r:id="rId5"/>
    <p:sldLayoutId id="2147483656" r:id="rId6"/>
    <p:sldLayoutId id="2147483651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3000" b="0" i="0" kern="1200" dirty="0" smtClean="0">
          <a:solidFill>
            <a:srgbClr val="C02000"/>
          </a:solidFill>
          <a:latin typeface="Trebuchet MS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400" i="1" kern="1200" dirty="0" smtClean="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i="1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276600" y="1295400"/>
            <a:ext cx="5867400" cy="14478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1">
                <a:solidFill>
                  <a:srgbClr val="C02000"/>
                </a:solidFill>
                <a:latin typeface="+mj-lt"/>
              </a:defRPr>
            </a:lvl1pPr>
          </a:lstStyle>
          <a:p>
            <a:r>
              <a:rPr lang="en-US" sz="3600" dirty="0" smtClean="0">
                <a:solidFill>
                  <a:schemeClr val="tx1"/>
                </a:solidFill>
                <a:latin typeface="Trebuchet MS" pitchFamily="34" charset="0"/>
              </a:rPr>
              <a:t>NAESB Gas-Electric Harmonization Forum</a:t>
            </a:r>
            <a:endParaRPr lang="en-US" sz="44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276600" y="2971800"/>
            <a:ext cx="5867400" cy="1600200"/>
          </a:xfrm>
        </p:spPr>
        <p:txBody>
          <a:bodyPr>
            <a:normAutofit fontScale="25000" lnSpcReduction="20000"/>
          </a:bodyPr>
          <a:lstStyle>
            <a:lvl1pPr marL="0" indent="0" algn="l">
              <a:buNone/>
              <a:defRPr>
                <a:solidFill>
                  <a:srgbClr val="C02000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spcBef>
                <a:spcPts val="0"/>
              </a:spcBef>
            </a:pPr>
            <a:r>
              <a:rPr lang="en-US" sz="9600" dirty="0" smtClean="0">
                <a:latin typeface="Trebuchet MS" pitchFamily="34" charset="0"/>
              </a:rPr>
              <a:t>Jerry Dempsey </a:t>
            </a:r>
          </a:p>
          <a:p>
            <a:pPr>
              <a:spcBef>
                <a:spcPts val="0"/>
              </a:spcBef>
            </a:pPr>
            <a:r>
              <a:rPr lang="en-US" sz="9600" dirty="0" smtClean="0">
                <a:latin typeface="Trebuchet MS" pitchFamily="34" charset="0"/>
              </a:rPr>
              <a:t>Senior Vice President</a:t>
            </a:r>
          </a:p>
          <a:p>
            <a:pPr>
              <a:spcBef>
                <a:spcPts val="0"/>
              </a:spcBef>
            </a:pPr>
            <a:endParaRPr lang="en-US" sz="9600" dirty="0" smtClean="0">
              <a:latin typeface="Trebuchet MS" pitchFamily="34" charset="0"/>
            </a:endParaRPr>
          </a:p>
          <a:p>
            <a:pPr>
              <a:spcBef>
                <a:spcPts val="0"/>
              </a:spcBef>
            </a:pPr>
            <a:r>
              <a:rPr lang="en-US" sz="9600" dirty="0" smtClean="0">
                <a:latin typeface="Trebuchet MS" pitchFamily="34" charset="0"/>
              </a:rPr>
              <a:t>Sheldan Perry</a:t>
            </a:r>
          </a:p>
          <a:p>
            <a:pPr>
              <a:spcBef>
                <a:spcPts val="0"/>
              </a:spcBef>
            </a:pPr>
            <a:r>
              <a:rPr lang="en-US" sz="9600" dirty="0" smtClean="0">
                <a:latin typeface="Trebuchet MS" pitchFamily="34" charset="0"/>
              </a:rPr>
              <a:t>Manager of Gas Systems</a:t>
            </a:r>
          </a:p>
          <a:p>
            <a:pPr>
              <a:spcBef>
                <a:spcPts val="0"/>
              </a:spcBef>
            </a:pPr>
            <a:endParaRPr lang="en-US" b="1" dirty="0" smtClean="0">
              <a:latin typeface="Trebuchet MS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Trebuchet MS" pitchFamily="34" charset="0"/>
            </a:endParaRPr>
          </a:p>
          <a:p>
            <a:pPr>
              <a:spcBef>
                <a:spcPts val="0"/>
              </a:spcBef>
            </a:pPr>
            <a:endParaRPr lang="en-US" sz="2800" i="1" dirty="0" smtClean="0">
              <a:latin typeface="Trebuchet MS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95600" y="4876800"/>
            <a:ext cx="4572000" cy="669925"/>
          </a:xfrm>
        </p:spPr>
        <p:txBody>
          <a:bodyPr/>
          <a:lstStyle>
            <a:lvl1pPr algn="l">
              <a:defRPr sz="1600">
                <a:solidFill>
                  <a:schemeClr val="tx1"/>
                </a:solidFill>
                <a:latin typeface="Trebuchet MS" pitchFamily="34" charset="0"/>
              </a:defRPr>
            </a:lvl1pPr>
          </a:lstStyle>
          <a:p>
            <a:r>
              <a:rPr lang="en-US" dirty="0" smtClean="0"/>
              <a:t>Houston, TX</a:t>
            </a:r>
          </a:p>
          <a:p>
            <a:r>
              <a:rPr lang="en-US" dirty="0" smtClean="0"/>
              <a:t>February 18 and 19,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61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Current Gas Process Example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1066800"/>
            <a:ext cx="7315200" cy="54102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i="1" dirty="0">
              <a:latin typeface="Trebuchet M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48600" y="4648200"/>
            <a:ext cx="1295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8B0B04"/>
                </a:solidFill>
                <a:latin typeface="Trebuchet MS" panose="020B0603020202020204" pitchFamily="34" charset="0"/>
              </a:rPr>
              <a:t>©2016 OATI, Inc.</a:t>
            </a:r>
            <a:endParaRPr lang="en-US" sz="800" dirty="0">
              <a:solidFill>
                <a:srgbClr val="8B0B04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98" y="1524000"/>
            <a:ext cx="9016002" cy="396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70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Observations on Current Process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1066800"/>
            <a:ext cx="7315200" cy="54102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The current multi-step </a:t>
            </a:r>
            <a:r>
              <a:rPr lang="en-US" sz="2400" dirty="0">
                <a:latin typeface="Trebuchet MS" pitchFamily="34" charset="0"/>
              </a:rPr>
              <a:t>process </a:t>
            </a:r>
            <a:r>
              <a:rPr lang="en-US" sz="2400" dirty="0" smtClean="0">
                <a:latin typeface="Trebuchet MS" pitchFamily="34" charset="0"/>
              </a:rPr>
              <a:t>occurs over a 3-4 hour period per nomination cycle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The service requester is required to separately nominate </a:t>
            </a:r>
            <a:r>
              <a:rPr lang="en-US" sz="2400" dirty="0">
                <a:latin typeface="Trebuchet MS" pitchFamily="34" charset="0"/>
              </a:rPr>
              <a:t>across multiple pipelines</a:t>
            </a:r>
          </a:p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The service requester receives confirmation of scheduled quantities separately from each pipeline</a:t>
            </a:r>
          </a:p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The Electronic Data Interchange (EDI) data set configuration process is challenging for all parties to the transaction</a:t>
            </a:r>
          </a:p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Multiple communication mechanisms for confirmations, i.e., email, fax, phone</a:t>
            </a:r>
          </a:p>
        </p:txBody>
      </p:sp>
    </p:spTree>
    <p:extLst>
      <p:ext uri="{BB962C8B-B14F-4D97-AF65-F5344CB8AC3E}">
        <p14:creationId xmlns:p14="http://schemas.microsoft.com/office/powerpoint/2010/main" val="152370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316966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>
                <a:latin typeface="Trebuchet MS" pitchFamily="34" charset="0"/>
                <a:ea typeface="+mj-ea"/>
                <a:cs typeface="+mj-cs"/>
              </a:rPr>
              <a:t>E</a:t>
            </a: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-Tagging Concepts Applied to Gas 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1066800"/>
            <a:ext cx="7315200" cy="54102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i="1" dirty="0">
              <a:latin typeface="Trebuchet MS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47649" y="4343400"/>
            <a:ext cx="1295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8B0B04"/>
                </a:solidFill>
                <a:latin typeface="Trebuchet MS" panose="020B0603020202020204" pitchFamily="34" charset="0"/>
              </a:rPr>
              <a:t>©2016 OATI, Inc.</a:t>
            </a:r>
            <a:endParaRPr lang="en-US" sz="800" dirty="0">
              <a:solidFill>
                <a:srgbClr val="8B0B04"/>
              </a:solidFill>
              <a:latin typeface="Trebuchet MS" panose="020B0603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27" y="1600200"/>
            <a:ext cx="9016002" cy="3657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70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Concepts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43520" y="5105400"/>
            <a:ext cx="1295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8B0B04"/>
                </a:solidFill>
                <a:latin typeface="Trebuchet MS" panose="020B0603020202020204" pitchFamily="34" charset="0"/>
              </a:rPr>
              <a:t>©2016 OATI, Inc.</a:t>
            </a:r>
            <a:endParaRPr lang="en-US" sz="800" dirty="0">
              <a:solidFill>
                <a:srgbClr val="8B0B04"/>
              </a:solidFill>
              <a:latin typeface="Trebuchet MS" panose="020B0603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762000"/>
            <a:ext cx="9838373" cy="5032429"/>
          </a:xfrm>
        </p:spPr>
      </p:pic>
    </p:spTree>
    <p:extLst>
      <p:ext uri="{BB962C8B-B14F-4D97-AF65-F5344CB8AC3E}">
        <p14:creationId xmlns:p14="http://schemas.microsoft.com/office/powerpoint/2010/main" val="210836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 of Electronic Gas Scheduling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7315200" cy="4906963"/>
          </a:xfrm>
        </p:spPr>
        <p:txBody>
          <a:bodyPr/>
          <a:lstStyle/>
          <a:p>
            <a:r>
              <a:rPr lang="en-US" dirty="0"/>
              <a:t>Streamlined Electronic Gas Scheduling Primary Functions</a:t>
            </a:r>
          </a:p>
          <a:p>
            <a:pPr marL="690563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dirty="0" smtClean="0"/>
              <a:t>Simultaneously notifies </a:t>
            </a:r>
            <a:r>
              <a:rPr lang="en-US" sz="2400" dirty="0"/>
              <a:t>all parties </a:t>
            </a:r>
            <a:r>
              <a:rPr lang="en-US" sz="2400" dirty="0" smtClean="0"/>
              <a:t>that </a:t>
            </a:r>
            <a:r>
              <a:rPr lang="en-US" sz="2400" dirty="0"/>
              <a:t>a nomination has been initiated</a:t>
            </a:r>
          </a:p>
          <a:p>
            <a:pPr marL="690563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dirty="0"/>
              <a:t>Allows the parties </a:t>
            </a:r>
            <a:r>
              <a:rPr lang="en-US" sz="2400" dirty="0" smtClean="0"/>
              <a:t>in </a:t>
            </a:r>
            <a:r>
              <a:rPr lang="en-US" sz="2400" dirty="0"/>
              <a:t>the transaction to approve the nomination</a:t>
            </a:r>
          </a:p>
          <a:p>
            <a:pPr marL="690563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dirty="0"/>
              <a:t>N</a:t>
            </a:r>
            <a:r>
              <a:rPr lang="en-US" sz="2400" dirty="0" smtClean="0"/>
              <a:t>ominated </a:t>
            </a:r>
            <a:r>
              <a:rPr lang="en-US" sz="2400" dirty="0"/>
              <a:t>quantities are confirmed and scheduled in real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0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Benefits to the Gas Industry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914400"/>
            <a:ext cx="7315200" cy="5181600"/>
          </a:xfrm>
          <a:prstGeom prst="rect">
            <a:avLst/>
          </a:prstGeo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rebuchet MS" panose="020B0603020202020204" pitchFamily="34" charset="0"/>
              </a:rPr>
              <a:t>Enhances party-to-party communication 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Reduces need for email, fax, and phone </a:t>
            </a:r>
            <a:r>
              <a:rPr lang="en-US" sz="2400" i="1" dirty="0" smtClean="0">
                <a:latin typeface="Trebuchet MS" pitchFamily="34" charset="0"/>
              </a:rPr>
              <a:t>calls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End-to-end </a:t>
            </a:r>
            <a:r>
              <a:rPr lang="en-US" sz="2400" i="1" dirty="0">
                <a:latin typeface="Trebuchet MS" pitchFamily="34" charset="0"/>
              </a:rPr>
              <a:t>simultaneous notification and coordination to all interested parties </a:t>
            </a:r>
            <a:r>
              <a:rPr lang="en-US" sz="2400" i="1" dirty="0" smtClean="0">
                <a:latin typeface="Trebuchet MS" pitchFamily="34" charset="0"/>
              </a:rPr>
              <a:t>in </a:t>
            </a:r>
            <a:r>
              <a:rPr lang="en-US" sz="2400" i="1" dirty="0">
                <a:latin typeface="Trebuchet MS" pitchFamily="34" charset="0"/>
              </a:rPr>
              <a:t>the transaction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rebuchet MS" panose="020B0603020202020204" pitchFamily="34" charset="0"/>
              </a:rPr>
              <a:t>Enables </a:t>
            </a:r>
            <a:r>
              <a:rPr lang="en-US" sz="2400" dirty="0">
                <a:latin typeface="Trebuchet MS" panose="020B0603020202020204" pitchFamily="34" charset="0"/>
              </a:rPr>
              <a:t>faster, computerized scheduling of shipper nominated and confirmed </a:t>
            </a:r>
            <a:r>
              <a:rPr lang="en-US" sz="2400" dirty="0" smtClean="0">
                <a:latin typeface="Trebuchet MS" panose="020B0603020202020204" pitchFamily="34" charset="0"/>
              </a:rPr>
              <a:t>quantities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>
              <a:latin typeface="Trebuchet MS" panose="020B0603020202020204" pitchFamily="34" charset="0"/>
            </a:endParaRPr>
          </a:p>
          <a:p>
            <a:pPr lvl="1"/>
            <a:endParaRPr lang="en-US" sz="2000" dirty="0"/>
          </a:p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86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Benefits to the Gas Industry (Continued)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28057" y="914400"/>
            <a:ext cx="7315200" cy="5410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Facilitates Transparency in the </a:t>
            </a:r>
            <a:r>
              <a:rPr lang="en-US" sz="2400" dirty="0" smtClean="0">
                <a:latin typeface="Trebuchet MS" pitchFamily="34" charset="0"/>
              </a:rPr>
              <a:t>Gas Scheduling Process</a:t>
            </a:r>
            <a:endParaRPr lang="en-US" sz="2400" dirty="0">
              <a:latin typeface="Trebuchet MS" pitchFamily="34" charset="0"/>
            </a:endParaRP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Accessible to all </a:t>
            </a:r>
            <a:r>
              <a:rPr lang="en-US" sz="2400" i="1" dirty="0" smtClean="0">
                <a:latin typeface="Trebuchet MS" pitchFamily="34" charset="0"/>
              </a:rPr>
              <a:t>interested parties, i.e., shippers, operators, etc.</a:t>
            </a:r>
            <a:endParaRPr lang="en-US" sz="2400" i="1" dirty="0">
              <a:latin typeface="Trebuchet MS" pitchFamily="34" charset="0"/>
            </a:endParaRP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Standardized Streamlined Scheduling Process</a:t>
            </a:r>
            <a:endParaRPr lang="en-US" sz="2400" dirty="0">
              <a:latin typeface="Trebuchet MS" pitchFamily="34" charset="0"/>
            </a:endParaRP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Standard process across all </a:t>
            </a:r>
            <a:r>
              <a:rPr lang="en-US" sz="2400" i="1" dirty="0" smtClean="0">
                <a:latin typeface="Trebuchet MS" pitchFamily="34" charset="0"/>
              </a:rPr>
              <a:t>pipelines</a:t>
            </a:r>
            <a:endParaRPr lang="en-US" sz="2400" i="1" dirty="0">
              <a:latin typeface="Trebuchet MS" pitchFamily="34" charset="0"/>
            </a:endParaRP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Common NAESB data </a:t>
            </a:r>
            <a:r>
              <a:rPr lang="en-US" sz="2400" i="1" dirty="0" smtClean="0">
                <a:latin typeface="Trebuchet MS" pitchFamily="34" charset="0"/>
              </a:rPr>
              <a:t>registry, </a:t>
            </a:r>
            <a:r>
              <a:rPr lang="en-US" sz="2400" i="1" dirty="0">
                <a:latin typeface="Trebuchet MS" pitchFamily="34" charset="0"/>
              </a:rPr>
              <a:t>i.e</a:t>
            </a:r>
            <a:r>
              <a:rPr lang="en-US" sz="2400" i="1" dirty="0" smtClean="0">
                <a:latin typeface="Trebuchet MS" pitchFamily="34" charset="0"/>
              </a:rPr>
              <a:t>., entities, locations</a:t>
            </a:r>
            <a:endParaRPr lang="en-US" sz="2400" i="1" dirty="0">
              <a:latin typeface="Trebuchet MS" pitchFamily="34" charset="0"/>
            </a:endParaRP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Efficiency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All </a:t>
            </a:r>
            <a:r>
              <a:rPr lang="en-US" sz="2400" i="1" dirty="0" smtClean="0">
                <a:latin typeface="Trebuchet MS" pitchFamily="34" charset="0"/>
              </a:rPr>
              <a:t>parties involved </a:t>
            </a:r>
            <a:r>
              <a:rPr lang="en-US" sz="2400" i="1" dirty="0">
                <a:latin typeface="Trebuchet MS" pitchFamily="34" charset="0"/>
              </a:rPr>
              <a:t>will have identical view of the </a:t>
            </a:r>
            <a:r>
              <a:rPr lang="en-US" sz="2400" i="1" dirty="0" smtClean="0">
                <a:latin typeface="Trebuchet MS" pitchFamily="34" charset="0"/>
              </a:rPr>
              <a:t>transaction</a:t>
            </a:r>
            <a:endParaRPr lang="en-US" sz="2400" i="1" dirty="0">
              <a:latin typeface="Trebuchet MS" pitchFamily="34" charset="0"/>
            </a:endParaRP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Significant </a:t>
            </a:r>
            <a:r>
              <a:rPr lang="en-US" sz="2400" i="1" dirty="0">
                <a:latin typeface="Trebuchet MS" pitchFamily="34" charset="0"/>
              </a:rPr>
              <a:t>reduction in manual </a:t>
            </a:r>
            <a:r>
              <a:rPr lang="en-US" sz="2400" i="1" dirty="0" smtClean="0">
                <a:latin typeface="Trebuchet MS" pitchFamily="34" charset="0"/>
              </a:rPr>
              <a:t>process</a:t>
            </a:r>
            <a:endParaRPr lang="en-US" sz="2400" i="1" dirty="0">
              <a:latin typeface="Trebuchet MS" pitchFamily="34" charset="0"/>
            </a:endParaRP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Interoperability</a:t>
            </a:r>
          </a:p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endParaRPr lang="en-US" sz="2400" dirty="0" smtClean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70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/>
          <p:cNvSpPr>
            <a:spLocks noGrp="1"/>
          </p:cNvSpPr>
          <p:nvPr>
            <p:ph type="title"/>
          </p:nvPr>
        </p:nvSpPr>
        <p:spPr>
          <a:xfrm>
            <a:off x="3124200" y="2286000"/>
            <a:ext cx="3810000" cy="7620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>
                <a:solidFill>
                  <a:srgbClr val="C00000"/>
                </a:solidFill>
                <a:latin typeface="Trebuchet MS" pitchFamily="34" charset="0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Questions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7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146425" y="3352800"/>
            <a:ext cx="4321175" cy="2057400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3200" b="1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z="2400" dirty="0" smtClean="0">
                <a:latin typeface="Trebuchet MS" pitchFamily="34" charset="0"/>
              </a:rPr>
              <a:t>Jerry Dempsey</a:t>
            </a:r>
          </a:p>
          <a:p>
            <a:r>
              <a:rPr lang="en-US" sz="2400" dirty="0" smtClean="0">
                <a:latin typeface="Trebuchet MS" pitchFamily="34" charset="0"/>
              </a:rPr>
              <a:t>Sheldan Perry</a:t>
            </a:r>
          </a:p>
          <a:p>
            <a:r>
              <a:rPr lang="en-US" sz="2400" dirty="0" smtClean="0">
                <a:latin typeface="Trebuchet MS" pitchFamily="34" charset="0"/>
              </a:rPr>
              <a:t>Jerry.Dempsey@oati.net</a:t>
            </a:r>
          </a:p>
          <a:p>
            <a:r>
              <a:rPr lang="en-US" sz="2400" dirty="0" smtClean="0">
                <a:latin typeface="Trebuchet MS" pitchFamily="34" charset="0"/>
              </a:rPr>
              <a:t>763.201.2000</a:t>
            </a:r>
          </a:p>
        </p:txBody>
      </p:sp>
      <p:sp>
        <p:nvSpPr>
          <p:cNvPr id="4" name="Title 8"/>
          <p:cNvSpPr>
            <a:spLocks noGrp="1"/>
          </p:cNvSpPr>
          <p:nvPr>
            <p:ph type="title"/>
          </p:nvPr>
        </p:nvSpPr>
        <p:spPr>
          <a:xfrm>
            <a:off x="3124200" y="2286000"/>
            <a:ext cx="3810000" cy="7620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>
                <a:solidFill>
                  <a:srgbClr val="C00000"/>
                </a:solidFill>
                <a:latin typeface="Trebuchet MS" pitchFamily="34" charset="0"/>
              </a:defRPr>
            </a:lvl1pPr>
          </a:lstStyle>
          <a:p>
            <a:r>
              <a:rPr lang="en-US" b="1" dirty="0" smtClean="0">
                <a:solidFill>
                  <a:srgbClr val="C02000"/>
                </a:solidFill>
              </a:rPr>
              <a:t>Thank You</a:t>
            </a:r>
            <a:endParaRPr lang="en-US" b="1" dirty="0">
              <a:solidFill>
                <a:srgbClr val="C02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62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Agenda Overview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1066800"/>
            <a:ext cx="7315200" cy="51816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Share experience and lessons learned when Wholesale Electric adopted Electronic Scheduling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Overview of Electronic Scheduling 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Benefits to Wholesale Electric Industry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Gas Industry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Current Gas </a:t>
            </a:r>
            <a:r>
              <a:rPr lang="en-US" sz="2400" i="1" dirty="0">
                <a:latin typeface="Trebuchet MS" pitchFamily="34" charset="0"/>
              </a:rPr>
              <a:t>p</a:t>
            </a:r>
            <a:r>
              <a:rPr lang="en-US" sz="2400" i="1" dirty="0" smtClean="0">
                <a:latin typeface="Trebuchet MS" pitchFamily="34" charset="0"/>
              </a:rPr>
              <a:t>rocess flow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Concept of </a:t>
            </a:r>
            <a:r>
              <a:rPr lang="en-US" sz="2400" i="1" dirty="0">
                <a:latin typeface="Trebuchet MS" pitchFamily="34" charset="0"/>
              </a:rPr>
              <a:t>Electronic Scheduling for Gas Industry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Projected </a:t>
            </a:r>
            <a:r>
              <a:rPr lang="en-US" sz="2400" i="1" dirty="0">
                <a:latin typeface="Trebuchet MS" pitchFamily="34" charset="0"/>
              </a:rPr>
              <a:t>benefits to Gas Industry</a:t>
            </a:r>
          </a:p>
        </p:txBody>
      </p:sp>
    </p:spTree>
    <p:extLst>
      <p:ext uri="{BB962C8B-B14F-4D97-AF65-F5344CB8AC3E}">
        <p14:creationId xmlns:p14="http://schemas.microsoft.com/office/powerpoint/2010/main" val="3761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6858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Electronic Tagging Service for Electricity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914400"/>
            <a:ext cx="7315200" cy="5410200"/>
          </a:xfrm>
          <a:prstGeom prst="rect">
            <a:avLst/>
          </a:prstGeom>
        </p:spPr>
        <p:txBody>
          <a:bodyPr/>
          <a:lstStyle/>
          <a:p>
            <a:pPr marL="739775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Electronic Tagging Service (e-Tag) is governed by NAESB e-Tag Specification</a:t>
            </a:r>
          </a:p>
          <a:p>
            <a:pPr marL="108902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Provides an open standard</a:t>
            </a:r>
          </a:p>
          <a:p>
            <a:pPr marL="739775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Common NAESB data registry for entities provides foundation</a:t>
            </a:r>
          </a:p>
          <a:p>
            <a:pPr marL="108902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Increases interoperability</a:t>
            </a:r>
          </a:p>
          <a:p>
            <a:pPr marL="108902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Reduces errors</a:t>
            </a:r>
          </a:p>
          <a:p>
            <a:pPr marL="739775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Regional Entities s</a:t>
            </a:r>
            <a:r>
              <a:rPr lang="en-US" sz="2400" dirty="0" smtClean="0">
                <a:latin typeface="Trebuchet MS" pitchFamily="34" charset="0"/>
              </a:rPr>
              <a:t>upplement </a:t>
            </a:r>
            <a:r>
              <a:rPr lang="en-US" sz="2400" dirty="0">
                <a:latin typeface="Trebuchet MS" pitchFamily="34" charset="0"/>
              </a:rPr>
              <a:t>standard with Business Process Requirements adapted to local </a:t>
            </a:r>
            <a:r>
              <a:rPr lang="en-US" sz="2400" dirty="0" smtClean="0">
                <a:latin typeface="Trebuchet MS" pitchFamily="34" charset="0"/>
              </a:rPr>
              <a:t>needs</a:t>
            </a:r>
            <a:endParaRPr lang="en-US" sz="2400" dirty="0">
              <a:latin typeface="Trebuchet MS" pitchFamily="34" charset="0"/>
            </a:endParaRPr>
          </a:p>
          <a:p>
            <a:pPr marL="739775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Currently </a:t>
            </a:r>
            <a:r>
              <a:rPr lang="en-US" sz="2400" dirty="0">
                <a:latin typeface="Trebuchet MS" pitchFamily="34" charset="0"/>
              </a:rPr>
              <a:t>captures 4,000+ </a:t>
            </a:r>
            <a:r>
              <a:rPr lang="en-US" sz="2400" dirty="0" smtClean="0">
                <a:latin typeface="Trebuchet MS" pitchFamily="34" charset="0"/>
              </a:rPr>
              <a:t>initial requests every day across the USA, Canada, and Mexico</a:t>
            </a:r>
            <a:endParaRPr lang="en-US" sz="24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8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>
                <a:latin typeface="Trebuchet MS" pitchFamily="34" charset="0"/>
                <a:ea typeface="+mj-ea"/>
                <a:cs typeface="+mj-cs"/>
              </a:rPr>
              <a:t>E</a:t>
            </a: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-Tag Overview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03283" y="1066800"/>
            <a:ext cx="7315200" cy="5105400"/>
          </a:xfrm>
          <a:prstGeom prst="rect">
            <a:avLst/>
          </a:prstGeom>
        </p:spPr>
        <p:txBody>
          <a:bodyPr/>
          <a:lstStyle/>
          <a:p>
            <a:pPr marL="342900" lvl="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E</a:t>
            </a:r>
            <a:r>
              <a:rPr lang="en-US" sz="2400" dirty="0" smtClean="0">
                <a:latin typeface="Trebuchet MS" pitchFamily="34" charset="0"/>
              </a:rPr>
              <a:t>-Tag Primary </a:t>
            </a:r>
            <a:r>
              <a:rPr lang="en-US" sz="2400" dirty="0">
                <a:latin typeface="Trebuchet MS" pitchFamily="34" charset="0"/>
              </a:rPr>
              <a:t>F</a:t>
            </a:r>
            <a:r>
              <a:rPr lang="en-US" sz="2400" dirty="0" smtClean="0">
                <a:latin typeface="Trebuchet MS" pitchFamily="34" charset="0"/>
              </a:rPr>
              <a:t>unctions</a:t>
            </a:r>
          </a:p>
          <a:p>
            <a:pPr marL="73977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Inform all </a:t>
            </a:r>
            <a:r>
              <a:rPr lang="en-US" sz="2400" i="1" dirty="0" smtClean="0">
                <a:latin typeface="Trebuchet MS" pitchFamily="34" charset="0"/>
              </a:rPr>
              <a:t>involved parties </a:t>
            </a:r>
            <a:r>
              <a:rPr lang="en-US" sz="2400" i="1" dirty="0">
                <a:latin typeface="Trebuchet MS" pitchFamily="34" charset="0"/>
              </a:rPr>
              <a:t>simultaneously </a:t>
            </a:r>
          </a:p>
          <a:p>
            <a:pPr marL="73977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O</a:t>
            </a:r>
            <a:r>
              <a:rPr lang="en-US" sz="2400" i="1" dirty="0" smtClean="0">
                <a:latin typeface="Trebuchet MS" pitchFamily="34" charset="0"/>
              </a:rPr>
              <a:t>btain approvals</a:t>
            </a:r>
          </a:p>
          <a:p>
            <a:pPr marL="73977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A single “master” record</a:t>
            </a:r>
            <a:endParaRPr lang="en-US" sz="2400" i="1" dirty="0">
              <a:latin typeface="Trebuchet MS" pitchFamily="34" charset="0"/>
            </a:endParaRPr>
          </a:p>
          <a:p>
            <a:pPr marL="739775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 smtClean="0">
                <a:latin typeface="Trebuchet MS" pitchFamily="34" charset="0"/>
              </a:rPr>
              <a:t>Notify appropriate </a:t>
            </a:r>
            <a:r>
              <a:rPr lang="en-US" sz="2400" i="1" dirty="0">
                <a:latin typeface="Trebuchet MS" pitchFamily="34" charset="0"/>
              </a:rPr>
              <a:t>reliability organizations</a:t>
            </a: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Critical </a:t>
            </a:r>
            <a:r>
              <a:rPr lang="en-US" sz="2400" dirty="0" smtClean="0">
                <a:latin typeface="Trebuchet MS" pitchFamily="34" charset="0"/>
              </a:rPr>
              <a:t>information for Reliability</a:t>
            </a:r>
            <a:r>
              <a:rPr lang="en-US" sz="2400" dirty="0">
                <a:latin typeface="Trebuchet MS" pitchFamily="34" charset="0"/>
              </a:rPr>
              <a:t>, Transmission, and Congestion </a:t>
            </a:r>
            <a:r>
              <a:rPr lang="en-US" sz="2400" dirty="0" smtClean="0">
                <a:latin typeface="Trebuchet MS" pitchFamily="34" charset="0"/>
              </a:rPr>
              <a:t>Management purposes</a:t>
            </a:r>
            <a:endParaRPr lang="en-US" sz="2400" dirty="0">
              <a:latin typeface="Trebuchet MS" pitchFamily="34" charset="0"/>
            </a:endParaRPr>
          </a:p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latin typeface="Trebuchet MS" pitchFamily="34" charset="0"/>
              </a:rPr>
              <a:t>Back-bone </a:t>
            </a:r>
            <a:r>
              <a:rPr lang="en-US" sz="2400" dirty="0">
                <a:latin typeface="Trebuchet MS" pitchFamily="34" charset="0"/>
              </a:rPr>
              <a:t>to merchant </a:t>
            </a:r>
            <a:r>
              <a:rPr lang="en-US" sz="2400" dirty="0" smtClean="0">
                <a:latin typeface="Trebuchet MS" pitchFamily="34" charset="0"/>
              </a:rPr>
              <a:t>operations, </a:t>
            </a:r>
            <a:r>
              <a:rPr lang="en-US" sz="2400" dirty="0">
                <a:latin typeface="Trebuchet MS" pitchFamily="34" charset="0"/>
              </a:rPr>
              <a:t>e.g., positions, </a:t>
            </a:r>
            <a:r>
              <a:rPr lang="en-US" sz="2400" dirty="0" smtClean="0">
                <a:latin typeface="Trebuchet MS" pitchFamily="34" charset="0"/>
              </a:rPr>
              <a:t>checkouts</a:t>
            </a:r>
            <a:r>
              <a:rPr lang="en-US" sz="2400" dirty="0">
                <a:latin typeface="Trebuchet MS" pitchFamily="34" charset="0"/>
              </a:rPr>
              <a:t>, and </a:t>
            </a:r>
            <a:r>
              <a:rPr lang="en-US" sz="2400" dirty="0" smtClean="0">
                <a:latin typeface="Trebuchet MS" pitchFamily="34" charset="0"/>
              </a:rPr>
              <a:t>settlements</a:t>
            </a:r>
            <a:endParaRPr lang="en-US" sz="24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40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-Tag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Agent Service</a:t>
            </a:r>
          </a:p>
          <a:p>
            <a:pPr lvl="1"/>
            <a:r>
              <a:rPr lang="en-US" dirty="0" smtClean="0"/>
              <a:t>Create and submit requests</a:t>
            </a:r>
          </a:p>
          <a:p>
            <a:r>
              <a:rPr lang="en-US" dirty="0" smtClean="0"/>
              <a:t>Authority Service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-Tag request communication and status management</a:t>
            </a:r>
          </a:p>
          <a:p>
            <a:pPr lvl="1"/>
            <a:r>
              <a:rPr lang="en-US" dirty="0" smtClean="0"/>
              <a:t>Provides single “master” record</a:t>
            </a:r>
          </a:p>
          <a:p>
            <a:r>
              <a:rPr lang="en-US" dirty="0" smtClean="0"/>
              <a:t>Approval Service</a:t>
            </a:r>
          </a:p>
          <a:p>
            <a:pPr lvl="1"/>
            <a:r>
              <a:rPr lang="en-US" dirty="0"/>
              <a:t>Evaluate and approve/deny </a:t>
            </a:r>
            <a:r>
              <a:rPr lang="en-US" dirty="0" smtClean="0"/>
              <a:t>e-Tag </a:t>
            </a:r>
            <a:r>
              <a:rPr lang="en-US" dirty="0"/>
              <a:t>requests</a:t>
            </a:r>
          </a:p>
          <a:p>
            <a:pPr lvl="1"/>
            <a:r>
              <a:rPr lang="en-US" dirty="0" smtClean="0"/>
              <a:t>Adjustments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1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>
                <a:latin typeface="Trebuchet MS" pitchFamily="34" charset="0"/>
                <a:ea typeface="+mj-ea"/>
                <a:cs typeface="+mj-cs"/>
              </a:rPr>
              <a:t>E</a:t>
            </a: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-Tag Overview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1066800"/>
            <a:ext cx="7315200" cy="5410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latin typeface="Trebuchet MS" pitchFamily="34" charset="0"/>
              </a:rPr>
              <a:t>E</a:t>
            </a:r>
            <a:r>
              <a:rPr lang="en-US" sz="2400" dirty="0" smtClean="0">
                <a:latin typeface="Trebuchet MS" pitchFamily="34" charset="0"/>
              </a:rPr>
              <a:t>-Tag creates a seamless agreement between all involved parties regarding</a:t>
            </a:r>
            <a:endParaRPr lang="en-US" sz="2400" dirty="0">
              <a:latin typeface="Trebuchet MS" pitchFamily="34" charset="0"/>
            </a:endParaRP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Planned physical flow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Transmission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400" i="1" dirty="0">
                <a:latin typeface="Trebuchet MS" pitchFamily="34" charset="0"/>
              </a:rPr>
              <a:t>Financial Responsibility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96200" y="5334000"/>
            <a:ext cx="1295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8B0B04"/>
                </a:solidFill>
                <a:latin typeface="Trebuchet MS" panose="020B0603020202020204" pitchFamily="34" charset="0"/>
              </a:rPr>
              <a:t>©2016 OATI, Inc.</a:t>
            </a:r>
            <a:endParaRPr lang="en-US" sz="800" dirty="0">
              <a:solidFill>
                <a:srgbClr val="8B0B04"/>
              </a:solidFill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81424"/>
            <a:ext cx="9144000" cy="26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17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E-Tag/Scheduling Overview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5400"/>
            <a:ext cx="8029963" cy="3705320"/>
          </a:xfrm>
        </p:spPr>
      </p:pic>
      <p:sp>
        <p:nvSpPr>
          <p:cNvPr id="5" name="TextBox 4"/>
          <p:cNvSpPr txBox="1"/>
          <p:nvPr/>
        </p:nvSpPr>
        <p:spPr>
          <a:xfrm>
            <a:off x="7648963" y="5000720"/>
            <a:ext cx="1066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8B0B04"/>
                </a:solidFill>
                <a:latin typeface="Trebuchet MS" panose="020B0603020202020204" pitchFamily="34" charset="0"/>
              </a:rPr>
              <a:t>©2016 OATI, Inc.</a:t>
            </a:r>
            <a:endParaRPr lang="en-US" sz="800" dirty="0">
              <a:solidFill>
                <a:srgbClr val="8B0B04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121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295400" y="228600"/>
            <a:ext cx="7848600" cy="5334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 b="0" i="1">
                <a:solidFill>
                  <a:srgbClr val="C02000"/>
                </a:solidFill>
                <a:latin typeface="+mn-lt"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3000" i="0" dirty="0" smtClean="0">
                <a:latin typeface="Trebuchet MS" pitchFamily="34" charset="0"/>
                <a:ea typeface="+mj-ea"/>
                <a:cs typeface="+mj-cs"/>
              </a:rPr>
              <a:t>Benefits of E-Tag to Wholesale Electric</a:t>
            </a:r>
            <a:endParaRPr lang="en-US" sz="3000" i="0" dirty="0">
              <a:latin typeface="Trebuchet MS" pitchFamily="34" charset="0"/>
              <a:ea typeface="+mj-ea"/>
              <a:cs typeface="+mj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95400" y="914400"/>
            <a:ext cx="7315200" cy="5410200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rebuchet MS" pitchFamily="34" charset="0"/>
              </a:rPr>
              <a:t>Transparency</a:t>
            </a:r>
            <a:endParaRPr lang="en-US" sz="2000" dirty="0">
              <a:latin typeface="Trebuchet MS" pitchFamily="34" charset="0"/>
            </a:endParaRP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000" i="1" dirty="0">
                <a:latin typeface="Trebuchet MS" pitchFamily="34" charset="0"/>
              </a:rPr>
              <a:t>Accessible to all appropriate parties</a:t>
            </a: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latin typeface="Trebuchet MS" pitchFamily="34" charset="0"/>
              </a:rPr>
              <a:t>Standardization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000" i="1" dirty="0" smtClean="0">
                <a:latin typeface="Trebuchet MS" pitchFamily="34" charset="0"/>
              </a:rPr>
              <a:t>Common</a:t>
            </a:r>
            <a:r>
              <a:rPr lang="en-US" sz="2000" dirty="0" smtClean="0">
                <a:latin typeface="Trebuchet MS" pitchFamily="34" charset="0"/>
              </a:rPr>
              <a:t> </a:t>
            </a:r>
            <a:r>
              <a:rPr lang="en-US" sz="2000" i="1" dirty="0">
                <a:latin typeface="Trebuchet MS" pitchFamily="34" charset="0"/>
              </a:rPr>
              <a:t>p</a:t>
            </a:r>
            <a:r>
              <a:rPr lang="en-US" sz="2000" i="1" dirty="0" smtClean="0">
                <a:latin typeface="Trebuchet MS" pitchFamily="34" charset="0"/>
              </a:rPr>
              <a:t>rocesses </a:t>
            </a:r>
            <a:r>
              <a:rPr lang="en-US" sz="2000" i="1" dirty="0">
                <a:latin typeface="Trebuchet MS" pitchFamily="34" charset="0"/>
              </a:rPr>
              <a:t>across the industry</a:t>
            </a: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Trebuchet MS" pitchFamily="34" charset="0"/>
              </a:rPr>
              <a:t>Consistency 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000" i="1" dirty="0">
                <a:latin typeface="Trebuchet MS" pitchFamily="34" charset="0"/>
              </a:rPr>
              <a:t>Common NAESB data registry for entities</a:t>
            </a: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Trebuchet MS" pitchFamily="34" charset="0"/>
              </a:rPr>
              <a:t>Efficiency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000" i="1" dirty="0">
                <a:latin typeface="Trebuchet MS" pitchFamily="34" charset="0"/>
              </a:rPr>
              <a:t>All entities involved will have identical view of the </a:t>
            </a:r>
            <a:r>
              <a:rPr lang="en-US" sz="2000" i="1" dirty="0" smtClean="0">
                <a:latin typeface="Trebuchet MS" pitchFamily="34" charset="0"/>
              </a:rPr>
              <a:t>transaction</a:t>
            </a:r>
          </a:p>
          <a:p>
            <a:pPr marL="800100" lvl="1" indent="-342900">
              <a:spcBef>
                <a:spcPts val="600"/>
              </a:spcBef>
              <a:buFont typeface="Trebuchet MS" panose="020B0603020202020204" pitchFamily="34" charset="0"/>
              <a:buChar char="—"/>
              <a:defRPr/>
            </a:pPr>
            <a:r>
              <a:rPr lang="en-US" sz="2000" i="1" dirty="0" smtClean="0">
                <a:latin typeface="Trebuchet MS" pitchFamily="34" charset="0"/>
              </a:rPr>
              <a:t>Significant </a:t>
            </a:r>
            <a:r>
              <a:rPr lang="en-US" sz="2000" i="1" dirty="0">
                <a:latin typeface="Trebuchet MS" pitchFamily="34" charset="0"/>
              </a:rPr>
              <a:t>reduction in manual process</a:t>
            </a:r>
          </a:p>
          <a:p>
            <a:pPr marL="1143000" lvl="2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latin typeface="Trebuchet MS" pitchFamily="34" charset="0"/>
              </a:rPr>
              <a:t>Updates</a:t>
            </a:r>
          </a:p>
          <a:p>
            <a:pPr marL="1143000" lvl="2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latin typeface="Trebuchet MS" pitchFamily="34" charset="0"/>
              </a:rPr>
              <a:t>Confirmations</a:t>
            </a:r>
          </a:p>
          <a:p>
            <a:pPr marL="1143000" lvl="1" indent="-34290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latin typeface="Trebuchet MS" pitchFamily="34" charset="0"/>
              </a:rPr>
              <a:t>Checkouts</a:t>
            </a:r>
          </a:p>
          <a:p>
            <a:pPr marL="342900" lvl="2" indent="-34290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>
                <a:latin typeface="Trebuchet MS" pitchFamily="34" charset="0"/>
              </a:rPr>
              <a:t>Interoperability</a:t>
            </a:r>
          </a:p>
        </p:txBody>
      </p:sp>
    </p:spTree>
    <p:extLst>
      <p:ext uri="{BB962C8B-B14F-4D97-AF65-F5344CB8AC3E}">
        <p14:creationId xmlns:p14="http://schemas.microsoft.com/office/powerpoint/2010/main" val="183567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8"/>
          <p:cNvSpPr>
            <a:spLocks noGrp="1"/>
          </p:cNvSpPr>
          <p:nvPr>
            <p:ph type="title"/>
          </p:nvPr>
        </p:nvSpPr>
        <p:spPr>
          <a:xfrm>
            <a:off x="3124200" y="2286000"/>
            <a:ext cx="5791200" cy="7620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800">
                <a:solidFill>
                  <a:srgbClr val="C00000"/>
                </a:solidFill>
                <a:latin typeface="Trebuchet MS" pitchFamily="34" charset="0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Gas Industry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993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5649</TotalTime>
  <Words>548</Words>
  <Application>Microsoft Office PowerPoint</Application>
  <PresentationFormat>On-screen Show (4:3)</PresentationFormat>
  <Paragraphs>114</Paragraphs>
  <Slides>18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NAESB Gas-Electric Harmonization Forum</vt:lpstr>
      <vt:lpstr>PowerPoint Presentation</vt:lpstr>
      <vt:lpstr>PowerPoint Presentation</vt:lpstr>
      <vt:lpstr>PowerPoint Presentation</vt:lpstr>
      <vt:lpstr>E-Tag Services</vt:lpstr>
      <vt:lpstr>PowerPoint Presentation</vt:lpstr>
      <vt:lpstr>High Level E-Tag/Scheduling Overview</vt:lpstr>
      <vt:lpstr>PowerPoint Presentation</vt:lpstr>
      <vt:lpstr>Gas Industry</vt:lpstr>
      <vt:lpstr>PowerPoint Presentation</vt:lpstr>
      <vt:lpstr>PowerPoint Presentation</vt:lpstr>
      <vt:lpstr>PowerPoint Presentation</vt:lpstr>
      <vt:lpstr>Service Concepts</vt:lpstr>
      <vt:lpstr>Functions of Electronic Gas Scheduling</vt:lpstr>
      <vt:lpstr>PowerPoint Presentation</vt:lpstr>
      <vt:lpstr>PowerPoint Presentation</vt:lpstr>
      <vt:lpstr>Questions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LoubnaH</dc:creator>
  <cp:lastModifiedBy>Denise Rager</cp:lastModifiedBy>
  <cp:revision>313</cp:revision>
  <cp:lastPrinted>2016-02-08T14:42:35Z</cp:lastPrinted>
  <dcterms:created xsi:type="dcterms:W3CDTF">2011-10-12T16:48:02Z</dcterms:created>
  <dcterms:modified xsi:type="dcterms:W3CDTF">2016-02-24T14:18:37Z</dcterms:modified>
</cp:coreProperties>
</file>