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729" r:id="rId1"/>
  </p:sldMasterIdLst>
  <p:notesMasterIdLst>
    <p:notesMasterId r:id="rId16"/>
  </p:notesMasterIdLst>
  <p:sldIdLst>
    <p:sldId id="256" r:id="rId2"/>
    <p:sldId id="264" r:id="rId3"/>
    <p:sldId id="273" r:id="rId4"/>
    <p:sldId id="274" r:id="rId5"/>
    <p:sldId id="269" r:id="rId6"/>
    <p:sldId id="271" r:id="rId7"/>
    <p:sldId id="280" r:id="rId8"/>
    <p:sldId id="279" r:id="rId9"/>
    <p:sldId id="281" r:id="rId10"/>
    <p:sldId id="282" r:id="rId11"/>
    <p:sldId id="278" r:id="rId12"/>
    <p:sldId id="283" r:id="rId13"/>
    <p:sldId id="270" r:id="rId14"/>
    <p:sldId id="272"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57" d="100"/>
          <a:sy n="57" d="100"/>
        </p:scale>
        <p:origin x="-388" y="8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450A322-A18F-426A-8A05-5B2A1E789E45}" type="datetimeFigureOut">
              <a:rPr lang="en-US" smtClean="0"/>
              <a:t>2/8/2016</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4DE074A-699F-400E-88C0-C419DFF9B44E}" type="slidenum">
              <a:rPr lang="en-US" smtClean="0"/>
              <a:t>‹#›</a:t>
            </a:fld>
            <a:endParaRPr lang="en-US"/>
          </a:p>
        </p:txBody>
      </p:sp>
    </p:spTree>
    <p:extLst>
      <p:ext uri="{BB962C8B-B14F-4D97-AF65-F5344CB8AC3E}">
        <p14:creationId xmlns:p14="http://schemas.microsoft.com/office/powerpoint/2010/main" val="12175066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7213577" y="3810001"/>
            <a:ext cx="4978425"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7213601" y="3897010"/>
            <a:ext cx="49784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7213601" y="4115167"/>
            <a:ext cx="49784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7213600" y="4164403"/>
            <a:ext cx="262128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7213600" y="4199572"/>
            <a:ext cx="262128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7213600" y="3962400"/>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9835343" y="406098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12192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 y="3675528"/>
            <a:ext cx="12192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8552068" y="3643090"/>
            <a:ext cx="3639933"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12192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609600" y="2401888"/>
            <a:ext cx="112776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609600" y="3899938"/>
            <a:ext cx="6604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dirty="0" smtClean="0"/>
              <a:t>Click to edit Master subtitle style</a:t>
            </a:r>
            <a:endParaRPr kumimoji="0" lang="en-US" dirty="0"/>
          </a:p>
        </p:txBody>
      </p:sp>
      <p:sp>
        <p:nvSpPr>
          <p:cNvPr id="28" name="Date Placeholder 27"/>
          <p:cNvSpPr>
            <a:spLocks noGrp="1"/>
          </p:cNvSpPr>
          <p:nvPr>
            <p:ph type="dt" sz="half" idx="10"/>
          </p:nvPr>
        </p:nvSpPr>
        <p:spPr>
          <a:xfrm>
            <a:off x="8940800" y="4206240"/>
            <a:ext cx="1280160" cy="457200"/>
          </a:xfrm>
        </p:spPr>
        <p:txBody>
          <a:bodyPr/>
          <a:lstStyle/>
          <a:p>
            <a:fld id="{9A15F3F2-D605-4329-94BC-43D8126230B4}" type="datetime1">
              <a:rPr lang="en-US" smtClean="0"/>
              <a:t>2/8/2016</a:t>
            </a:fld>
            <a:endParaRPr lang="en-US" dirty="0"/>
          </a:p>
        </p:txBody>
      </p:sp>
      <p:sp>
        <p:nvSpPr>
          <p:cNvPr id="17" name="Footer Placeholder 16"/>
          <p:cNvSpPr>
            <a:spLocks noGrp="1"/>
          </p:cNvSpPr>
          <p:nvPr>
            <p:ph type="ftr" sz="quarter" idx="11"/>
          </p:nvPr>
        </p:nvSpPr>
        <p:spPr>
          <a:xfrm>
            <a:off x="7213600" y="4205288"/>
            <a:ext cx="1727200" cy="457200"/>
          </a:xfrm>
        </p:spPr>
        <p:txBody>
          <a:bodyPr/>
          <a:lstStyle/>
          <a:p>
            <a:r>
              <a:rPr lang="en-US" smtClean="0"/>
              <a:t>  Your Partner in Business Transformation</a:t>
            </a:r>
            <a:endParaRPr lang="en-US" dirty="0"/>
          </a:p>
        </p:txBody>
      </p:sp>
      <p:sp>
        <p:nvSpPr>
          <p:cNvPr id="29" name="Slide Number Placeholder 28"/>
          <p:cNvSpPr>
            <a:spLocks noGrp="1"/>
          </p:cNvSpPr>
          <p:nvPr>
            <p:ph type="sldNum" sz="quarter" idx="12"/>
          </p:nvPr>
        </p:nvSpPr>
        <p:spPr>
          <a:xfrm>
            <a:off x="11093451" y="1136"/>
            <a:ext cx="996949" cy="365760"/>
          </a:xfrm>
        </p:spPr>
        <p:txBody>
          <a:bodyPr/>
          <a:lstStyle>
            <a:lvl1pPr algn="r">
              <a:defRPr sz="1800">
                <a:solidFill>
                  <a:schemeClr val="bg1"/>
                </a:solidFill>
              </a:defRPr>
            </a:lvl1pPr>
          </a:lstStyle>
          <a:p>
            <a:fld id="{D57F1E4F-1CFF-5643-939E-02111984F565}"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183BD30-A323-48E2-A210-DD2536B7DA9A}" type="datetime1">
              <a:rPr lang="en-US" smtClean="0"/>
              <a:t>2/8/2016</a:t>
            </a:fld>
            <a:endParaRPr lang="en-US" dirty="0"/>
          </a:p>
        </p:txBody>
      </p:sp>
      <p:sp>
        <p:nvSpPr>
          <p:cNvPr id="5" name="Footer Placeholder 4"/>
          <p:cNvSpPr>
            <a:spLocks noGrp="1"/>
          </p:cNvSpPr>
          <p:nvPr>
            <p:ph type="ftr" sz="quarter" idx="11"/>
          </p:nvPr>
        </p:nvSpPr>
        <p:spPr/>
        <p:txBody>
          <a:bodyPr/>
          <a:lstStyle/>
          <a:p>
            <a:r>
              <a:rPr lang="en-US" smtClean="0"/>
              <a:t>  Your Partner in Business Transformation</a:t>
            </a:r>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1143000"/>
            <a:ext cx="2540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1143000"/>
            <a:ext cx="83312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8EE9A62-2402-4572-8FF7-440E91C98E72}" type="datetime1">
              <a:rPr lang="en-US" smtClean="0"/>
              <a:t>2/8/2016</a:t>
            </a:fld>
            <a:endParaRPr lang="en-US" dirty="0"/>
          </a:p>
        </p:txBody>
      </p:sp>
      <p:sp>
        <p:nvSpPr>
          <p:cNvPr id="5" name="Footer Placeholder 4"/>
          <p:cNvSpPr>
            <a:spLocks noGrp="1"/>
          </p:cNvSpPr>
          <p:nvPr>
            <p:ph type="ftr" sz="quarter" idx="11"/>
          </p:nvPr>
        </p:nvSpPr>
        <p:spPr/>
        <p:txBody>
          <a:bodyPr/>
          <a:lstStyle/>
          <a:p>
            <a:r>
              <a:rPr lang="en-US" smtClean="0"/>
              <a:t>  Your Partner in Business Transformation</a:t>
            </a:r>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7617721" y="6041364"/>
            <a:ext cx="911939" cy="365125"/>
          </a:xfrm>
        </p:spPr>
        <p:txBody>
          <a:bodyPr/>
          <a:lstStyle/>
          <a:p>
            <a:fld id="{A1CE1FB6-CF26-47DA-8D79-8D2CA78F0122}" type="datetime1">
              <a:rPr lang="en-US" smtClean="0"/>
              <a:t>2/8/2016</a:t>
            </a:fld>
            <a:endParaRPr lang="en-US" dirty="0"/>
          </a:p>
        </p:txBody>
      </p:sp>
      <p:sp>
        <p:nvSpPr>
          <p:cNvPr id="5" name="Footer Placeholder 4"/>
          <p:cNvSpPr>
            <a:spLocks noGrp="1"/>
          </p:cNvSpPr>
          <p:nvPr>
            <p:ph type="ftr" sz="quarter" idx="11"/>
          </p:nvPr>
        </p:nvSpPr>
        <p:spPr>
          <a:xfrm>
            <a:off x="677334" y="6041364"/>
            <a:ext cx="6704773" cy="365125"/>
          </a:xfrm>
        </p:spPr>
        <p:txBody>
          <a:bodyPr/>
          <a:lstStyle/>
          <a:p>
            <a:r>
              <a:rPr lang="en-US" dirty="0" smtClean="0"/>
              <a:t>			</a:t>
            </a:r>
            <a:r>
              <a:rPr lang="en-US" sz="1600" b="1" dirty="0" smtClean="0">
                <a:solidFill>
                  <a:schemeClr val="accent2">
                    <a:lumMod val="75000"/>
                  </a:schemeClr>
                </a:solidFill>
                <a:latin typeface="Arial Rounded MT Bold" panose="020F0704030504030204" pitchFamily="34" charset="0"/>
              </a:rPr>
              <a:t>Your Partner in Business Transformation</a:t>
            </a:r>
            <a:endParaRPr lang="en-US" sz="1600" b="1" dirty="0">
              <a:solidFill>
                <a:schemeClr val="accent2">
                  <a:lumMod val="75000"/>
                </a:schemeClr>
              </a:solidFill>
              <a:latin typeface="Arial Rounded MT Bold" panose="020F0704030504030204" pitchFamily="34" charset="0"/>
            </a:endParaRPr>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pic>
        <p:nvPicPr>
          <p:cNvPr id="1026"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58284" y="6357135"/>
            <a:ext cx="1248936" cy="3521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itle 6"/>
          <p:cNvSpPr>
            <a:spLocks noGrp="1"/>
          </p:cNvSpPr>
          <p:nvPr>
            <p:ph type="title"/>
          </p:nvPr>
        </p:nvSpPr>
        <p:spPr>
          <a:xfrm>
            <a:off x="677335" y="609600"/>
            <a:ext cx="8596668" cy="990600"/>
          </a:xfrm>
          <a:ln w="38100">
            <a:noFill/>
          </a:ln>
        </p:spPr>
        <p:txBody>
          <a:bodyPr/>
          <a:lstStyle/>
          <a:p>
            <a:r>
              <a:rPr lang="en-US" smtClean="0"/>
              <a:t>Click to edit Master title style</a:t>
            </a:r>
            <a:endParaRPr lang="en-US"/>
          </a:p>
        </p:txBody>
      </p:sp>
      <p:cxnSp>
        <p:nvCxnSpPr>
          <p:cNvPr id="9" name="Straight Connector 8"/>
          <p:cNvCxnSpPr/>
          <p:nvPr userDrawn="1"/>
        </p:nvCxnSpPr>
        <p:spPr>
          <a:xfrm flipV="1">
            <a:off x="609600" y="1333500"/>
            <a:ext cx="8686800" cy="25400"/>
          </a:xfrm>
          <a:prstGeom prst="line">
            <a:avLst/>
          </a:prstGeom>
          <a:ln w="635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142537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dirty="0" smtClean="0"/>
              <a:t>Click to edit Master title style</a:t>
            </a:r>
            <a:endParaRPr kumimoji="0" lang="en-US" dirty="0"/>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1CE1FB6-CF26-47DA-8D79-8D2CA78F0122}" type="datetime1">
              <a:rPr lang="en-US" smtClean="0"/>
              <a:t>2/8/2016</a:t>
            </a:fld>
            <a:endParaRPr lang="en-US" dirty="0"/>
          </a:p>
        </p:txBody>
      </p:sp>
      <p:sp>
        <p:nvSpPr>
          <p:cNvPr id="5" name="Footer Placeholder 4"/>
          <p:cNvSpPr>
            <a:spLocks noGrp="1"/>
          </p:cNvSpPr>
          <p:nvPr>
            <p:ph type="ftr" sz="quarter" idx="11"/>
          </p:nvPr>
        </p:nvSpPr>
        <p:spPr/>
        <p:txBody>
          <a:bodyPr/>
          <a:lstStyle/>
          <a:p>
            <a:r>
              <a:rPr lang="en-US" dirty="0" smtClean="0"/>
              <a:t>			</a:t>
            </a:r>
            <a:endParaRPr lang="en-US" sz="1600" b="1" dirty="0">
              <a:solidFill>
                <a:schemeClr val="accent2">
                  <a:lumMod val="75000"/>
                </a:schemeClr>
              </a:solidFill>
              <a:latin typeface="Arial Rounded MT Bold" panose="020F0704030504030204" pitchFamily="34" charset="0"/>
            </a:endParaRPr>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cxnSp>
        <p:nvCxnSpPr>
          <p:cNvPr id="8" name="Straight Connector 7"/>
          <p:cNvCxnSpPr/>
          <p:nvPr userDrawn="1"/>
        </p:nvCxnSpPr>
        <p:spPr>
          <a:xfrm flipV="1">
            <a:off x="609600" y="1333500"/>
            <a:ext cx="10845800" cy="25400"/>
          </a:xfrm>
          <a:prstGeom prst="line">
            <a:avLst/>
          </a:prstGeom>
          <a:ln w="635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1981201"/>
            <a:ext cx="103632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63084" y="3367088"/>
            <a:ext cx="103632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3BDC641-C18A-470C-8E84-59B07675F132}" type="datetime1">
              <a:rPr lang="en-US" smtClean="0"/>
              <a:t>2/8/2016</a:t>
            </a:fld>
            <a:endParaRPr lang="en-US" dirty="0"/>
          </a:p>
        </p:txBody>
      </p:sp>
      <p:sp>
        <p:nvSpPr>
          <p:cNvPr id="5" name="Footer Placeholder 4"/>
          <p:cNvSpPr>
            <a:spLocks noGrp="1"/>
          </p:cNvSpPr>
          <p:nvPr>
            <p:ph type="ftr" sz="quarter" idx="11"/>
          </p:nvPr>
        </p:nvSpPr>
        <p:spPr/>
        <p:txBody>
          <a:bodyPr/>
          <a:lstStyle/>
          <a:p>
            <a:r>
              <a:rPr lang="en-US" smtClean="0"/>
              <a:t>  Your Partner in Business Transformation</a:t>
            </a:r>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609600" y="2249425"/>
            <a:ext cx="53848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6197600" y="2249425"/>
            <a:ext cx="53848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28D64A4-471D-4CE2-AACF-393C01C546B8}" type="datetime1">
              <a:rPr lang="en-US" smtClean="0"/>
              <a:t>2/8/2016</a:t>
            </a:fld>
            <a:endParaRPr lang="en-US" dirty="0"/>
          </a:p>
        </p:txBody>
      </p:sp>
      <p:sp>
        <p:nvSpPr>
          <p:cNvPr id="6" name="Footer Placeholder 5"/>
          <p:cNvSpPr>
            <a:spLocks noGrp="1"/>
          </p:cNvSpPr>
          <p:nvPr>
            <p:ph type="ftr" sz="quarter" idx="11"/>
          </p:nvPr>
        </p:nvSpPr>
        <p:spPr/>
        <p:txBody>
          <a:bodyPr/>
          <a:lstStyle/>
          <a:p>
            <a:r>
              <a:rPr lang="en-US" smtClean="0"/>
              <a:t>  Your Partner in Business Transformation</a:t>
            </a:r>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8000" y="1143000"/>
            <a:ext cx="11176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08000" y="2244970"/>
            <a:ext cx="5388864"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294968" y="2244970"/>
            <a:ext cx="5389033"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508000" y="2708519"/>
            <a:ext cx="5388864"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291073" y="2708519"/>
            <a:ext cx="5389033"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B8BAA814-AB90-4E67-8A33-D8F66B72E838}" type="datetime1">
              <a:rPr lang="en-US" smtClean="0"/>
              <a:t>2/8/2016</a:t>
            </a:fld>
            <a:endParaRPr lang="en-US" dirty="0"/>
          </a:p>
        </p:txBody>
      </p:sp>
      <p:sp>
        <p:nvSpPr>
          <p:cNvPr id="27" name="Slide Number Placeholder 26"/>
          <p:cNvSpPr>
            <a:spLocks noGrp="1"/>
          </p:cNvSpPr>
          <p:nvPr>
            <p:ph type="sldNum" sz="quarter" idx="11"/>
          </p:nvPr>
        </p:nvSpPr>
        <p:spPr/>
        <p:txBody>
          <a:bodyPr rtlCol="0"/>
          <a:lstStyle/>
          <a:p>
            <a:fld id="{D57F1E4F-1CFF-5643-939E-02111984F565}" type="slidenum">
              <a:rPr lang="en-US" smtClean="0"/>
              <a:t>‹#›</a:t>
            </a:fld>
            <a:endParaRPr lang="en-US" dirty="0"/>
          </a:p>
        </p:txBody>
      </p:sp>
      <p:sp>
        <p:nvSpPr>
          <p:cNvPr id="28" name="Footer Placeholder 27"/>
          <p:cNvSpPr>
            <a:spLocks noGrp="1"/>
          </p:cNvSpPr>
          <p:nvPr>
            <p:ph type="ftr" sz="quarter" idx="12"/>
          </p:nvPr>
        </p:nvSpPr>
        <p:spPr/>
        <p:txBody>
          <a:bodyPr rtlCol="0"/>
          <a:lstStyle/>
          <a:p>
            <a:r>
              <a:rPr lang="en-US" smtClean="0"/>
              <a:t>  Your Partner in Business Transformation</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1143000"/>
            <a:ext cx="109728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8778240" y="612648"/>
            <a:ext cx="1276352" cy="457200"/>
          </a:xfrm>
        </p:spPr>
        <p:txBody>
          <a:bodyPr/>
          <a:lstStyle/>
          <a:p>
            <a:fld id="{86563A1A-F531-44E4-A242-34AD850F66FB}" type="datetime1">
              <a:rPr lang="en-US" smtClean="0"/>
              <a:t>2/8/2016</a:t>
            </a:fld>
            <a:endParaRPr lang="en-US" dirty="0"/>
          </a:p>
        </p:txBody>
      </p:sp>
      <p:sp>
        <p:nvSpPr>
          <p:cNvPr id="4" name="Footer Placeholder 3"/>
          <p:cNvSpPr>
            <a:spLocks noGrp="1"/>
          </p:cNvSpPr>
          <p:nvPr>
            <p:ph type="ftr" sz="quarter" idx="11"/>
          </p:nvPr>
        </p:nvSpPr>
        <p:spPr>
          <a:xfrm>
            <a:off x="7010400" y="612648"/>
            <a:ext cx="1767840" cy="457200"/>
          </a:xfrm>
        </p:spPr>
        <p:txBody>
          <a:bodyPr/>
          <a:lstStyle/>
          <a:p>
            <a:r>
              <a:rPr lang="en-US" smtClean="0"/>
              <a:t>  Your Partner in Business Transformation</a:t>
            </a:r>
            <a:endParaRPr lang="en-US" dirty="0"/>
          </a:p>
        </p:txBody>
      </p:sp>
      <p:sp>
        <p:nvSpPr>
          <p:cNvPr id="5" name="Slide Number Placeholder 4"/>
          <p:cNvSpPr>
            <a:spLocks noGrp="1"/>
          </p:cNvSpPr>
          <p:nvPr>
            <p:ph type="sldNum" sz="quarter" idx="12"/>
          </p:nvPr>
        </p:nvSpPr>
        <p:spPr>
          <a:xfrm>
            <a:off x="10899648" y="2272"/>
            <a:ext cx="1016000" cy="365760"/>
          </a:xfrm>
        </p:spPr>
        <p:txBody>
          <a:bodyPr/>
          <a:lstStyle/>
          <a:p>
            <a:fld id="{D57F1E4F-1CFF-5643-939E-02111984F565}"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7ADE7D-E61B-4475-966D-A955634F1ADA}" type="datetime1">
              <a:rPr lang="en-US" smtClean="0"/>
              <a:t>2/8/2016</a:t>
            </a:fld>
            <a:endParaRPr lang="en-US" dirty="0"/>
          </a:p>
        </p:txBody>
      </p:sp>
      <p:sp>
        <p:nvSpPr>
          <p:cNvPr id="3" name="Footer Placeholder 2"/>
          <p:cNvSpPr>
            <a:spLocks noGrp="1"/>
          </p:cNvSpPr>
          <p:nvPr>
            <p:ph type="ftr" sz="quarter" idx="11"/>
          </p:nvPr>
        </p:nvSpPr>
        <p:spPr/>
        <p:txBody>
          <a:bodyPr/>
          <a:lstStyle/>
          <a:p>
            <a:r>
              <a:rPr lang="en-US" smtClean="0"/>
              <a:t>  Your Partner in Business Transformation</a:t>
            </a:r>
            <a:endParaRPr lang="en-US" dirty="0"/>
          </a:p>
        </p:txBody>
      </p:sp>
      <p:sp>
        <p:nvSpPr>
          <p:cNvPr id="4" name="Slide Number Placeholder 3"/>
          <p:cNvSpPr>
            <a:spLocks noGrp="1"/>
          </p:cNvSpPr>
          <p:nvPr>
            <p:ph type="sldNum" sz="quarter" idx="12"/>
          </p:nvPr>
        </p:nvSpPr>
        <p:spPr/>
        <p:txBody>
          <a:bodyPr/>
          <a:lstStyle/>
          <a:p>
            <a:fld id="{D57F1E4F-1CFF-5643-939E-02111984F565}"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137995" y="1101970"/>
            <a:ext cx="451104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7137995" y="2010727"/>
            <a:ext cx="451104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03200" y="776287"/>
            <a:ext cx="6803136"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5F18781-8C01-4C6A-8ED8-BD1BCCF20494}" type="datetime1">
              <a:rPr lang="en-US" smtClean="0"/>
              <a:t>2/8/2016</a:t>
            </a:fld>
            <a:endParaRPr lang="en-US" dirty="0"/>
          </a:p>
        </p:txBody>
      </p:sp>
      <p:sp>
        <p:nvSpPr>
          <p:cNvPr id="6" name="Footer Placeholder 5"/>
          <p:cNvSpPr>
            <a:spLocks noGrp="1"/>
          </p:cNvSpPr>
          <p:nvPr>
            <p:ph type="ftr" sz="quarter" idx="11"/>
          </p:nvPr>
        </p:nvSpPr>
        <p:spPr/>
        <p:txBody>
          <a:bodyPr/>
          <a:lstStyle/>
          <a:p>
            <a:r>
              <a:rPr lang="en-US" smtClean="0"/>
              <a:t>  Your Partner in Business Transformation</a:t>
            </a:r>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53913" y="1109161"/>
            <a:ext cx="782404"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538228" y="1143000"/>
            <a:ext cx="6096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8117924" y="3274309"/>
            <a:ext cx="34544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80E2AA7-B3FD-440A-9CBA-00710A4A21C2}" type="datetime1">
              <a:rPr lang="en-US" smtClean="0"/>
              <a:t>2/8/2016</a:t>
            </a:fld>
            <a:endParaRPr lang="en-US" dirty="0"/>
          </a:p>
        </p:txBody>
      </p:sp>
      <p:sp>
        <p:nvSpPr>
          <p:cNvPr id="6" name="Footer Placeholder 5"/>
          <p:cNvSpPr>
            <a:spLocks noGrp="1"/>
          </p:cNvSpPr>
          <p:nvPr>
            <p:ph type="ftr" sz="quarter" idx="11"/>
          </p:nvPr>
        </p:nvSpPr>
        <p:spPr/>
        <p:txBody>
          <a:bodyPr/>
          <a:lstStyle/>
          <a:p>
            <a:r>
              <a:rPr lang="en-US" smtClean="0"/>
              <a:t>  Your Partner in Business Transformation</a:t>
            </a:r>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9"/>
            <a:ext cx="12192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12192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1" y="308277"/>
            <a:ext cx="12192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7213577" y="360247"/>
            <a:ext cx="4978425"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7213601" y="440113"/>
            <a:ext cx="49784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7209785" y="497504"/>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9831528" y="58894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12113288" y="-2001"/>
            <a:ext cx="76835"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12059308" y="-2001"/>
            <a:ext cx="3657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12033904" y="-2001"/>
            <a:ext cx="12192"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11967231" y="-2001"/>
            <a:ext cx="36576"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11887569" y="380"/>
            <a:ext cx="73152"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11831300" y="380"/>
            <a:ext cx="12192"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609600" y="1143000"/>
            <a:ext cx="109728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09600" y="2249424"/>
            <a:ext cx="109728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8782048" y="612648"/>
            <a:ext cx="1276352" cy="457200"/>
          </a:xfrm>
          <a:prstGeom prst="rect">
            <a:avLst/>
          </a:prstGeom>
        </p:spPr>
        <p:txBody>
          <a:bodyPr vert="horz"/>
          <a:lstStyle>
            <a:lvl1pPr algn="l" eaLnBrk="1" latinLnBrk="0" hangingPunct="1">
              <a:defRPr kumimoji="0" sz="800">
                <a:solidFill>
                  <a:schemeClr val="accent2"/>
                </a:solidFill>
              </a:defRPr>
            </a:lvl1pPr>
          </a:lstStyle>
          <a:p>
            <a:fld id="{55101D41-9D94-4475-AF30-817091388B40}" type="datetime1">
              <a:rPr lang="en-US" smtClean="0"/>
              <a:t>2/8/2016</a:t>
            </a:fld>
            <a:endParaRPr lang="en-US" dirty="0"/>
          </a:p>
        </p:txBody>
      </p:sp>
      <p:sp>
        <p:nvSpPr>
          <p:cNvPr id="3" name="Footer Placeholder 2"/>
          <p:cNvSpPr>
            <a:spLocks noGrp="1"/>
          </p:cNvSpPr>
          <p:nvPr>
            <p:ph type="ftr" sz="quarter" idx="3"/>
          </p:nvPr>
        </p:nvSpPr>
        <p:spPr>
          <a:xfrm>
            <a:off x="7010400" y="612648"/>
            <a:ext cx="1767840" cy="457200"/>
          </a:xfrm>
          <a:prstGeom prst="rect">
            <a:avLst/>
          </a:prstGeom>
        </p:spPr>
        <p:txBody>
          <a:bodyPr vert="horz"/>
          <a:lstStyle>
            <a:lvl1pPr algn="r" eaLnBrk="1" latinLnBrk="0" hangingPunct="1">
              <a:defRPr kumimoji="0" sz="800">
                <a:solidFill>
                  <a:schemeClr val="accent2"/>
                </a:solidFill>
              </a:defRPr>
            </a:lvl1pPr>
          </a:lstStyle>
          <a:p>
            <a:r>
              <a:rPr lang="en-US" smtClean="0"/>
              <a:t>  Your Partner in Business Transformation</a:t>
            </a:r>
            <a:endParaRPr lang="en-US" dirty="0"/>
          </a:p>
        </p:txBody>
      </p:sp>
      <p:sp>
        <p:nvSpPr>
          <p:cNvPr id="23" name="Slide Number Placeholder 22"/>
          <p:cNvSpPr>
            <a:spLocks noGrp="1"/>
          </p:cNvSpPr>
          <p:nvPr>
            <p:ph type="sldNum" sz="quarter" idx="4"/>
          </p:nvPr>
        </p:nvSpPr>
        <p:spPr>
          <a:xfrm>
            <a:off x="10899648" y="2272"/>
            <a:ext cx="1016000" cy="365760"/>
          </a:xfrm>
          <a:prstGeom prst="rect">
            <a:avLst/>
          </a:prstGeom>
        </p:spPr>
        <p:txBody>
          <a:bodyPr vert="horz" anchor="b"/>
          <a:lstStyle>
            <a:lvl1pPr algn="r" eaLnBrk="1" latinLnBrk="0" hangingPunct="1">
              <a:defRPr kumimoji="0" sz="1800">
                <a:solidFill>
                  <a:srgbClr val="FFFFFF"/>
                </a:solidFill>
              </a:defRPr>
            </a:lvl1pPr>
          </a:lstStyle>
          <a:p>
            <a:fld id="{D57F1E4F-1CFF-5643-939E-02111984F565}"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730" r:id="rId1"/>
    <p:sldLayoutId id="2147483731" r:id="rId2"/>
    <p:sldLayoutId id="2147483732" r:id="rId3"/>
    <p:sldLayoutId id="2147483733" r:id="rId4"/>
    <p:sldLayoutId id="2147483734" r:id="rId5"/>
    <p:sldLayoutId id="2147483735" r:id="rId6"/>
    <p:sldLayoutId id="2147483736" r:id="rId7"/>
    <p:sldLayoutId id="2147483737" r:id="rId8"/>
    <p:sldLayoutId id="2147483738" r:id="rId9"/>
    <p:sldLayoutId id="2147483739" r:id="rId10"/>
    <p:sldLayoutId id="2147483740" r:id="rId11"/>
    <p:sldLayoutId id="2147483690" r:id="rId12"/>
  </p:sldLayoutIdLst>
  <p:hf hd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rbnenergy.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rbnenergy.com/" TargetMode="Externa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635691" y="1139577"/>
            <a:ext cx="8814243" cy="1655043"/>
          </a:xfrm>
        </p:spPr>
        <p:txBody>
          <a:bodyPr>
            <a:noAutofit/>
          </a:bodyPr>
          <a:lstStyle/>
          <a:p>
            <a:pPr algn="ctr"/>
            <a:r>
              <a:rPr lang="en-US" sz="3600" b="1" dirty="0" smtClean="0">
                <a:solidFill>
                  <a:schemeClr val="bg1"/>
                </a:solidFill>
                <a:latin typeface="Arial Rounded MT Bold" panose="020F0704030504030204" pitchFamily="34" charset="0"/>
              </a:rPr>
              <a:t>FERC Order 809</a:t>
            </a:r>
          </a:p>
          <a:p>
            <a:pPr algn="ctr"/>
            <a:r>
              <a:rPr lang="en-US" sz="3600" b="1" dirty="0" smtClean="0">
                <a:solidFill>
                  <a:schemeClr val="bg1"/>
                </a:solidFill>
                <a:latin typeface="Arial Rounded MT Bold" panose="020F0704030504030204" pitchFamily="34" charset="0"/>
              </a:rPr>
              <a:t>Solutions Using Data Science</a:t>
            </a:r>
          </a:p>
          <a:p>
            <a:pPr algn="ctr"/>
            <a:r>
              <a:rPr lang="en-US" sz="2400" b="1" dirty="0" smtClean="0">
                <a:solidFill>
                  <a:schemeClr val="bg1"/>
                </a:solidFill>
                <a:latin typeface="Arial Rounded MT Bold" panose="020F0704030504030204" pitchFamily="34" charset="0"/>
              </a:rPr>
              <a:t>February 8, 2016</a:t>
            </a:r>
          </a:p>
        </p:txBody>
      </p:sp>
      <p:sp>
        <p:nvSpPr>
          <p:cNvPr id="2" name="Rectangle 1"/>
          <p:cNvSpPr>
            <a:spLocks noChangeArrowheads="1"/>
          </p:cNvSpPr>
          <p:nvPr/>
        </p:nvSpPr>
        <p:spPr bwMode="auto">
          <a:xfrm>
            <a:off x="1" y="-407804"/>
            <a:ext cx="973023" cy="815608"/>
          </a:xfrm>
          <a:prstGeom prst="rect">
            <a:avLst/>
          </a:prstGeom>
          <a:solidFill>
            <a:srgbClr val="47C96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rgbClr val="000000"/>
                </a:solidFill>
                <a:effectLst/>
                <a:latin typeface="Arial" pitchFamily="34" charset="0"/>
                <a:cs typeface="Arial" pitchFamily="34" charset="0"/>
                <a:hlinkClick r:id="rId2" tooltip="Return to the RBN Energy home page"/>
              </a:rPr>
              <a:t>  </a:t>
            </a:r>
            <a:endParaRPr kumimoji="0" lang="en-US" altLang="en-US" sz="35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300" b="1" i="0" u="none" strike="noStrike" cap="none" normalizeH="0" baseline="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smtClean="0">
                <a:ln>
                  <a:noFill/>
                </a:ln>
                <a:solidFill>
                  <a:srgbClr val="000000"/>
                </a:solidFill>
                <a:effectLst/>
                <a:latin typeface="Arial" pitchFamily="34" charset="0"/>
                <a:cs typeface="Arial" pitchFamily="34" charset="0"/>
              </a:rPr>
              <a:t>Search form</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000000"/>
                </a:solidFill>
                <a:effectLst/>
                <a:latin typeface="Arial" pitchFamily="34" charset="0"/>
                <a:cs typeface="Arial" pitchFamily="34" charset="0"/>
              </a:rPr>
              <a:t>Search </a:t>
            </a:r>
            <a:endParaRPr kumimoji="0" lang="en-US" altLang="en-US" sz="3500" b="0" i="0" u="none" strike="noStrike" cap="none" normalizeH="0" baseline="0" smtClean="0">
              <a:ln>
                <a:noFill/>
              </a:ln>
              <a:solidFill>
                <a:srgbClr val="000000"/>
              </a:solidFill>
              <a:effectLst/>
              <a:latin typeface="Arial" pitchFamily="34" charset="0"/>
              <a:cs typeface="Arial" pitchFamily="34" charset="0"/>
            </a:endParaRPr>
          </a:p>
        </p:txBody>
      </p:sp>
      <p:sp>
        <p:nvSpPr>
          <p:cNvPr id="6" name="Rectangle 5"/>
          <p:cNvSpPr/>
          <p:nvPr/>
        </p:nvSpPr>
        <p:spPr>
          <a:xfrm>
            <a:off x="486512" y="4895095"/>
            <a:ext cx="5139548" cy="707886"/>
          </a:xfrm>
          <a:prstGeom prst="rect">
            <a:avLst/>
          </a:prstGeom>
        </p:spPr>
        <p:txBody>
          <a:bodyPr wrap="none">
            <a:spAutoFit/>
          </a:bodyPr>
          <a:lstStyle/>
          <a:p>
            <a:r>
              <a:rPr lang="en-US" sz="2000" b="1" dirty="0"/>
              <a:t> </a:t>
            </a:r>
            <a:r>
              <a:rPr lang="en-US" sz="2000" b="1" dirty="0" smtClean="0"/>
              <a:t> </a:t>
            </a:r>
            <a:r>
              <a:rPr lang="en-US" sz="2000" b="1" dirty="0" smtClean="0"/>
              <a:t>Perspectiv</a:t>
            </a:r>
            <a:r>
              <a:rPr lang="en-US" sz="2000" b="1" dirty="0" smtClean="0"/>
              <a:t>e on Operating Challenges</a:t>
            </a:r>
            <a:endParaRPr lang="en-US" sz="2000" b="1" dirty="0" smtClean="0"/>
          </a:p>
          <a:p>
            <a:pPr marL="166688"/>
            <a:r>
              <a:rPr lang="en-US" sz="2000" b="1" dirty="0" smtClean="0"/>
              <a:t>  By: Rick </a:t>
            </a:r>
            <a:r>
              <a:rPr lang="en-US" sz="2000" b="1" dirty="0" err="1" smtClean="0"/>
              <a:t>Smead</a:t>
            </a:r>
            <a:endParaRPr lang="en-US" sz="2000" b="1" dirty="0" smtClean="0"/>
          </a:p>
        </p:txBody>
      </p:sp>
      <p:sp>
        <p:nvSpPr>
          <p:cNvPr id="10" name="Rectangle 9"/>
          <p:cNvSpPr/>
          <p:nvPr/>
        </p:nvSpPr>
        <p:spPr>
          <a:xfrm>
            <a:off x="6682862" y="4920402"/>
            <a:ext cx="5189241" cy="707886"/>
          </a:xfrm>
          <a:prstGeom prst="rect">
            <a:avLst/>
          </a:prstGeom>
        </p:spPr>
        <p:txBody>
          <a:bodyPr wrap="none">
            <a:spAutoFit/>
          </a:bodyPr>
          <a:lstStyle/>
          <a:p>
            <a:r>
              <a:rPr lang="en-US" sz="2000" b="1" dirty="0" smtClean="0"/>
              <a:t>Perspective on Data Science Solutions</a:t>
            </a:r>
            <a:endParaRPr lang="en-US" sz="2000" b="1" dirty="0" smtClean="0"/>
          </a:p>
          <a:p>
            <a:pPr marL="166688"/>
            <a:r>
              <a:rPr lang="en-US" sz="2000" b="1" dirty="0" smtClean="0"/>
              <a:t>  By: George Danner</a:t>
            </a:r>
            <a:endParaRPr lang="en-US" sz="2000" b="1" dirty="0" smtClean="0"/>
          </a:p>
        </p:txBody>
      </p:sp>
    </p:spTree>
    <p:extLst>
      <p:ext uri="{BB962C8B-B14F-4D97-AF65-F5344CB8AC3E}">
        <p14:creationId xmlns:p14="http://schemas.microsoft.com/office/powerpoint/2010/main" val="34027167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10714565" cy="660400"/>
          </a:xfrm>
        </p:spPr>
        <p:txBody>
          <a:bodyPr>
            <a:noAutofit/>
          </a:bodyPr>
          <a:lstStyle/>
          <a:p>
            <a:r>
              <a:rPr lang="en-US" sz="3600" b="1" dirty="0" smtClean="0">
                <a:solidFill>
                  <a:schemeClr val="accent2">
                    <a:lumMod val="75000"/>
                  </a:schemeClr>
                </a:solidFill>
                <a:latin typeface="Arial Rounded MT Bold" panose="020F0704030504030204" pitchFamily="34" charset="0"/>
              </a:rPr>
              <a:t>Proposition: Compress Confirmation Process</a:t>
            </a:r>
            <a:endParaRPr lang="en-US" sz="3600" b="1" dirty="0">
              <a:solidFill>
                <a:schemeClr val="accent2">
                  <a:lumMod val="75000"/>
                </a:schemeClr>
              </a:solidFill>
              <a:latin typeface="Arial Rounded MT Bold" panose="020F0704030504030204" pitchFamily="34" charset="0"/>
            </a:endParaRPr>
          </a:p>
        </p:txBody>
      </p:sp>
      <p:sp>
        <p:nvSpPr>
          <p:cNvPr id="3" name="Content Placeholder 2"/>
          <p:cNvSpPr>
            <a:spLocks noGrp="1"/>
          </p:cNvSpPr>
          <p:nvPr>
            <p:ph idx="1"/>
          </p:nvPr>
        </p:nvSpPr>
        <p:spPr>
          <a:xfrm>
            <a:off x="626533" y="1385891"/>
            <a:ext cx="10714567" cy="4976809"/>
          </a:xfrm>
        </p:spPr>
        <p:txBody>
          <a:bodyPr>
            <a:normAutofit/>
          </a:bodyPr>
          <a:lstStyle/>
          <a:p>
            <a:pPr marL="109728" indent="0">
              <a:buClr>
                <a:schemeClr val="accent2">
                  <a:lumMod val="75000"/>
                </a:schemeClr>
              </a:buClr>
              <a:buNone/>
            </a:pPr>
            <a:endParaRPr lang="en-US" sz="900" b="1" dirty="0" smtClean="0">
              <a:solidFill>
                <a:schemeClr val="accent2">
                  <a:lumMod val="75000"/>
                </a:schemeClr>
              </a:solidFill>
              <a:latin typeface="Arial Rounded MT Bold" panose="020F0704030504030204" pitchFamily="34" charset="0"/>
            </a:endParaRPr>
          </a:p>
          <a:p>
            <a:pPr>
              <a:buClr>
                <a:schemeClr val="accent2">
                  <a:lumMod val="75000"/>
                </a:schemeClr>
              </a:buClr>
              <a:buFont typeface="Wingdings" panose="05000000000000000000" pitchFamily="2" charset="2"/>
              <a:buChar char="§"/>
            </a:pPr>
            <a:r>
              <a:rPr lang="en-US" b="1" dirty="0" smtClean="0">
                <a:solidFill>
                  <a:schemeClr val="accent2">
                    <a:lumMod val="75000"/>
                  </a:schemeClr>
                </a:solidFill>
                <a:latin typeface="Arial Rounded MT Bold" panose="020F0704030504030204" pitchFamily="34" charset="0"/>
              </a:rPr>
              <a:t>Help Pipeline </a:t>
            </a:r>
            <a:r>
              <a:rPr lang="en-US" b="1" dirty="0" smtClean="0">
                <a:solidFill>
                  <a:schemeClr val="accent2">
                    <a:lumMod val="75000"/>
                  </a:schemeClr>
                </a:solidFill>
                <a:latin typeface="Arial Rounded MT Bold" panose="020F0704030504030204" pitchFamily="34" charset="0"/>
              </a:rPr>
              <a:t>Schedulers expedite verification of nomination</a:t>
            </a:r>
          </a:p>
          <a:p>
            <a:pPr lvl="1">
              <a:buClr>
                <a:schemeClr val="accent2">
                  <a:lumMod val="75000"/>
                </a:schemeClr>
              </a:buClr>
              <a:buFont typeface="Wingdings" panose="05000000000000000000" pitchFamily="2" charset="2"/>
              <a:buChar char="§"/>
            </a:pPr>
            <a:endParaRPr lang="en-US" sz="900" b="1" dirty="0" smtClean="0">
              <a:solidFill>
                <a:schemeClr val="accent2">
                  <a:lumMod val="75000"/>
                </a:schemeClr>
              </a:solidFill>
              <a:latin typeface="Arial Rounded MT Bold" panose="020F0704030504030204" pitchFamily="34" charset="0"/>
            </a:endParaRPr>
          </a:p>
          <a:p>
            <a:pPr>
              <a:buClr>
                <a:schemeClr val="accent2">
                  <a:lumMod val="75000"/>
                </a:schemeClr>
              </a:buClr>
              <a:buFont typeface="Wingdings" panose="05000000000000000000" pitchFamily="2" charset="2"/>
              <a:buChar char="§"/>
            </a:pPr>
            <a:r>
              <a:rPr lang="en-US" b="1" dirty="0" smtClean="0">
                <a:solidFill>
                  <a:schemeClr val="accent2">
                    <a:lumMod val="75000"/>
                  </a:schemeClr>
                </a:solidFill>
                <a:latin typeface="Arial Rounded MT Bold" panose="020F0704030504030204" pitchFamily="34" charset="0"/>
              </a:rPr>
              <a:t>Issue:  Incomplete </a:t>
            </a:r>
            <a:r>
              <a:rPr lang="en-US" b="1" dirty="0">
                <a:solidFill>
                  <a:schemeClr val="accent2">
                    <a:lumMod val="75000"/>
                  </a:schemeClr>
                </a:solidFill>
                <a:latin typeface="Arial Rounded MT Bold" panose="020F0704030504030204" pitchFamily="34" charset="0"/>
              </a:rPr>
              <a:t>or flawed </a:t>
            </a:r>
            <a:r>
              <a:rPr lang="en-US" b="1" dirty="0" smtClean="0">
                <a:solidFill>
                  <a:schemeClr val="accent2">
                    <a:lumMod val="75000"/>
                  </a:schemeClr>
                </a:solidFill>
                <a:latin typeface="Arial Rounded MT Bold" panose="020F0704030504030204" pitchFamily="34" charset="0"/>
              </a:rPr>
              <a:t>nomination </a:t>
            </a:r>
            <a:r>
              <a:rPr lang="en-US" b="1" dirty="0">
                <a:solidFill>
                  <a:schemeClr val="accent2">
                    <a:lumMod val="75000"/>
                  </a:schemeClr>
                </a:solidFill>
                <a:latin typeface="Arial Rounded MT Bold" panose="020F0704030504030204" pitchFamily="34" charset="0"/>
              </a:rPr>
              <a:t>data could impair service of accepted </a:t>
            </a:r>
            <a:r>
              <a:rPr lang="en-US" b="1" dirty="0" smtClean="0">
                <a:solidFill>
                  <a:schemeClr val="accent2">
                    <a:lumMod val="75000"/>
                  </a:schemeClr>
                </a:solidFill>
                <a:latin typeface="Arial Rounded MT Bold" panose="020F0704030504030204" pitchFamily="34" charset="0"/>
              </a:rPr>
              <a:t>nominations</a:t>
            </a:r>
          </a:p>
          <a:p>
            <a:pPr>
              <a:buClr>
                <a:schemeClr val="accent2">
                  <a:lumMod val="75000"/>
                </a:schemeClr>
              </a:buClr>
              <a:buFont typeface="Wingdings" panose="05000000000000000000" pitchFamily="2" charset="2"/>
              <a:buChar char="§"/>
            </a:pPr>
            <a:endParaRPr lang="en-US" sz="900" b="1" dirty="0">
              <a:solidFill>
                <a:schemeClr val="accent2">
                  <a:lumMod val="75000"/>
                </a:schemeClr>
              </a:solidFill>
              <a:latin typeface="Arial Rounded MT Bold" panose="020F0704030504030204" pitchFamily="34" charset="0"/>
            </a:endParaRPr>
          </a:p>
          <a:p>
            <a:pPr>
              <a:buClr>
                <a:schemeClr val="accent2">
                  <a:lumMod val="75000"/>
                </a:schemeClr>
              </a:buClr>
              <a:buFont typeface="Wingdings" panose="05000000000000000000" pitchFamily="2" charset="2"/>
              <a:buChar char="§"/>
            </a:pPr>
            <a:r>
              <a:rPr lang="en-US" b="1" dirty="0" smtClean="0">
                <a:solidFill>
                  <a:schemeClr val="accent2">
                    <a:lumMod val="75000"/>
                  </a:schemeClr>
                </a:solidFill>
                <a:latin typeface="Arial Rounded MT Bold" panose="020F0704030504030204" pitchFamily="34" charset="0"/>
              </a:rPr>
              <a:t>Solution:  Use </a:t>
            </a:r>
            <a:r>
              <a:rPr lang="en-US" b="1" dirty="0">
                <a:solidFill>
                  <a:schemeClr val="accent2">
                    <a:lumMod val="75000"/>
                  </a:schemeClr>
                </a:solidFill>
                <a:latin typeface="Arial Rounded MT Bold" panose="020F0704030504030204" pitchFamily="34" charset="0"/>
              </a:rPr>
              <a:t>analytics tools to identify </a:t>
            </a:r>
            <a:r>
              <a:rPr lang="en-US" b="1" dirty="0" smtClean="0">
                <a:solidFill>
                  <a:schemeClr val="accent2">
                    <a:lumMod val="75000"/>
                  </a:schemeClr>
                </a:solidFill>
                <a:latin typeface="Arial Rounded MT Bold" panose="020F0704030504030204" pitchFamily="34" charset="0"/>
              </a:rPr>
              <a:t>errors and alert scheduler to problems</a:t>
            </a:r>
            <a:endParaRPr lang="en-US" b="1" dirty="0" smtClean="0">
              <a:solidFill>
                <a:schemeClr val="accent2">
                  <a:lumMod val="75000"/>
                </a:schemeClr>
              </a:solidFill>
              <a:latin typeface="Arial Rounded MT Bold" panose="020F0704030504030204" pitchFamily="34" charset="0"/>
            </a:endParaRPr>
          </a:p>
          <a:p>
            <a:pPr>
              <a:buClr>
                <a:schemeClr val="accent2">
                  <a:lumMod val="75000"/>
                </a:schemeClr>
              </a:buClr>
              <a:buFont typeface="Wingdings" panose="05000000000000000000" pitchFamily="2" charset="2"/>
              <a:buChar char="§"/>
            </a:pPr>
            <a:endParaRPr lang="en-US" b="1" dirty="0">
              <a:solidFill>
                <a:schemeClr val="accent1">
                  <a:lumMod val="50000"/>
                </a:schemeClr>
              </a:solidFill>
              <a:latin typeface="Arial Rounded MT Bold" panose="020F0704030504030204" pitchFamily="34" charset="0"/>
            </a:endParaRPr>
          </a:p>
          <a:p>
            <a:pPr marL="109728" indent="0">
              <a:buClr>
                <a:schemeClr val="accent2">
                  <a:lumMod val="75000"/>
                </a:schemeClr>
              </a:buClr>
              <a:buNone/>
            </a:pPr>
            <a:endParaRPr lang="en-US" sz="2800" b="1" dirty="0">
              <a:solidFill>
                <a:schemeClr val="accent2">
                  <a:lumMod val="75000"/>
                </a:schemeClr>
              </a:solidFill>
              <a:latin typeface="Arial Rounded MT Bold" panose="020F0704030504030204" pitchFamily="34" charset="0"/>
            </a:endParaRPr>
          </a:p>
        </p:txBody>
      </p:sp>
      <p:sp>
        <p:nvSpPr>
          <p:cNvPr id="4" name="Footer Placeholder 3"/>
          <p:cNvSpPr>
            <a:spLocks noGrp="1"/>
          </p:cNvSpPr>
          <p:nvPr>
            <p:ph type="ftr" sz="quarter" idx="11"/>
          </p:nvPr>
        </p:nvSpPr>
        <p:spPr>
          <a:xfrm>
            <a:off x="1934633" y="6320764"/>
            <a:ext cx="4301067" cy="365125"/>
          </a:xfrm>
        </p:spPr>
        <p:txBody>
          <a:bodyPr/>
          <a:lstStyle/>
          <a:p>
            <a:endParaRPr lang="en-US" sz="1400" b="1" dirty="0">
              <a:solidFill>
                <a:schemeClr val="accent2">
                  <a:lumMod val="75000"/>
                </a:schemeClr>
              </a:solidFill>
              <a:latin typeface="Arial Rounded MT Bold" panose="020F0704030504030204" pitchFamily="34" charset="0"/>
            </a:endParaRPr>
          </a:p>
        </p:txBody>
      </p:sp>
      <p:sp>
        <p:nvSpPr>
          <p:cNvPr id="5" name="Slide Number Placeholder 4"/>
          <p:cNvSpPr>
            <a:spLocks noGrp="1"/>
          </p:cNvSpPr>
          <p:nvPr>
            <p:ph type="sldNum" sz="quarter" idx="12"/>
          </p:nvPr>
        </p:nvSpPr>
        <p:spPr/>
        <p:txBody>
          <a:bodyPr/>
          <a:lstStyle/>
          <a:p>
            <a:fld id="{D57F1E4F-1CFF-5643-939E-02111984F565}" type="slidenum">
              <a:rPr lang="en-US" smtClean="0"/>
              <a:t>10</a:t>
            </a:fld>
            <a:endParaRPr lang="en-US" dirty="0"/>
          </a:p>
        </p:txBody>
      </p:sp>
    </p:spTree>
    <p:extLst>
      <p:ext uri="{BB962C8B-B14F-4D97-AF65-F5344CB8AC3E}">
        <p14:creationId xmlns:p14="http://schemas.microsoft.com/office/powerpoint/2010/main" val="35285322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10714565" cy="660400"/>
          </a:xfrm>
        </p:spPr>
        <p:txBody>
          <a:bodyPr>
            <a:noAutofit/>
          </a:bodyPr>
          <a:lstStyle/>
          <a:p>
            <a:r>
              <a:rPr lang="en-US" b="1" dirty="0" smtClean="0">
                <a:solidFill>
                  <a:schemeClr val="accent2">
                    <a:lumMod val="75000"/>
                  </a:schemeClr>
                </a:solidFill>
                <a:latin typeface="Arial Rounded MT Bold" panose="020F0704030504030204" pitchFamily="34" charset="0"/>
              </a:rPr>
              <a:t>Presenters’ Bio</a:t>
            </a:r>
            <a:endParaRPr lang="en-US" b="1" dirty="0">
              <a:solidFill>
                <a:schemeClr val="accent2">
                  <a:lumMod val="75000"/>
                </a:schemeClr>
              </a:solidFill>
              <a:latin typeface="Arial Rounded MT Bold" panose="020F0704030504030204" pitchFamily="34"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237011702"/>
              </p:ext>
            </p:extLst>
          </p:nvPr>
        </p:nvGraphicFramePr>
        <p:xfrm>
          <a:off x="727421" y="1675819"/>
          <a:ext cx="10714038" cy="4389120"/>
        </p:xfrm>
        <a:graphic>
          <a:graphicData uri="http://schemas.openxmlformats.org/drawingml/2006/table">
            <a:tbl>
              <a:tblPr firstRow="1" bandRow="1">
                <a:tableStyleId>{5C22544A-7EE6-4342-B048-85BDC9FD1C3A}</a:tableStyleId>
              </a:tblPr>
              <a:tblGrid>
                <a:gridCol w="2194196"/>
                <a:gridCol w="8519842"/>
              </a:tblGrid>
              <a:tr h="370840">
                <a:tc>
                  <a:txBody>
                    <a:bodyPr/>
                    <a:lstStyle/>
                    <a:p>
                      <a:pPr algn="l"/>
                      <a:r>
                        <a:rPr lang="en-US" sz="1400" dirty="0" smtClean="0">
                          <a:solidFill>
                            <a:schemeClr val="accent1">
                              <a:lumMod val="50000"/>
                            </a:schemeClr>
                          </a:solidFill>
                        </a:rPr>
                        <a:t>George Danner</a:t>
                      </a:r>
                    </a:p>
                    <a:p>
                      <a:pPr marL="0" marR="0" indent="0" algn="l" defTabSz="914400" rtl="0" eaLnBrk="1" fontAlgn="auto" latinLnBrk="0" hangingPunct="1">
                        <a:lnSpc>
                          <a:spcPct val="100000"/>
                        </a:lnSpc>
                        <a:spcBef>
                          <a:spcPts val="0"/>
                        </a:spcBef>
                        <a:spcAft>
                          <a:spcPts val="0"/>
                        </a:spcAft>
                        <a:buClrTx/>
                        <a:buSzTx/>
                        <a:buFontTx/>
                        <a:buNone/>
                        <a:tabLst/>
                        <a:defRPr/>
                      </a:pPr>
                      <a:r>
                        <a:rPr kumimoji="0" lang="en-US" sz="1400" kern="1200" dirty="0" smtClean="0">
                          <a:solidFill>
                            <a:schemeClr val="accent1">
                              <a:lumMod val="50000"/>
                            </a:schemeClr>
                          </a:solidFill>
                          <a:effectLst/>
                          <a:latin typeface="+mn-lt"/>
                          <a:ea typeface="+mn-ea"/>
                          <a:cs typeface="+mn-cs"/>
                        </a:rPr>
                        <a:t>Chief Science Officer</a:t>
                      </a:r>
                      <a:endParaRPr lang="en-US" sz="1400" dirty="0" smtClean="0">
                        <a:solidFill>
                          <a:schemeClr val="accent1">
                            <a:lumMod val="50000"/>
                          </a:schemeClr>
                        </a:solidFill>
                      </a:endParaRPr>
                    </a:p>
                    <a:p>
                      <a:pPr algn="l"/>
                      <a:r>
                        <a:rPr kumimoji="0" lang="en-US" sz="1400" kern="1200" dirty="0" smtClean="0">
                          <a:solidFill>
                            <a:schemeClr val="bg1"/>
                          </a:solidFill>
                          <a:effectLst/>
                          <a:latin typeface="+mn-lt"/>
                          <a:ea typeface="+mn-ea"/>
                          <a:cs typeface="+mn-cs"/>
                        </a:rPr>
                        <a:t> </a:t>
                      </a:r>
                      <a:endParaRPr lang="en-US" sz="1400" dirty="0" smtClean="0">
                        <a:solidFill>
                          <a:schemeClr val="bg1"/>
                        </a:solidFill>
                      </a:endParaRPr>
                    </a:p>
                  </a:txBody>
                  <a:tcPr>
                    <a:solidFill>
                      <a:schemeClr val="bg1">
                        <a:lumMod val="95000"/>
                      </a:schemeClr>
                    </a:solidFill>
                  </a:tcPr>
                </a:tc>
                <a:tc>
                  <a:txBody>
                    <a:bodyPr/>
                    <a:lstStyle/>
                    <a:p>
                      <a:r>
                        <a:rPr kumimoji="0" lang="en-US" sz="1200" b="1" kern="1200" dirty="0" smtClean="0">
                          <a:solidFill>
                            <a:schemeClr val="accent1">
                              <a:lumMod val="50000"/>
                            </a:schemeClr>
                          </a:solidFill>
                          <a:effectLst/>
                          <a:latin typeface="+mn-lt"/>
                          <a:ea typeface="+mn-ea"/>
                          <a:cs typeface="+mn-cs"/>
                        </a:rPr>
                        <a:t>George is a leader in the application of Data Science tools to solve some of business’ most complex business problems.  He has deep experience in combining analytical tools such as agent-based simulation modeling, Monte Carlo simulation, System Dynamics, Game Theory, Visualization, and Real Options with visualization tools to help clients gain better insight into the impact their strategic and operational decisions.  He is the author of</a:t>
                      </a:r>
                      <a:r>
                        <a:rPr kumimoji="0" lang="en-US" sz="1200" b="1" kern="1200" baseline="0" dirty="0" smtClean="0">
                          <a:solidFill>
                            <a:schemeClr val="accent1">
                              <a:lumMod val="50000"/>
                            </a:schemeClr>
                          </a:solidFill>
                          <a:effectLst/>
                          <a:latin typeface="+mn-lt"/>
                          <a:ea typeface="+mn-ea"/>
                          <a:cs typeface="+mn-cs"/>
                        </a:rPr>
                        <a:t> </a:t>
                      </a:r>
                      <a:r>
                        <a:rPr kumimoji="0" lang="en-US" sz="1200" b="1" u="sng" kern="1200" dirty="0" smtClean="0">
                          <a:solidFill>
                            <a:schemeClr val="accent1">
                              <a:lumMod val="50000"/>
                            </a:schemeClr>
                          </a:solidFill>
                          <a:effectLst/>
                          <a:latin typeface="+mn-lt"/>
                          <a:ea typeface="+mn-ea"/>
                          <a:cs typeface="+mn-cs"/>
                        </a:rPr>
                        <a:t>Profit From Science</a:t>
                      </a:r>
                      <a:r>
                        <a:rPr kumimoji="0" lang="en-US" sz="1200" b="1" kern="1200" dirty="0" smtClean="0">
                          <a:solidFill>
                            <a:schemeClr val="accent1">
                              <a:lumMod val="50000"/>
                            </a:schemeClr>
                          </a:solidFill>
                          <a:effectLst/>
                          <a:latin typeface="+mn-lt"/>
                          <a:ea typeface="+mn-ea"/>
                          <a:cs typeface="+mn-cs"/>
                        </a:rPr>
                        <a:t>, published by Macmillan.  George has 29 years of experience in corporate strategy, specifically operational and financial analysis, across a wide variety of industries: manufacturing, energy, telecommunications, transportation and financial services.</a:t>
                      </a:r>
                      <a:r>
                        <a:rPr kumimoji="0" lang="en-US" sz="1200" b="1" kern="1200" baseline="0" dirty="0" smtClean="0">
                          <a:solidFill>
                            <a:schemeClr val="accent1">
                              <a:lumMod val="50000"/>
                            </a:schemeClr>
                          </a:solidFill>
                          <a:effectLst/>
                          <a:latin typeface="+mn-lt"/>
                          <a:ea typeface="+mn-ea"/>
                          <a:cs typeface="+mn-cs"/>
                        </a:rPr>
                        <a:t>  </a:t>
                      </a:r>
                      <a:r>
                        <a:rPr kumimoji="0" lang="en-US" sz="1200" b="1" kern="1200" dirty="0" smtClean="0">
                          <a:solidFill>
                            <a:schemeClr val="accent1">
                              <a:lumMod val="50000"/>
                            </a:schemeClr>
                          </a:solidFill>
                          <a:effectLst/>
                          <a:latin typeface="+mn-lt"/>
                          <a:ea typeface="+mn-ea"/>
                          <a:cs typeface="+mn-cs"/>
                        </a:rPr>
                        <a:t>He holds a Bachelor of Science in Mechanical Engineering from Texas A&amp;M University and a Master of Science in Management from Massachusetts Institute of Technology.</a:t>
                      </a:r>
                    </a:p>
                    <a:p>
                      <a:endParaRPr kumimoji="0" lang="en-US" sz="1200" b="1" kern="1200" dirty="0" smtClean="0">
                        <a:solidFill>
                          <a:schemeClr val="bg1"/>
                        </a:solidFill>
                        <a:effectLst/>
                        <a:latin typeface="+mn-lt"/>
                        <a:ea typeface="+mn-ea"/>
                        <a:cs typeface="+mn-cs"/>
                      </a:endParaRPr>
                    </a:p>
                  </a:txBody>
                  <a:tcPr>
                    <a:solidFill>
                      <a:schemeClr val="bg1">
                        <a:lumMod val="95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i="0" dirty="0" smtClean="0">
                          <a:solidFill>
                            <a:schemeClr val="accent1">
                              <a:lumMod val="50000"/>
                            </a:schemeClr>
                          </a:solidFill>
                          <a:effectLst/>
                        </a:rPr>
                        <a:t>Rich </a:t>
                      </a:r>
                      <a:r>
                        <a:rPr lang="en-US" sz="1400" b="1" i="0" dirty="0" err="1" smtClean="0">
                          <a:solidFill>
                            <a:schemeClr val="accent1">
                              <a:lumMod val="50000"/>
                            </a:schemeClr>
                          </a:solidFill>
                          <a:effectLst/>
                        </a:rPr>
                        <a:t>Smead</a:t>
                      </a:r>
                      <a:endParaRPr lang="en-US" sz="1400" b="1" i="0" dirty="0" smtClean="0">
                        <a:solidFill>
                          <a:schemeClr val="accent1">
                            <a:lumMod val="50000"/>
                          </a:schemeClr>
                        </a:solidFill>
                        <a:effectLst/>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400" b="1" i="0" dirty="0" smtClean="0">
                          <a:solidFill>
                            <a:schemeClr val="accent1">
                              <a:lumMod val="50000"/>
                            </a:schemeClr>
                          </a:solidFill>
                          <a:effectLst/>
                        </a:rPr>
                        <a:t>Managing Director of Advisory Services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400" b="1" i="0" dirty="0" smtClean="0">
                        <a:solidFill>
                          <a:schemeClr val="accent1">
                            <a:lumMod val="50000"/>
                          </a:schemeClr>
                        </a:solidFill>
                        <a:effectLst/>
                      </a:endParaRPr>
                    </a:p>
                    <a:p>
                      <a:endParaRPr lang="en-US" dirty="0"/>
                    </a:p>
                  </a:txBody>
                  <a:tcPr/>
                </a:tc>
                <a:tc>
                  <a:txBody>
                    <a:bodyPr/>
                    <a:lstStyle/>
                    <a:p>
                      <a:r>
                        <a:rPr lang="en-US" sz="1200" b="1" dirty="0" smtClean="0">
                          <a:solidFill>
                            <a:schemeClr val="accent1">
                              <a:lumMod val="50000"/>
                            </a:schemeClr>
                          </a:solidFill>
                          <a:effectLst/>
                        </a:rPr>
                        <a:t>Rick specializes primarily in the natural gas sector, offering expert policy analysis and advice, litigation support, and strategic advice with respect to gas pipelines, potential supplies, and market initiatives. His background includes over nine years as a Director with Navigant Consulting, Inc., and over three decades in the natural gas industry. That experience included over 20 years as the chief regulatory officer for major interstate pipeline systems, with multiple experiences advising non-U.S. governments in the creation of a regulatory structure. His consulting practice has spanned the LNG industry, both for project developers and for a large national oil company, and the U.S. shale gas boom and its interaction with LNG, the pipeline industry, power generation, and other gas markets. At Navigant, he managed and co-authored the first major quantification of the U.S. shale potential in 2008, the pivotal North American Natural Gas Supply Assessment. Most recently, he has been deeply involved in the opportunities for the use of the nation’s natural gas abundance, including power generation, LNG exports, and gas-to-liquids technology. He holds a Bachelor of Science in Mechanical Engineering from the University of Maryland and a law degree from George Washington University.</a:t>
                      </a:r>
                    </a:p>
                  </a:txBody>
                  <a:tcPr/>
                </a:tc>
              </a:tr>
            </a:tbl>
          </a:graphicData>
        </a:graphic>
      </p:graphicFrame>
      <p:sp>
        <p:nvSpPr>
          <p:cNvPr id="5" name="Slide Number Placeholder 4"/>
          <p:cNvSpPr>
            <a:spLocks noGrp="1"/>
          </p:cNvSpPr>
          <p:nvPr>
            <p:ph type="sldNum" sz="quarter" idx="12"/>
          </p:nvPr>
        </p:nvSpPr>
        <p:spPr/>
        <p:txBody>
          <a:bodyPr/>
          <a:lstStyle/>
          <a:p>
            <a:fld id="{D57F1E4F-1CFF-5643-939E-02111984F565}" type="slidenum">
              <a:rPr lang="en-US" smtClean="0"/>
              <a:pPr/>
              <a:t>11</a:t>
            </a:fld>
            <a:endParaRPr lang="en-US" dirty="0"/>
          </a:p>
        </p:txBody>
      </p:sp>
      <p:pic>
        <p:nvPicPr>
          <p:cNvPr id="7" name="Picture 2" descr="RBN Energy">
            <a:hlinkClick r:id="rId2" tooltip="Return to the RBN Energy home pag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3353" y="4300526"/>
            <a:ext cx="1107083" cy="23666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05302" y="2194557"/>
            <a:ext cx="692152" cy="195707"/>
          </a:xfrm>
          <a:prstGeom prst="rect">
            <a:avLst/>
          </a:prstGeom>
        </p:spPr>
      </p:pic>
    </p:spTree>
    <p:extLst>
      <p:ext uri="{BB962C8B-B14F-4D97-AF65-F5344CB8AC3E}">
        <p14:creationId xmlns:p14="http://schemas.microsoft.com/office/powerpoint/2010/main" val="38643413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idx="1"/>
          </p:nvPr>
        </p:nvSpPr>
        <p:spPr/>
        <p:txBody>
          <a:bodyPr>
            <a:normAutofit/>
          </a:bodyPr>
          <a:lstStyle/>
          <a:p>
            <a:pPr marL="109728" indent="0" algn="ctr">
              <a:buNone/>
            </a:pPr>
            <a:endParaRPr lang="en-US" sz="4000" dirty="0" smtClean="0">
              <a:latin typeface="Arial Rounded MT Bold" panose="020F0704030504030204" pitchFamily="34" charset="0"/>
            </a:endParaRPr>
          </a:p>
          <a:p>
            <a:pPr marL="109728" indent="0" algn="ctr">
              <a:buNone/>
            </a:pPr>
            <a:endParaRPr lang="en-US" sz="4000" dirty="0">
              <a:latin typeface="Arial Rounded MT Bold" panose="020F0704030504030204" pitchFamily="34" charset="0"/>
            </a:endParaRPr>
          </a:p>
          <a:p>
            <a:pPr marL="109728" indent="0" algn="ctr">
              <a:buNone/>
            </a:pPr>
            <a:r>
              <a:rPr lang="en-US" sz="4000" dirty="0" smtClean="0">
                <a:solidFill>
                  <a:schemeClr val="accent2">
                    <a:lumMod val="75000"/>
                  </a:schemeClr>
                </a:solidFill>
                <a:latin typeface="Arial Rounded MT Bold" panose="020F0704030504030204" pitchFamily="34" charset="0"/>
              </a:rPr>
              <a:t>Appendix</a:t>
            </a:r>
            <a:endParaRPr lang="en-US" sz="4000" dirty="0">
              <a:solidFill>
                <a:schemeClr val="accent2">
                  <a:lumMod val="75000"/>
                </a:schemeClr>
              </a:solidFill>
              <a:latin typeface="Arial Rounded MT Bold" panose="020F0704030504030204" pitchFamily="34" charset="0"/>
            </a:endParaRPr>
          </a:p>
        </p:txBody>
      </p:sp>
      <p:sp>
        <p:nvSpPr>
          <p:cNvPr id="4" name="Footer Placeholder 3"/>
          <p:cNvSpPr>
            <a:spLocks noGrp="1"/>
          </p:cNvSpPr>
          <p:nvPr>
            <p:ph type="ftr" sz="quarter" idx="11"/>
          </p:nvPr>
        </p:nvSpPr>
        <p:spPr/>
        <p:txBody>
          <a:bodyPr/>
          <a:lstStyle/>
          <a:p>
            <a:r>
              <a:rPr lang="en-US" smtClean="0"/>
              <a:t>			</a:t>
            </a:r>
            <a:endParaRPr lang="en-US" sz="1600" b="1" dirty="0">
              <a:solidFill>
                <a:schemeClr val="accent2">
                  <a:lumMod val="75000"/>
                </a:schemeClr>
              </a:solidFill>
              <a:latin typeface="Arial Rounded MT Bold" panose="020F0704030504030204" pitchFamily="34" charset="0"/>
            </a:endParaRPr>
          </a:p>
        </p:txBody>
      </p:sp>
      <p:sp>
        <p:nvSpPr>
          <p:cNvPr id="5" name="Slide Number Placeholder 4"/>
          <p:cNvSpPr>
            <a:spLocks noGrp="1"/>
          </p:cNvSpPr>
          <p:nvPr>
            <p:ph type="sldNum" sz="quarter" idx="12"/>
          </p:nvPr>
        </p:nvSpPr>
        <p:spPr/>
        <p:txBody>
          <a:bodyPr/>
          <a:lstStyle/>
          <a:p>
            <a:fld id="{D57F1E4F-1CFF-5643-939E-02111984F565}" type="slidenum">
              <a:rPr lang="en-US" smtClean="0"/>
              <a:t>12</a:t>
            </a:fld>
            <a:endParaRPr lang="en-US" dirty="0"/>
          </a:p>
        </p:txBody>
      </p:sp>
    </p:spTree>
    <p:extLst>
      <p:ext uri="{BB962C8B-B14F-4D97-AF65-F5344CB8AC3E}">
        <p14:creationId xmlns:p14="http://schemas.microsoft.com/office/powerpoint/2010/main" val="114028506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10866965" cy="660400"/>
          </a:xfrm>
        </p:spPr>
        <p:txBody>
          <a:bodyPr>
            <a:noAutofit/>
          </a:bodyPr>
          <a:lstStyle/>
          <a:p>
            <a:r>
              <a:rPr lang="en-US" sz="3600" b="1" dirty="0" smtClean="0">
                <a:solidFill>
                  <a:schemeClr val="accent2">
                    <a:lumMod val="75000"/>
                  </a:schemeClr>
                </a:solidFill>
                <a:latin typeface="Arial Rounded MT Bold" panose="020F0704030504030204" pitchFamily="34" charset="0"/>
              </a:rPr>
              <a:t>Proven Technology for FERC 809 Objectives</a:t>
            </a:r>
            <a:endParaRPr lang="en-US" sz="3600" b="1" dirty="0">
              <a:solidFill>
                <a:schemeClr val="accent2">
                  <a:lumMod val="75000"/>
                </a:schemeClr>
              </a:solidFill>
              <a:latin typeface="Arial Rounded MT Bold" panose="020F0704030504030204" pitchFamily="34" charset="0"/>
            </a:endParaRPr>
          </a:p>
        </p:txBody>
      </p:sp>
      <p:sp>
        <p:nvSpPr>
          <p:cNvPr id="3" name="Content Placeholder 2"/>
          <p:cNvSpPr>
            <a:spLocks noGrp="1"/>
          </p:cNvSpPr>
          <p:nvPr>
            <p:ph idx="1"/>
          </p:nvPr>
        </p:nvSpPr>
        <p:spPr>
          <a:xfrm>
            <a:off x="372533" y="1385891"/>
            <a:ext cx="10714567" cy="587875"/>
          </a:xfrm>
        </p:spPr>
        <p:txBody>
          <a:bodyPr>
            <a:normAutofit fontScale="92500" lnSpcReduction="10000"/>
          </a:bodyPr>
          <a:lstStyle/>
          <a:p>
            <a:pPr marL="109728" indent="0">
              <a:buClr>
                <a:schemeClr val="accent2">
                  <a:lumMod val="75000"/>
                </a:schemeClr>
              </a:buClr>
              <a:buNone/>
            </a:pPr>
            <a:endParaRPr lang="en-US" sz="800" b="1" dirty="0" smtClean="0">
              <a:solidFill>
                <a:schemeClr val="accent2">
                  <a:lumMod val="75000"/>
                </a:schemeClr>
              </a:solidFill>
              <a:latin typeface="Arial Rounded MT Bold" panose="020F0704030504030204" pitchFamily="34" charset="0"/>
            </a:endParaRPr>
          </a:p>
          <a:p>
            <a:pPr marL="109728" indent="0">
              <a:buClr>
                <a:schemeClr val="accent2">
                  <a:lumMod val="75000"/>
                </a:schemeClr>
              </a:buClr>
              <a:buNone/>
            </a:pPr>
            <a:r>
              <a:rPr lang="en-US" sz="2600" b="1" dirty="0" smtClean="0">
                <a:solidFill>
                  <a:schemeClr val="accent2">
                    <a:lumMod val="75000"/>
                  </a:schemeClr>
                </a:solidFill>
                <a:latin typeface="Arial Rounded MT Bold" panose="020F0704030504030204" pitchFamily="34" charset="0"/>
              </a:rPr>
              <a:t>Data Science can address FERC 809 Objectives:</a:t>
            </a:r>
          </a:p>
          <a:p>
            <a:pPr marL="109728" indent="0">
              <a:buClr>
                <a:schemeClr val="accent2">
                  <a:lumMod val="75000"/>
                </a:schemeClr>
              </a:buClr>
              <a:buNone/>
            </a:pPr>
            <a:endParaRPr lang="en-US" sz="900" b="1" dirty="0">
              <a:solidFill>
                <a:schemeClr val="accent2">
                  <a:lumMod val="75000"/>
                </a:schemeClr>
              </a:solidFill>
              <a:latin typeface="Arial Rounded MT Bold" panose="020F0704030504030204" pitchFamily="34" charset="0"/>
            </a:endParaRPr>
          </a:p>
        </p:txBody>
      </p:sp>
      <p:sp>
        <p:nvSpPr>
          <p:cNvPr id="5" name="Slide Number Placeholder 4"/>
          <p:cNvSpPr>
            <a:spLocks noGrp="1"/>
          </p:cNvSpPr>
          <p:nvPr>
            <p:ph type="sldNum" sz="quarter" idx="12"/>
          </p:nvPr>
        </p:nvSpPr>
        <p:spPr/>
        <p:txBody>
          <a:bodyPr/>
          <a:lstStyle/>
          <a:p>
            <a:fld id="{D57F1E4F-1CFF-5643-939E-02111984F565}" type="slidenum">
              <a:rPr lang="en-US" smtClean="0"/>
              <a:t>13</a:t>
            </a:fld>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3060669631"/>
              </p:ext>
            </p:extLst>
          </p:nvPr>
        </p:nvGraphicFramePr>
        <p:xfrm>
          <a:off x="713779" y="1991608"/>
          <a:ext cx="10727371" cy="4241001"/>
        </p:xfrm>
        <a:graphic>
          <a:graphicData uri="http://schemas.openxmlformats.org/drawingml/2006/table">
            <a:tbl>
              <a:tblPr firstRow="1" bandRow="1">
                <a:tableStyleId>{5C22544A-7EE6-4342-B048-85BDC9FD1C3A}</a:tableStyleId>
              </a:tblPr>
              <a:tblGrid>
                <a:gridCol w="1979457"/>
                <a:gridCol w="2864346"/>
                <a:gridCol w="5883568"/>
              </a:tblGrid>
              <a:tr h="599671">
                <a:tc>
                  <a:txBody>
                    <a:bodyPr/>
                    <a:lstStyle/>
                    <a:p>
                      <a:pPr algn="ctr"/>
                      <a:r>
                        <a:rPr lang="en-US" dirty="0" smtClean="0"/>
                        <a:t>FERC Objectives</a:t>
                      </a:r>
                      <a:endParaRPr lang="en-US" dirty="0"/>
                    </a:p>
                  </a:txBody>
                  <a:tcPr/>
                </a:tc>
                <a:tc>
                  <a:txBody>
                    <a:bodyPr/>
                    <a:lstStyle/>
                    <a:p>
                      <a:pPr algn="ctr">
                        <a:spcBef>
                          <a:spcPts val="600"/>
                        </a:spcBef>
                      </a:pPr>
                      <a:endParaRPr lang="en-US" sz="800" dirty="0" smtClean="0"/>
                    </a:p>
                    <a:p>
                      <a:pPr algn="ctr">
                        <a:spcBef>
                          <a:spcPts val="0"/>
                        </a:spcBef>
                      </a:pPr>
                      <a:r>
                        <a:rPr lang="en-US" dirty="0" smtClean="0"/>
                        <a:t>Risks</a:t>
                      </a:r>
                      <a:endParaRPr lang="en-US" dirty="0"/>
                    </a:p>
                  </a:txBody>
                  <a:tcPr/>
                </a:tc>
                <a:tc>
                  <a:txBody>
                    <a:bodyPr/>
                    <a:lstStyle/>
                    <a:p>
                      <a:pPr algn="ctr"/>
                      <a:endParaRPr lang="en-US" sz="800" dirty="0" smtClean="0"/>
                    </a:p>
                    <a:p>
                      <a:pPr algn="ctr"/>
                      <a:r>
                        <a:rPr lang="en-US" dirty="0" smtClean="0"/>
                        <a:t>Data Science Solutions</a:t>
                      </a:r>
                      <a:endParaRPr lang="en-US" dirty="0"/>
                    </a:p>
                  </a:txBody>
                  <a:tcPr/>
                </a:tc>
              </a:tr>
              <a:tr h="1315844">
                <a:tc rowSpan="3">
                  <a:txBody>
                    <a:bodyPr/>
                    <a:lstStyle/>
                    <a:p>
                      <a:r>
                        <a:rPr lang="en-US" dirty="0" smtClean="0"/>
                        <a:t>Compress Nomination – Schedule </a:t>
                      </a:r>
                      <a:r>
                        <a:rPr lang="en-US" dirty="0" smtClean="0"/>
                        <a:t>Approval Process</a:t>
                      </a:r>
                      <a:endParaRPr lang="en-US" dirty="0"/>
                    </a:p>
                  </a:txBody>
                  <a:tcPr/>
                </a:tc>
                <a:tc>
                  <a:txBody>
                    <a:bodyPr/>
                    <a:lstStyle/>
                    <a:p>
                      <a:r>
                        <a:rPr lang="en-US" dirty="0" smtClean="0"/>
                        <a:t>Incomplete or flawed </a:t>
                      </a:r>
                      <a:r>
                        <a:rPr lang="en-US" dirty="0" smtClean="0"/>
                        <a:t>nomination </a:t>
                      </a:r>
                      <a:r>
                        <a:rPr lang="en-US" dirty="0" smtClean="0"/>
                        <a:t>data could impair service of accepted nominations</a:t>
                      </a:r>
                      <a:endParaRPr lang="en-US" dirty="0"/>
                    </a:p>
                  </a:txBody>
                  <a:tcPr/>
                </a:tc>
                <a:tc>
                  <a:txBody>
                    <a:bodyPr/>
                    <a:lstStyle/>
                    <a:p>
                      <a:r>
                        <a:rPr lang="en-US" dirty="0" smtClean="0"/>
                        <a:t>Machine</a:t>
                      </a:r>
                      <a:r>
                        <a:rPr lang="en-US" baseline="0" dirty="0" smtClean="0"/>
                        <a:t> Learning to learn when confirmation data is not valid, a</a:t>
                      </a:r>
                      <a:r>
                        <a:rPr lang="en-US" dirty="0" smtClean="0"/>
                        <a:t>nalyze such</a:t>
                      </a:r>
                      <a:r>
                        <a:rPr lang="en-US" baseline="0" dirty="0" smtClean="0"/>
                        <a:t> data, and alert schedulers to potential errors</a:t>
                      </a:r>
                      <a:endParaRPr lang="en-US" dirty="0"/>
                    </a:p>
                  </a:txBody>
                  <a:tcPr/>
                </a:tc>
              </a:tr>
              <a:tr h="856673">
                <a:tc vMerge="1">
                  <a:txBody>
                    <a:bodyPr/>
                    <a:lstStyle/>
                    <a:p>
                      <a:endParaRPr lang="en-US" dirty="0"/>
                    </a:p>
                  </a:txBody>
                  <a:tcPr/>
                </a:tc>
                <a:tc rowSpan="2">
                  <a:txBody>
                    <a:bodyPr/>
                    <a:lstStyle/>
                    <a:p>
                      <a:r>
                        <a:rPr lang="en-US" dirty="0" smtClean="0"/>
                        <a:t>Unanticipated volume changes adversely impact pipeline reliability</a:t>
                      </a:r>
                      <a:endParaRPr lang="en-US" dirty="0"/>
                    </a:p>
                  </a:txBody>
                  <a:tcPr/>
                </a:tc>
                <a:tc>
                  <a:txBody>
                    <a:bodyPr/>
                    <a:lstStyle/>
                    <a:p>
                      <a:r>
                        <a:rPr lang="en-US" dirty="0" smtClean="0"/>
                        <a:t>Simulation</a:t>
                      </a:r>
                      <a:r>
                        <a:rPr lang="en-US" baseline="0" dirty="0" smtClean="0"/>
                        <a:t> tools for gas controllers to practice responding to potential situations and pre-plan responses for when  the situation develops</a:t>
                      </a:r>
                    </a:p>
                  </a:txBody>
                  <a:tcPr/>
                </a:tc>
              </a:tr>
              <a:tr h="1370677">
                <a:tc vMerge="1">
                  <a:txBody>
                    <a:bodyPr/>
                    <a:lstStyle/>
                    <a:p>
                      <a:endParaRPr lang="en-US" dirty="0"/>
                    </a:p>
                  </a:txBody>
                  <a:tcPr/>
                </a:tc>
                <a:tc vMerge="1">
                  <a:txBody>
                    <a:bodyPr/>
                    <a:lstStyle/>
                    <a:p>
                      <a:endParaRPr lang="en-US" dirty="0"/>
                    </a:p>
                  </a:txBody>
                  <a:tcPr/>
                </a:tc>
                <a:tc>
                  <a:txBody>
                    <a:bodyPr/>
                    <a:lstStyle/>
                    <a:p>
                      <a:r>
                        <a:rPr lang="en-US" baseline="0" dirty="0" smtClean="0"/>
                        <a:t>Real-time Event Monitoring by embedding simulation logic into appropriate operational systems, which monitor on-going transactions and alert controllers when specific scenarios are identified</a:t>
                      </a:r>
                    </a:p>
                  </a:txBody>
                  <a:tcPr/>
                </a:tc>
              </a:tr>
            </a:tbl>
          </a:graphicData>
        </a:graphic>
      </p:graphicFrame>
    </p:spTree>
    <p:extLst>
      <p:ext uri="{BB962C8B-B14F-4D97-AF65-F5344CB8AC3E}">
        <p14:creationId xmlns:p14="http://schemas.microsoft.com/office/powerpoint/2010/main" val="21206246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10651065" cy="660400"/>
          </a:xfrm>
        </p:spPr>
        <p:txBody>
          <a:bodyPr>
            <a:noAutofit/>
          </a:bodyPr>
          <a:lstStyle/>
          <a:p>
            <a:r>
              <a:rPr lang="en-US" sz="3600" b="1" dirty="0">
                <a:solidFill>
                  <a:schemeClr val="accent2">
                    <a:lumMod val="75000"/>
                  </a:schemeClr>
                </a:solidFill>
                <a:latin typeface="Arial Rounded MT Bold" panose="020F0704030504030204" pitchFamily="34" charset="0"/>
              </a:rPr>
              <a:t>Proven Technology for FERC 809 Objectives</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647067587"/>
              </p:ext>
            </p:extLst>
          </p:nvPr>
        </p:nvGraphicFramePr>
        <p:xfrm>
          <a:off x="627063" y="2211388"/>
          <a:ext cx="10579913" cy="3413760"/>
        </p:xfrm>
        <a:graphic>
          <a:graphicData uri="http://schemas.openxmlformats.org/drawingml/2006/table">
            <a:tbl>
              <a:tblPr firstRow="1" bandRow="1">
                <a:tableStyleId>{5C22544A-7EE6-4342-B048-85BDC9FD1C3A}</a:tableStyleId>
              </a:tblPr>
              <a:tblGrid>
                <a:gridCol w="2423618"/>
                <a:gridCol w="2887044"/>
                <a:gridCol w="5269251"/>
              </a:tblGrid>
              <a:tr h="370840">
                <a:tc>
                  <a:txBody>
                    <a:bodyPr/>
                    <a:lstStyle/>
                    <a:p>
                      <a:pPr algn="ctr"/>
                      <a:r>
                        <a:rPr lang="en-US" dirty="0" smtClean="0"/>
                        <a:t>FERC Objectives</a:t>
                      </a:r>
                      <a:endParaRPr lang="en-US" dirty="0"/>
                    </a:p>
                  </a:txBody>
                  <a:tcPr/>
                </a:tc>
                <a:tc>
                  <a:txBody>
                    <a:bodyPr/>
                    <a:lstStyle/>
                    <a:p>
                      <a:pPr algn="ctr">
                        <a:spcBef>
                          <a:spcPts val="600"/>
                        </a:spcBef>
                      </a:pPr>
                      <a:endParaRPr lang="en-US" sz="800" dirty="0" smtClean="0"/>
                    </a:p>
                    <a:p>
                      <a:pPr algn="ctr">
                        <a:spcBef>
                          <a:spcPts val="0"/>
                        </a:spcBef>
                      </a:pPr>
                      <a:r>
                        <a:rPr lang="en-US" dirty="0" smtClean="0"/>
                        <a:t>Risks</a:t>
                      </a:r>
                      <a:endParaRPr lang="en-US" dirty="0"/>
                    </a:p>
                  </a:txBody>
                  <a:tcPr/>
                </a:tc>
                <a:tc>
                  <a:txBody>
                    <a:bodyPr/>
                    <a:lstStyle/>
                    <a:p>
                      <a:pPr algn="ctr"/>
                      <a:endParaRPr lang="en-US" sz="800" dirty="0" smtClean="0"/>
                    </a:p>
                    <a:p>
                      <a:pPr algn="ctr"/>
                      <a:r>
                        <a:rPr lang="en-US" dirty="0" smtClean="0"/>
                        <a:t>Data Science Solutions</a:t>
                      </a:r>
                      <a:endParaRPr lang="en-US" dirty="0"/>
                    </a:p>
                  </a:txBody>
                  <a:tcPr/>
                </a:tc>
              </a:tr>
              <a:tr h="370840">
                <a:tc rowSpan="2">
                  <a:txBody>
                    <a:bodyPr/>
                    <a:lstStyle/>
                    <a:p>
                      <a:r>
                        <a:rPr kumimoji="0" lang="en-US" sz="1800" b="0" i="0" u="none" strike="noStrike" kern="1200" baseline="0" dirty="0" smtClean="0">
                          <a:solidFill>
                            <a:schemeClr val="dk1"/>
                          </a:solidFill>
                          <a:latin typeface="+mn-lt"/>
                          <a:ea typeface="+mn-ea"/>
                          <a:cs typeface="+mn-cs"/>
                        </a:rPr>
                        <a:t>Create contracting flexibility to help entities meet their collective load obligations in a more efficient manner </a:t>
                      </a:r>
                    </a:p>
                  </a:txBody>
                  <a:tcPr/>
                </a:tc>
                <a:tc rowSpan="2">
                  <a:txBody>
                    <a:bodyPr/>
                    <a:lstStyle/>
                    <a:p>
                      <a:r>
                        <a:rPr lang="en-US" dirty="0" smtClean="0"/>
                        <a:t>Improper or unpredictable use of contractual capacity impairs rights of other shippers</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Simulation tools for</a:t>
                      </a:r>
                      <a:r>
                        <a:rPr lang="en-US" baseline="0" dirty="0" smtClean="0"/>
                        <a:t> agents responsible for  managing a pool of contracts, which allow its schedulers to practice responding to potential situations and pre-plan responses for when the situation develops</a:t>
                      </a:r>
                      <a:endParaRPr lang="en-US" dirty="0" smtClean="0"/>
                    </a:p>
                  </a:txBody>
                  <a:tcPr/>
                </a:tc>
              </a:tr>
              <a:tr h="370840">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baseline="0" dirty="0" smtClean="0">
                        <a:solidFill>
                          <a:schemeClr val="dk1"/>
                        </a:solidFill>
                        <a:latin typeface="+mn-lt"/>
                        <a:ea typeface="+mn-ea"/>
                        <a:cs typeface="+mn-cs"/>
                      </a:endParaRPr>
                    </a:p>
                  </a:txBody>
                  <a:tcPr/>
                </a:tc>
                <a:tc vMerge="1">
                  <a:txBody>
                    <a:bodyPr/>
                    <a:lstStyle/>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Real-time Event Monitoring by embedding simulation logic into appropriate operational systems, which monitor on-going transactions and alert schedulers when specific scenarios are identified</a:t>
                      </a:r>
                    </a:p>
                  </a:txBody>
                  <a:tcPr/>
                </a:tc>
              </a:tr>
            </a:tbl>
          </a:graphicData>
        </a:graphic>
      </p:graphicFrame>
      <p:sp>
        <p:nvSpPr>
          <p:cNvPr id="5" name="Slide Number Placeholder 4"/>
          <p:cNvSpPr>
            <a:spLocks noGrp="1"/>
          </p:cNvSpPr>
          <p:nvPr>
            <p:ph type="sldNum" sz="quarter" idx="12"/>
          </p:nvPr>
        </p:nvSpPr>
        <p:spPr/>
        <p:txBody>
          <a:bodyPr/>
          <a:lstStyle/>
          <a:p>
            <a:fld id="{D57F1E4F-1CFF-5643-939E-02111984F565}" type="slidenum">
              <a:rPr lang="en-US" smtClean="0"/>
              <a:t>14</a:t>
            </a:fld>
            <a:endParaRPr lang="en-US" dirty="0"/>
          </a:p>
        </p:txBody>
      </p:sp>
      <p:sp>
        <p:nvSpPr>
          <p:cNvPr id="7" name="Rectangle 6"/>
          <p:cNvSpPr/>
          <p:nvPr/>
        </p:nvSpPr>
        <p:spPr>
          <a:xfrm>
            <a:off x="601503" y="1580634"/>
            <a:ext cx="10485597" cy="523220"/>
          </a:xfrm>
          <a:prstGeom prst="rect">
            <a:avLst/>
          </a:prstGeom>
        </p:spPr>
        <p:txBody>
          <a:bodyPr wrap="square">
            <a:spAutoFit/>
          </a:bodyPr>
          <a:lstStyle/>
          <a:p>
            <a:pPr marL="109728" indent="0">
              <a:buClr>
                <a:schemeClr val="accent2">
                  <a:lumMod val="75000"/>
                </a:schemeClr>
              </a:buClr>
              <a:buNone/>
            </a:pPr>
            <a:r>
              <a:rPr lang="en-US" sz="2800" b="1" dirty="0">
                <a:solidFill>
                  <a:schemeClr val="accent2">
                    <a:lumMod val="75000"/>
                  </a:schemeClr>
                </a:solidFill>
                <a:latin typeface="Arial Rounded MT Bold" panose="020F0704030504030204" pitchFamily="34" charset="0"/>
              </a:rPr>
              <a:t>Data Science can address FERC 809 Objectives:</a:t>
            </a:r>
          </a:p>
        </p:txBody>
      </p:sp>
    </p:spTree>
    <p:extLst>
      <p:ext uri="{BB962C8B-B14F-4D97-AF65-F5344CB8AC3E}">
        <p14:creationId xmlns:p14="http://schemas.microsoft.com/office/powerpoint/2010/main" val="3481351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65356" y="462773"/>
            <a:ext cx="10972800" cy="1066800"/>
          </a:xfrm>
        </p:spPr>
        <p:txBody>
          <a:bodyPr>
            <a:normAutofit/>
          </a:bodyPr>
          <a:lstStyle/>
          <a:p>
            <a:r>
              <a:rPr lang="en-US" b="1" dirty="0">
                <a:solidFill>
                  <a:schemeClr val="accent2">
                    <a:lumMod val="75000"/>
                  </a:schemeClr>
                </a:solidFill>
                <a:latin typeface="Arial Rounded MT Bold" panose="020F0704030504030204" pitchFamily="34" charset="0"/>
              </a:rPr>
              <a:t>The Situation</a:t>
            </a:r>
          </a:p>
        </p:txBody>
      </p:sp>
      <p:sp>
        <p:nvSpPr>
          <p:cNvPr id="3" name="Content Placeholder 2"/>
          <p:cNvSpPr>
            <a:spLocks noGrp="1"/>
          </p:cNvSpPr>
          <p:nvPr>
            <p:ph idx="1"/>
          </p:nvPr>
        </p:nvSpPr>
        <p:spPr>
          <a:xfrm>
            <a:off x="553844" y="1825678"/>
            <a:ext cx="10972800" cy="4325112"/>
          </a:xfrm>
        </p:spPr>
        <p:txBody>
          <a:bodyPr>
            <a:normAutofit fontScale="85000" lnSpcReduction="20000"/>
          </a:bodyPr>
          <a:lstStyle/>
          <a:p>
            <a:pPr marL="365760" lvl="1" indent="-256032">
              <a:buClr>
                <a:schemeClr val="accent2">
                  <a:lumMod val="75000"/>
                </a:schemeClr>
              </a:buClr>
              <a:buFont typeface="Wingdings" panose="05000000000000000000" pitchFamily="2" charset="2"/>
              <a:buChar char="§"/>
            </a:pPr>
            <a:r>
              <a:rPr lang="en-US" sz="3400" b="1" dirty="0" smtClean="0">
                <a:solidFill>
                  <a:schemeClr val="accent2">
                    <a:lumMod val="75000"/>
                  </a:schemeClr>
                </a:solidFill>
                <a:latin typeface="Arial Rounded MT Bold" panose="020F0704030504030204" pitchFamily="34" charset="0"/>
              </a:rPr>
              <a:t>U.S. is making </a:t>
            </a:r>
            <a:r>
              <a:rPr lang="en-US" sz="3400" b="1" dirty="0">
                <a:solidFill>
                  <a:schemeClr val="accent2">
                    <a:lumMod val="75000"/>
                  </a:schemeClr>
                </a:solidFill>
                <a:latin typeface="Arial Rounded MT Bold" panose="020F0704030504030204" pitchFamily="34" charset="0"/>
              </a:rPr>
              <a:t>strategic shift to Natural Gas Fired Electricity Generation </a:t>
            </a:r>
            <a:endParaRPr lang="en-US" sz="3400" b="1" dirty="0" smtClean="0">
              <a:solidFill>
                <a:schemeClr val="accent2">
                  <a:lumMod val="75000"/>
                </a:schemeClr>
              </a:solidFill>
              <a:latin typeface="Arial Rounded MT Bold" panose="020F0704030504030204" pitchFamily="34" charset="0"/>
            </a:endParaRPr>
          </a:p>
          <a:p>
            <a:pPr marL="365760" lvl="1" indent="-256032">
              <a:spcBef>
                <a:spcPts val="0"/>
              </a:spcBef>
              <a:buClr>
                <a:schemeClr val="accent2">
                  <a:lumMod val="75000"/>
                </a:schemeClr>
              </a:buClr>
              <a:buFont typeface="Wingdings" panose="05000000000000000000" pitchFamily="2" charset="2"/>
              <a:buChar char="§"/>
            </a:pPr>
            <a:endParaRPr lang="en-US" sz="2100" b="1" dirty="0" smtClean="0">
              <a:solidFill>
                <a:schemeClr val="accent2">
                  <a:lumMod val="75000"/>
                </a:schemeClr>
              </a:solidFill>
              <a:latin typeface="Arial Rounded MT Bold" panose="020F0704030504030204" pitchFamily="34" charset="0"/>
            </a:endParaRPr>
          </a:p>
          <a:p>
            <a:pPr marL="365760" lvl="1" indent="-256032">
              <a:spcBef>
                <a:spcPts val="0"/>
              </a:spcBef>
              <a:buClr>
                <a:schemeClr val="accent2">
                  <a:lumMod val="75000"/>
                </a:schemeClr>
              </a:buClr>
              <a:buFont typeface="Wingdings" panose="05000000000000000000" pitchFamily="2" charset="2"/>
              <a:buChar char="§"/>
            </a:pPr>
            <a:r>
              <a:rPr lang="en-US" sz="3400" b="1" dirty="0" smtClean="0">
                <a:solidFill>
                  <a:schemeClr val="accent2">
                    <a:lumMod val="75000"/>
                  </a:schemeClr>
                </a:solidFill>
                <a:latin typeface="Arial Rounded MT Bold" panose="020F0704030504030204" pitchFamily="34" charset="0"/>
              </a:rPr>
              <a:t>Success of shift depends on better coordination among gas supplies, transport services, ISOs / RTOs, and power generators  </a:t>
            </a:r>
            <a:endParaRPr lang="en-US" sz="3400" b="1" dirty="0">
              <a:solidFill>
                <a:schemeClr val="accent2">
                  <a:lumMod val="75000"/>
                </a:schemeClr>
              </a:solidFill>
              <a:latin typeface="Arial Rounded MT Bold" panose="020F0704030504030204" pitchFamily="34" charset="0"/>
            </a:endParaRPr>
          </a:p>
          <a:p>
            <a:pPr marL="365760" lvl="1" indent="-256032">
              <a:buClr>
                <a:schemeClr val="accent2">
                  <a:lumMod val="75000"/>
                </a:schemeClr>
              </a:buClr>
              <a:buFont typeface="Wingdings" panose="05000000000000000000" pitchFamily="2" charset="2"/>
              <a:buChar char="§"/>
            </a:pPr>
            <a:endParaRPr lang="en-US" sz="2100" b="1" dirty="0" smtClean="0">
              <a:solidFill>
                <a:schemeClr val="accent2">
                  <a:lumMod val="75000"/>
                </a:schemeClr>
              </a:solidFill>
              <a:latin typeface="Arial Rounded MT Bold" panose="020F0704030504030204" pitchFamily="34" charset="0"/>
            </a:endParaRPr>
          </a:p>
          <a:p>
            <a:pPr marL="365760" lvl="1" indent="-256032">
              <a:buClr>
                <a:schemeClr val="accent2">
                  <a:lumMod val="75000"/>
                </a:schemeClr>
              </a:buClr>
              <a:buFont typeface="Wingdings" panose="05000000000000000000" pitchFamily="2" charset="2"/>
              <a:buChar char="§"/>
            </a:pPr>
            <a:r>
              <a:rPr lang="en-US" sz="3400" b="1" dirty="0" smtClean="0">
                <a:solidFill>
                  <a:schemeClr val="accent2">
                    <a:lumMod val="75000"/>
                  </a:schemeClr>
                </a:solidFill>
                <a:latin typeface="Arial Rounded MT Bold" panose="020F0704030504030204" pitchFamily="34" charset="0"/>
              </a:rPr>
              <a:t>FERC Order 809 seeks to improve alignment of gas supplies with needs of power generators through:</a:t>
            </a:r>
          </a:p>
          <a:p>
            <a:pPr marL="630936" lvl="2" indent="-256032">
              <a:spcBef>
                <a:spcPts val="1200"/>
              </a:spcBef>
              <a:buClr>
                <a:schemeClr val="accent2">
                  <a:lumMod val="75000"/>
                </a:schemeClr>
              </a:buClr>
              <a:buFont typeface="Wingdings" panose="05000000000000000000" pitchFamily="2" charset="2"/>
              <a:buChar char="§"/>
            </a:pPr>
            <a:r>
              <a:rPr lang="en-US" sz="2900" b="1" dirty="0" smtClean="0">
                <a:solidFill>
                  <a:schemeClr val="accent2">
                    <a:lumMod val="75000"/>
                  </a:schemeClr>
                </a:solidFill>
                <a:latin typeface="Arial Rounded MT Bold" panose="020F0704030504030204" pitchFamily="34" charset="0"/>
              </a:rPr>
              <a:t>Changes to the pipeline nomination process </a:t>
            </a:r>
            <a:endParaRPr lang="en-US" sz="2900" b="1" dirty="0">
              <a:solidFill>
                <a:schemeClr val="accent2">
                  <a:lumMod val="75000"/>
                </a:schemeClr>
              </a:solidFill>
              <a:latin typeface="Arial Rounded MT Bold" panose="020F0704030504030204" pitchFamily="34" charset="0"/>
            </a:endParaRPr>
          </a:p>
          <a:p>
            <a:pPr marL="630936" lvl="2" indent="-256032">
              <a:spcBef>
                <a:spcPts val="1200"/>
              </a:spcBef>
              <a:buClr>
                <a:schemeClr val="accent2">
                  <a:lumMod val="75000"/>
                </a:schemeClr>
              </a:buClr>
              <a:buFont typeface="Wingdings" panose="05000000000000000000" pitchFamily="2" charset="2"/>
              <a:buChar char="§"/>
            </a:pPr>
            <a:r>
              <a:rPr lang="en-US" sz="2900" b="1" dirty="0" smtClean="0">
                <a:solidFill>
                  <a:schemeClr val="accent2">
                    <a:lumMod val="75000"/>
                  </a:schemeClr>
                </a:solidFill>
                <a:latin typeface="Arial Rounded MT Bold" panose="020F0704030504030204" pitchFamily="34" charset="0"/>
              </a:rPr>
              <a:t>Finding ways to compress the timeframe between nom submissions and schedule </a:t>
            </a:r>
            <a:r>
              <a:rPr lang="en-US" sz="2900" b="1" dirty="0" smtClean="0">
                <a:solidFill>
                  <a:schemeClr val="accent2">
                    <a:lumMod val="75000"/>
                  </a:schemeClr>
                </a:solidFill>
                <a:latin typeface="Arial Rounded MT Bold" panose="020F0704030504030204" pitchFamily="34" charset="0"/>
              </a:rPr>
              <a:t>confirmation</a:t>
            </a:r>
            <a:endParaRPr lang="en-US" b="1" dirty="0" smtClean="0">
              <a:solidFill>
                <a:schemeClr val="accent2">
                  <a:lumMod val="75000"/>
                </a:schemeClr>
              </a:solidFill>
              <a:latin typeface="Arial Rounded MT Bold" panose="020F0704030504030204" pitchFamily="34" charset="0"/>
            </a:endParaRPr>
          </a:p>
        </p:txBody>
      </p:sp>
      <p:sp>
        <p:nvSpPr>
          <p:cNvPr id="5" name="Footer Placeholder 4"/>
          <p:cNvSpPr>
            <a:spLocks noGrp="1"/>
          </p:cNvSpPr>
          <p:nvPr>
            <p:ph type="ftr" sz="quarter" idx="11"/>
          </p:nvPr>
        </p:nvSpPr>
        <p:spPr/>
        <p:txBody>
          <a:bodyPr/>
          <a:lstStyle/>
          <a:p>
            <a:endParaRPr lang="en-US" sz="1400" b="1" dirty="0">
              <a:solidFill>
                <a:schemeClr val="accent2">
                  <a:lumMod val="75000"/>
                </a:schemeClr>
              </a:solidFill>
              <a:latin typeface="Arial Rounded MT Bold" panose="020F0704030504030204" pitchFamily="34" charset="0"/>
            </a:endParaRPr>
          </a:p>
        </p:txBody>
      </p:sp>
      <p:sp>
        <p:nvSpPr>
          <p:cNvPr id="8" name="Slide Number Placeholder 7"/>
          <p:cNvSpPr>
            <a:spLocks noGrp="1"/>
          </p:cNvSpPr>
          <p:nvPr>
            <p:ph type="sldNum" sz="quarter" idx="12"/>
          </p:nvPr>
        </p:nvSpPr>
        <p:spPr/>
        <p:txBody>
          <a:bodyPr/>
          <a:lstStyle/>
          <a:p>
            <a:fld id="{D57F1E4F-1CFF-5643-939E-02111984F565}" type="slidenum">
              <a:rPr lang="en-US" smtClean="0"/>
              <a:t>2</a:t>
            </a:fld>
            <a:endParaRPr lang="en-US" dirty="0"/>
          </a:p>
        </p:txBody>
      </p:sp>
    </p:spTree>
    <p:extLst>
      <p:ext uri="{BB962C8B-B14F-4D97-AF65-F5344CB8AC3E}">
        <p14:creationId xmlns:p14="http://schemas.microsoft.com/office/powerpoint/2010/main" val="1824100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9234" y="609600"/>
            <a:ext cx="10587565" cy="660400"/>
          </a:xfrm>
        </p:spPr>
        <p:txBody>
          <a:bodyPr>
            <a:noAutofit/>
          </a:bodyPr>
          <a:lstStyle/>
          <a:p>
            <a:r>
              <a:rPr lang="en-US" sz="3600" b="1" dirty="0" smtClean="0">
                <a:solidFill>
                  <a:schemeClr val="accent2">
                    <a:lumMod val="75000"/>
                  </a:schemeClr>
                </a:solidFill>
                <a:latin typeface="Arial Rounded MT Bold" panose="020F0704030504030204" pitchFamily="34" charset="0"/>
              </a:rPr>
              <a:t>Anticipate  Operating Complexities</a:t>
            </a:r>
            <a:endParaRPr lang="en-US" sz="3600" b="1" dirty="0">
              <a:solidFill>
                <a:schemeClr val="accent2">
                  <a:lumMod val="75000"/>
                </a:schemeClr>
              </a:solidFill>
              <a:latin typeface="Arial Rounded MT Bold" panose="020F0704030504030204" pitchFamily="34" charset="0"/>
            </a:endParaRPr>
          </a:p>
        </p:txBody>
      </p:sp>
      <p:sp>
        <p:nvSpPr>
          <p:cNvPr id="3" name="Content Placeholder 2"/>
          <p:cNvSpPr>
            <a:spLocks noGrp="1"/>
          </p:cNvSpPr>
          <p:nvPr>
            <p:ph idx="1"/>
          </p:nvPr>
        </p:nvSpPr>
        <p:spPr>
          <a:xfrm>
            <a:off x="626533" y="1385891"/>
            <a:ext cx="10714567" cy="4976809"/>
          </a:xfrm>
        </p:spPr>
        <p:txBody>
          <a:bodyPr>
            <a:normAutofit fontScale="92500" lnSpcReduction="20000"/>
          </a:bodyPr>
          <a:lstStyle/>
          <a:p>
            <a:pPr>
              <a:buClr>
                <a:schemeClr val="accent2">
                  <a:lumMod val="75000"/>
                </a:schemeClr>
              </a:buClr>
              <a:buFont typeface="Wingdings" panose="05000000000000000000" pitchFamily="2" charset="2"/>
              <a:buChar char="§"/>
            </a:pPr>
            <a:r>
              <a:rPr lang="en-US" b="1" dirty="0" smtClean="0">
                <a:solidFill>
                  <a:schemeClr val="accent2">
                    <a:lumMod val="75000"/>
                  </a:schemeClr>
                </a:solidFill>
                <a:latin typeface="Arial Rounded MT Bold" panose="020F0704030504030204" pitchFamily="34" charset="0"/>
              </a:rPr>
              <a:t>Need to anticipate significant increase in </a:t>
            </a:r>
            <a:r>
              <a:rPr lang="en-US" b="1" dirty="0">
                <a:solidFill>
                  <a:schemeClr val="accent2">
                    <a:lumMod val="75000"/>
                  </a:schemeClr>
                </a:solidFill>
                <a:latin typeface="Arial Rounded MT Bold" panose="020F0704030504030204" pitchFamily="34" charset="0"/>
              </a:rPr>
              <a:t>Gas-Fired Plants </a:t>
            </a:r>
            <a:r>
              <a:rPr lang="en-US" b="1" dirty="0" smtClean="0">
                <a:solidFill>
                  <a:schemeClr val="accent2">
                    <a:lumMod val="75000"/>
                  </a:schemeClr>
                </a:solidFill>
                <a:latin typeface="Arial Rounded MT Bold" panose="020F0704030504030204" pitchFamily="34" charset="0"/>
              </a:rPr>
              <a:t>to replace Coal Plants, at the same time that Renewable </a:t>
            </a:r>
            <a:r>
              <a:rPr lang="en-US" b="1" dirty="0">
                <a:solidFill>
                  <a:schemeClr val="accent2">
                    <a:lumMod val="75000"/>
                  </a:schemeClr>
                </a:solidFill>
                <a:latin typeface="Arial Rounded MT Bold" panose="020F0704030504030204" pitchFamily="34" charset="0"/>
              </a:rPr>
              <a:t>S</a:t>
            </a:r>
            <a:r>
              <a:rPr lang="en-US" b="1" dirty="0" smtClean="0">
                <a:solidFill>
                  <a:schemeClr val="accent2">
                    <a:lumMod val="75000"/>
                  </a:schemeClr>
                </a:solidFill>
                <a:latin typeface="Arial Rounded MT Bold" panose="020F0704030504030204" pitchFamily="34" charset="0"/>
              </a:rPr>
              <a:t>ources, such as wind and solar are moving into the same space</a:t>
            </a:r>
          </a:p>
          <a:p>
            <a:pPr>
              <a:spcBef>
                <a:spcPts val="0"/>
              </a:spcBef>
              <a:buClr>
                <a:schemeClr val="accent2">
                  <a:lumMod val="75000"/>
                </a:schemeClr>
              </a:buClr>
              <a:buFont typeface="Wingdings" panose="05000000000000000000" pitchFamily="2" charset="2"/>
              <a:buChar char="§"/>
            </a:pPr>
            <a:endParaRPr lang="en-US" sz="1300" b="1" dirty="0" smtClean="0">
              <a:solidFill>
                <a:schemeClr val="accent2">
                  <a:lumMod val="75000"/>
                </a:schemeClr>
              </a:solidFill>
              <a:latin typeface="Arial Rounded MT Bold" panose="020F0704030504030204" pitchFamily="34" charset="0"/>
            </a:endParaRPr>
          </a:p>
          <a:p>
            <a:pPr>
              <a:spcBef>
                <a:spcPts val="0"/>
              </a:spcBef>
              <a:buClr>
                <a:schemeClr val="accent2">
                  <a:lumMod val="75000"/>
                </a:schemeClr>
              </a:buClr>
              <a:buFont typeface="Wingdings" panose="05000000000000000000" pitchFamily="2" charset="2"/>
              <a:buChar char="§"/>
            </a:pPr>
            <a:r>
              <a:rPr lang="en-US" b="1" dirty="0" smtClean="0">
                <a:solidFill>
                  <a:schemeClr val="accent2">
                    <a:lumMod val="75000"/>
                  </a:schemeClr>
                </a:solidFill>
                <a:latin typeface="Arial Rounded MT Bold" panose="020F0704030504030204" pitchFamily="34" charset="0"/>
              </a:rPr>
              <a:t>This evolution has two major implications</a:t>
            </a:r>
          </a:p>
          <a:p>
            <a:pPr marL="863600" lvl="1" indent="-452438">
              <a:buClr>
                <a:schemeClr val="accent2">
                  <a:lumMod val="75000"/>
                </a:schemeClr>
              </a:buClr>
              <a:buFont typeface="Wingdings" panose="05000000000000000000" pitchFamily="2" charset="2"/>
              <a:buChar char="§"/>
            </a:pPr>
            <a:r>
              <a:rPr lang="en-US" b="1" dirty="0" smtClean="0">
                <a:solidFill>
                  <a:schemeClr val="accent2">
                    <a:lumMod val="75000"/>
                  </a:schemeClr>
                </a:solidFill>
                <a:latin typeface="Arial Rounded MT Bold" panose="020F0704030504030204" pitchFamily="34" charset="0"/>
              </a:rPr>
              <a:t>Winter generation use of gas is increasing, competing for capacity with heating loads</a:t>
            </a:r>
          </a:p>
          <a:p>
            <a:pPr marL="863600" lvl="1" indent="-452438">
              <a:buClr>
                <a:schemeClr val="accent2">
                  <a:lumMod val="75000"/>
                </a:schemeClr>
              </a:buClr>
              <a:buFont typeface="Wingdings" panose="05000000000000000000" pitchFamily="2" charset="2"/>
              <a:buChar char="§"/>
            </a:pPr>
            <a:r>
              <a:rPr lang="en-US" b="1" dirty="0" smtClean="0">
                <a:solidFill>
                  <a:schemeClr val="accent2">
                    <a:lumMod val="75000"/>
                  </a:schemeClr>
                </a:solidFill>
                <a:latin typeface="Arial Rounded MT Bold" panose="020F0704030504030204" pitchFamily="34" charset="0"/>
              </a:rPr>
              <a:t>Intermittent nature of renewables means that gas-fired generation operation will be more volatile</a:t>
            </a:r>
          </a:p>
          <a:p>
            <a:pPr marL="863600" lvl="1" indent="-452438">
              <a:buClr>
                <a:schemeClr val="accent2">
                  <a:lumMod val="75000"/>
                </a:schemeClr>
              </a:buClr>
              <a:buFont typeface="Wingdings" panose="05000000000000000000" pitchFamily="2" charset="2"/>
              <a:buChar char="§"/>
            </a:pPr>
            <a:endParaRPr lang="en-US" sz="1300" b="1" dirty="0" smtClean="0">
              <a:solidFill>
                <a:schemeClr val="accent2">
                  <a:lumMod val="75000"/>
                </a:schemeClr>
              </a:solidFill>
              <a:latin typeface="Arial Rounded MT Bold" panose="020F0704030504030204" pitchFamily="34" charset="0"/>
            </a:endParaRPr>
          </a:p>
          <a:p>
            <a:pPr marL="342900" indent="-225425">
              <a:spcBef>
                <a:spcPts val="0"/>
              </a:spcBef>
              <a:buClr>
                <a:schemeClr val="accent2">
                  <a:lumMod val="75000"/>
                </a:schemeClr>
              </a:buClr>
              <a:buFont typeface="Wingdings" panose="05000000000000000000" pitchFamily="2" charset="2"/>
              <a:buChar char="§"/>
            </a:pPr>
            <a:r>
              <a:rPr lang="en-US" sz="3000" b="1" dirty="0">
                <a:solidFill>
                  <a:schemeClr val="accent2">
                    <a:lumMod val="75000"/>
                  </a:schemeClr>
                </a:solidFill>
                <a:latin typeface="Arial Rounded MT Bold" panose="020F0704030504030204" pitchFamily="34" charset="0"/>
              </a:rPr>
              <a:t>S</a:t>
            </a:r>
            <a:r>
              <a:rPr lang="en-US" sz="3000" b="1" dirty="0" smtClean="0">
                <a:solidFill>
                  <a:schemeClr val="accent2">
                    <a:lumMod val="75000"/>
                  </a:schemeClr>
                </a:solidFill>
                <a:latin typeface="Arial Rounded MT Bold" panose="020F0704030504030204" pitchFamily="34" charset="0"/>
              </a:rPr>
              <a:t>ervice interruptions will create problems for entire supply chain</a:t>
            </a:r>
          </a:p>
          <a:p>
            <a:pPr marL="347663" lvl="1" indent="-246063">
              <a:spcBef>
                <a:spcPts val="0"/>
              </a:spcBef>
              <a:buClr>
                <a:schemeClr val="accent2">
                  <a:lumMod val="75000"/>
                </a:schemeClr>
              </a:buClr>
              <a:buFont typeface="Wingdings" panose="05000000000000000000" pitchFamily="2" charset="2"/>
              <a:buChar char="§"/>
            </a:pPr>
            <a:endParaRPr lang="en-US" sz="1800" b="1" dirty="0" smtClean="0">
              <a:solidFill>
                <a:schemeClr val="accent2">
                  <a:lumMod val="75000"/>
                </a:schemeClr>
              </a:solidFill>
              <a:latin typeface="Arial Rounded MT Bold" panose="020F0704030504030204" pitchFamily="34" charset="0"/>
            </a:endParaRPr>
          </a:p>
          <a:p>
            <a:pPr marL="347663" lvl="1" indent="-246063">
              <a:spcBef>
                <a:spcPts val="0"/>
              </a:spcBef>
              <a:buClr>
                <a:schemeClr val="accent2">
                  <a:lumMod val="75000"/>
                </a:schemeClr>
              </a:buClr>
              <a:buFont typeface="Wingdings" panose="05000000000000000000" pitchFamily="2" charset="2"/>
              <a:buChar char="§"/>
            </a:pPr>
            <a:r>
              <a:rPr lang="en-US" sz="2800" b="1" dirty="0" smtClean="0">
                <a:solidFill>
                  <a:schemeClr val="accent2">
                    <a:lumMod val="75000"/>
                  </a:schemeClr>
                </a:solidFill>
                <a:latin typeface="Arial Rounded MT Bold" panose="020F0704030504030204" pitchFamily="34" charset="0"/>
              </a:rPr>
              <a:t>In spite of challenges, growth in natural gas-fired power generation can provide win-win opportunity for entire natural gas supply chain</a:t>
            </a:r>
            <a:endParaRPr lang="en-US" sz="3400" b="1" dirty="0" smtClean="0">
              <a:solidFill>
                <a:schemeClr val="accent2">
                  <a:lumMod val="75000"/>
                </a:schemeClr>
              </a:solidFill>
              <a:latin typeface="Arial Rounded MT Bold" panose="020F0704030504030204" pitchFamily="34" charset="0"/>
            </a:endParaRPr>
          </a:p>
          <a:p>
            <a:pPr lvl="1">
              <a:buClr>
                <a:schemeClr val="accent2">
                  <a:lumMod val="75000"/>
                </a:schemeClr>
              </a:buClr>
              <a:buFont typeface="Wingdings" panose="05000000000000000000" pitchFamily="2" charset="2"/>
              <a:buChar char="§"/>
            </a:pPr>
            <a:endParaRPr lang="en-US" sz="3400" b="1" dirty="0">
              <a:solidFill>
                <a:schemeClr val="accent2">
                  <a:lumMod val="75000"/>
                </a:schemeClr>
              </a:solidFill>
              <a:latin typeface="Arial Rounded MT Bold" panose="020F0704030504030204" pitchFamily="34" charset="0"/>
            </a:endParaRPr>
          </a:p>
        </p:txBody>
      </p:sp>
      <p:sp>
        <p:nvSpPr>
          <p:cNvPr id="5" name="Slide Number Placeholder 4"/>
          <p:cNvSpPr>
            <a:spLocks noGrp="1"/>
          </p:cNvSpPr>
          <p:nvPr>
            <p:ph type="sldNum" sz="quarter" idx="12"/>
          </p:nvPr>
        </p:nvSpPr>
        <p:spPr/>
        <p:txBody>
          <a:bodyPr/>
          <a:lstStyle/>
          <a:p>
            <a:fld id="{D57F1E4F-1CFF-5643-939E-02111984F565}" type="slidenum">
              <a:rPr lang="en-US" smtClean="0"/>
              <a:t>3</a:t>
            </a:fld>
            <a:endParaRPr lang="en-US" dirty="0"/>
          </a:p>
        </p:txBody>
      </p:sp>
    </p:spTree>
    <p:extLst>
      <p:ext uri="{BB962C8B-B14F-4D97-AF65-F5344CB8AC3E}">
        <p14:creationId xmlns:p14="http://schemas.microsoft.com/office/powerpoint/2010/main" val="3481351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2235" y="368300"/>
            <a:ext cx="8596668" cy="1320800"/>
          </a:xfrm>
        </p:spPr>
        <p:txBody>
          <a:bodyPr>
            <a:normAutofit/>
          </a:bodyPr>
          <a:lstStyle/>
          <a:p>
            <a:r>
              <a:rPr lang="en-US" b="1" dirty="0" smtClean="0">
                <a:solidFill>
                  <a:schemeClr val="accent2">
                    <a:lumMod val="75000"/>
                  </a:schemeClr>
                </a:solidFill>
                <a:latin typeface="Arial Rounded MT Bold" panose="020F0704030504030204" pitchFamily="34" charset="0"/>
              </a:rPr>
              <a:t>Operating Challenges</a:t>
            </a:r>
            <a:endParaRPr lang="en-US" b="1" dirty="0">
              <a:solidFill>
                <a:schemeClr val="accent2">
                  <a:lumMod val="75000"/>
                </a:schemeClr>
              </a:solidFill>
              <a:latin typeface="Arial Rounded MT Bold" panose="020F0704030504030204" pitchFamily="34" charset="0"/>
            </a:endParaRPr>
          </a:p>
        </p:txBody>
      </p:sp>
      <p:sp>
        <p:nvSpPr>
          <p:cNvPr id="3" name="Content Placeholder 2"/>
          <p:cNvSpPr>
            <a:spLocks noGrp="1"/>
          </p:cNvSpPr>
          <p:nvPr>
            <p:ph idx="1"/>
          </p:nvPr>
        </p:nvSpPr>
        <p:spPr>
          <a:xfrm>
            <a:off x="677334" y="1574801"/>
            <a:ext cx="10727265" cy="4466562"/>
          </a:xfrm>
        </p:spPr>
        <p:txBody>
          <a:bodyPr>
            <a:normAutofit fontScale="92500" lnSpcReduction="10000"/>
          </a:bodyPr>
          <a:lstStyle/>
          <a:p>
            <a:pPr marL="109728" indent="0">
              <a:spcBef>
                <a:spcPts val="1800"/>
              </a:spcBef>
              <a:buClr>
                <a:schemeClr val="accent2">
                  <a:lumMod val="75000"/>
                </a:schemeClr>
              </a:buClr>
              <a:buNone/>
            </a:pPr>
            <a:r>
              <a:rPr lang="en-US" sz="3300" b="1" dirty="0" smtClean="0">
                <a:solidFill>
                  <a:schemeClr val="accent2">
                    <a:lumMod val="75000"/>
                  </a:schemeClr>
                </a:solidFill>
                <a:latin typeface="Arial Rounded MT Bold" panose="020F0704030504030204" pitchFamily="34" charset="0"/>
              </a:rPr>
              <a:t>Changes to proven operating procedures could introduce new operating risks</a:t>
            </a:r>
          </a:p>
          <a:p>
            <a:pPr>
              <a:spcBef>
                <a:spcPts val="1800"/>
              </a:spcBef>
              <a:buClr>
                <a:schemeClr val="accent2">
                  <a:lumMod val="75000"/>
                </a:schemeClr>
              </a:buClr>
              <a:buFont typeface="Wingdings" panose="05000000000000000000" pitchFamily="2" charset="2"/>
              <a:buChar char="§"/>
            </a:pPr>
            <a:r>
              <a:rPr lang="en-US" sz="3300" b="1" dirty="0" smtClean="0">
                <a:solidFill>
                  <a:schemeClr val="accent2">
                    <a:lumMod val="75000"/>
                  </a:schemeClr>
                </a:solidFill>
                <a:latin typeface="Arial Rounded MT Bold" panose="020F0704030504030204" pitchFamily="34" charset="0"/>
              </a:rPr>
              <a:t>Less time to validate nomination data could create errors and potential legal risks</a:t>
            </a:r>
          </a:p>
          <a:p>
            <a:pPr marL="365760" lvl="1" indent="-256032">
              <a:spcBef>
                <a:spcPts val="1800"/>
              </a:spcBef>
              <a:buClr>
                <a:schemeClr val="accent2">
                  <a:lumMod val="75000"/>
                </a:schemeClr>
              </a:buClr>
              <a:buFont typeface="Wingdings" panose="05000000000000000000" pitchFamily="2" charset="2"/>
              <a:buChar char="§"/>
            </a:pPr>
            <a:r>
              <a:rPr lang="en-US" sz="3300" b="1" dirty="0" smtClean="0">
                <a:solidFill>
                  <a:schemeClr val="accent2">
                    <a:lumMod val="75000"/>
                  </a:schemeClr>
                </a:solidFill>
                <a:latin typeface="Arial Rounded MT Bold" panose="020F0704030504030204" pitchFamily="34" charset="0"/>
              </a:rPr>
              <a:t>Tighter deadlines could hamper Gas Controllers’ ability to prepare pipeline for shifts in volume </a:t>
            </a:r>
          </a:p>
          <a:p>
            <a:pPr lvl="1">
              <a:spcBef>
                <a:spcPts val="1800"/>
              </a:spcBef>
              <a:buClr>
                <a:schemeClr val="accent2">
                  <a:lumMod val="75000"/>
                </a:schemeClr>
              </a:buClr>
              <a:buFont typeface="Wingdings" panose="05000000000000000000" pitchFamily="2" charset="2"/>
              <a:buChar char="§"/>
            </a:pPr>
            <a:r>
              <a:rPr lang="en-US" sz="3000" b="1" dirty="0" smtClean="0">
                <a:solidFill>
                  <a:schemeClr val="accent2">
                    <a:lumMod val="75000"/>
                  </a:schemeClr>
                </a:solidFill>
                <a:latin typeface="Arial Rounded MT Bold" panose="020F0704030504030204" pitchFamily="34" charset="0"/>
              </a:rPr>
              <a:t>Insufficient lead-time to manage line-pack </a:t>
            </a:r>
          </a:p>
          <a:p>
            <a:pPr lvl="1">
              <a:spcBef>
                <a:spcPts val="1800"/>
              </a:spcBef>
              <a:buClr>
                <a:schemeClr val="accent2">
                  <a:lumMod val="75000"/>
                </a:schemeClr>
              </a:buClr>
              <a:buFont typeface="Wingdings" panose="05000000000000000000" pitchFamily="2" charset="2"/>
              <a:buChar char="§"/>
            </a:pPr>
            <a:r>
              <a:rPr lang="en-US" sz="3000" b="1" dirty="0" smtClean="0">
                <a:solidFill>
                  <a:schemeClr val="accent2">
                    <a:lumMod val="75000"/>
                  </a:schemeClr>
                </a:solidFill>
                <a:latin typeface="Arial Rounded MT Bold" panose="020F0704030504030204" pitchFamily="34" charset="0"/>
              </a:rPr>
              <a:t>Impaired ability to ensure delivery of scheduled volumes</a:t>
            </a:r>
          </a:p>
          <a:p>
            <a:pPr lvl="1">
              <a:buClr>
                <a:schemeClr val="accent2">
                  <a:lumMod val="75000"/>
                </a:schemeClr>
              </a:buClr>
              <a:buFont typeface="Wingdings" panose="05000000000000000000" pitchFamily="2" charset="2"/>
              <a:buChar char="§"/>
            </a:pPr>
            <a:endParaRPr lang="en-US" sz="3200" dirty="0" smtClean="0">
              <a:solidFill>
                <a:schemeClr val="accent2">
                  <a:lumMod val="75000"/>
                </a:schemeClr>
              </a:solidFill>
              <a:latin typeface="Arial Rounded MT Bold" panose="020F0704030504030204" pitchFamily="34" charset="0"/>
            </a:endParaRPr>
          </a:p>
          <a:p>
            <a:pPr lvl="1">
              <a:buClr>
                <a:schemeClr val="accent2">
                  <a:lumMod val="75000"/>
                </a:schemeClr>
              </a:buClr>
              <a:buFont typeface="Wingdings" panose="05000000000000000000" pitchFamily="2" charset="2"/>
              <a:buChar char="§"/>
            </a:pPr>
            <a:endParaRPr lang="en-US" sz="3400" dirty="0">
              <a:solidFill>
                <a:schemeClr val="accent2">
                  <a:lumMod val="75000"/>
                </a:schemeClr>
              </a:solidFill>
              <a:latin typeface="Arial Rounded MT Bold" panose="020F0704030504030204" pitchFamily="34" charset="0"/>
            </a:endParaRPr>
          </a:p>
          <a:p>
            <a:pPr marL="0" indent="0">
              <a:buNone/>
            </a:pPr>
            <a:endParaRPr lang="en-US" dirty="0"/>
          </a:p>
        </p:txBody>
      </p:sp>
      <p:sp>
        <p:nvSpPr>
          <p:cNvPr id="5" name="Slide Number Placeholder 4"/>
          <p:cNvSpPr>
            <a:spLocks noGrp="1"/>
          </p:cNvSpPr>
          <p:nvPr>
            <p:ph type="sldNum" sz="quarter" idx="12"/>
          </p:nvPr>
        </p:nvSpPr>
        <p:spPr/>
        <p:txBody>
          <a:bodyPr/>
          <a:lstStyle/>
          <a:p>
            <a:fld id="{D57F1E4F-1CFF-5643-939E-02111984F565}" type="slidenum">
              <a:rPr lang="en-US" smtClean="0"/>
              <a:pPr/>
              <a:t>4</a:t>
            </a:fld>
            <a:endParaRPr lang="en-US" dirty="0"/>
          </a:p>
        </p:txBody>
      </p:sp>
    </p:spTree>
    <p:extLst>
      <p:ext uri="{BB962C8B-B14F-4D97-AF65-F5344CB8AC3E}">
        <p14:creationId xmlns:p14="http://schemas.microsoft.com/office/powerpoint/2010/main" val="32464897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660400"/>
          </a:xfrm>
        </p:spPr>
        <p:txBody>
          <a:bodyPr>
            <a:noAutofit/>
          </a:bodyPr>
          <a:lstStyle/>
          <a:p>
            <a:r>
              <a:rPr lang="en-US" b="1" dirty="0" smtClean="0">
                <a:solidFill>
                  <a:schemeClr val="accent2">
                    <a:lumMod val="75000"/>
                  </a:schemeClr>
                </a:solidFill>
                <a:latin typeface="Arial Rounded MT Bold" panose="020F0704030504030204" pitchFamily="34" charset="0"/>
              </a:rPr>
              <a:t>Current Perspective</a:t>
            </a:r>
            <a:endParaRPr lang="en-US" b="1" dirty="0">
              <a:solidFill>
                <a:schemeClr val="accent2">
                  <a:lumMod val="75000"/>
                </a:schemeClr>
              </a:solidFill>
              <a:latin typeface="Arial Rounded MT Bold" panose="020F0704030504030204" pitchFamily="34" charset="0"/>
            </a:endParaRPr>
          </a:p>
        </p:txBody>
      </p:sp>
      <p:sp>
        <p:nvSpPr>
          <p:cNvPr id="3" name="Content Placeholder 2"/>
          <p:cNvSpPr>
            <a:spLocks noGrp="1"/>
          </p:cNvSpPr>
          <p:nvPr>
            <p:ph idx="1"/>
          </p:nvPr>
        </p:nvSpPr>
        <p:spPr>
          <a:xfrm>
            <a:off x="626533" y="1385891"/>
            <a:ext cx="10714567" cy="4976809"/>
          </a:xfrm>
        </p:spPr>
        <p:txBody>
          <a:bodyPr>
            <a:normAutofit/>
          </a:bodyPr>
          <a:lstStyle/>
          <a:p>
            <a:pPr>
              <a:spcBef>
                <a:spcPts val="1200"/>
              </a:spcBef>
              <a:buClr>
                <a:schemeClr val="accent2">
                  <a:lumMod val="75000"/>
                </a:schemeClr>
              </a:buClr>
              <a:buFont typeface="Wingdings" panose="05000000000000000000" pitchFamily="2" charset="2"/>
              <a:buChar char="§"/>
            </a:pPr>
            <a:r>
              <a:rPr lang="en-US" sz="3200" dirty="0" smtClean="0">
                <a:solidFill>
                  <a:schemeClr val="accent2">
                    <a:lumMod val="75000"/>
                  </a:schemeClr>
                </a:solidFill>
                <a:latin typeface="Arial Rounded MT Bold" panose="020F0704030504030204" pitchFamily="34" charset="0"/>
              </a:rPr>
              <a:t>Strong consensus that more computers will not resolve risks</a:t>
            </a:r>
          </a:p>
          <a:p>
            <a:pPr>
              <a:spcBef>
                <a:spcPts val="1200"/>
              </a:spcBef>
              <a:buClr>
                <a:schemeClr val="accent2">
                  <a:lumMod val="75000"/>
                </a:schemeClr>
              </a:buClr>
              <a:buFont typeface="Wingdings" panose="05000000000000000000" pitchFamily="2" charset="2"/>
              <a:buChar char="§"/>
            </a:pPr>
            <a:r>
              <a:rPr lang="en-US" sz="3200" dirty="0" smtClean="0">
                <a:solidFill>
                  <a:schemeClr val="accent2">
                    <a:lumMod val="75000"/>
                  </a:schemeClr>
                </a:solidFill>
                <a:latin typeface="Arial Rounded MT Bold" panose="020F0704030504030204" pitchFamily="34" charset="0"/>
              </a:rPr>
              <a:t>Existing</a:t>
            </a:r>
            <a:r>
              <a:rPr lang="en-US" sz="3200" dirty="0" smtClean="0">
                <a:solidFill>
                  <a:schemeClr val="accent2">
                    <a:lumMod val="75000"/>
                  </a:schemeClr>
                </a:solidFill>
                <a:latin typeface="Arial Rounded MT Bold" panose="020F0704030504030204" pitchFamily="34" charset="0"/>
              </a:rPr>
              <a:t> </a:t>
            </a:r>
            <a:r>
              <a:rPr lang="en-US" sz="3200" dirty="0" smtClean="0">
                <a:solidFill>
                  <a:schemeClr val="accent2">
                    <a:lumMod val="75000"/>
                  </a:schemeClr>
                </a:solidFill>
                <a:latin typeface="Arial Rounded MT Bold" panose="020F0704030504030204" pitchFamily="34" charset="0"/>
              </a:rPr>
              <a:t>processes are critical to ensuring correct data is used for confirmation and scheduling processes</a:t>
            </a:r>
          </a:p>
          <a:p>
            <a:pPr>
              <a:spcBef>
                <a:spcPts val="1200"/>
              </a:spcBef>
              <a:buClr>
                <a:schemeClr val="accent2">
                  <a:lumMod val="75000"/>
                </a:schemeClr>
              </a:buClr>
              <a:buFont typeface="Wingdings" panose="05000000000000000000" pitchFamily="2" charset="2"/>
              <a:buChar char="§"/>
            </a:pPr>
            <a:r>
              <a:rPr lang="en-US" sz="3200" dirty="0" smtClean="0">
                <a:solidFill>
                  <a:schemeClr val="accent2">
                    <a:lumMod val="75000"/>
                  </a:schemeClr>
                </a:solidFill>
                <a:latin typeface="Arial Rounded MT Bold" panose="020F0704030504030204" pitchFamily="34" charset="0"/>
              </a:rPr>
              <a:t>Gas Control can respond to rapidly changing situations, but only by anticipating and having enough lead time to move resources such as line pack where they are needed</a:t>
            </a:r>
            <a:endParaRPr lang="en-US" sz="3200" b="1" dirty="0" smtClean="0">
              <a:solidFill>
                <a:schemeClr val="accent2">
                  <a:lumMod val="75000"/>
                </a:schemeClr>
              </a:solidFill>
              <a:latin typeface="Arial Rounded MT Bold" panose="020F0704030504030204" pitchFamily="34" charset="0"/>
            </a:endParaRPr>
          </a:p>
          <a:p>
            <a:pPr>
              <a:buClr>
                <a:schemeClr val="accent2">
                  <a:lumMod val="75000"/>
                </a:schemeClr>
              </a:buClr>
              <a:buFont typeface="Wingdings" panose="05000000000000000000" pitchFamily="2" charset="2"/>
              <a:buChar char="§"/>
            </a:pPr>
            <a:endParaRPr lang="en-US" sz="2800" b="1" dirty="0">
              <a:solidFill>
                <a:schemeClr val="accent2">
                  <a:lumMod val="75000"/>
                </a:schemeClr>
              </a:solidFill>
              <a:latin typeface="Arial Rounded MT Bold" panose="020F0704030504030204" pitchFamily="34" charset="0"/>
            </a:endParaRPr>
          </a:p>
        </p:txBody>
      </p:sp>
      <p:sp>
        <p:nvSpPr>
          <p:cNvPr id="5" name="Slide Number Placeholder 4"/>
          <p:cNvSpPr>
            <a:spLocks noGrp="1"/>
          </p:cNvSpPr>
          <p:nvPr>
            <p:ph type="sldNum" sz="quarter" idx="12"/>
          </p:nvPr>
        </p:nvSpPr>
        <p:spPr/>
        <p:txBody>
          <a:bodyPr/>
          <a:lstStyle/>
          <a:p>
            <a:fld id="{D57F1E4F-1CFF-5643-939E-02111984F565}" type="slidenum">
              <a:rPr lang="en-US" smtClean="0"/>
              <a:t>5</a:t>
            </a:fld>
            <a:endParaRPr 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25239" y="5677458"/>
            <a:ext cx="692152" cy="195707"/>
          </a:xfrm>
          <a:prstGeom prst="rect">
            <a:avLst/>
          </a:prstGeom>
        </p:spPr>
      </p:pic>
    </p:spTree>
    <p:extLst>
      <p:ext uri="{BB962C8B-B14F-4D97-AF65-F5344CB8AC3E}">
        <p14:creationId xmlns:p14="http://schemas.microsoft.com/office/powerpoint/2010/main" val="24376356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10714565" cy="660400"/>
          </a:xfrm>
        </p:spPr>
        <p:txBody>
          <a:bodyPr>
            <a:noAutofit/>
          </a:bodyPr>
          <a:lstStyle/>
          <a:p>
            <a:r>
              <a:rPr lang="en-US" b="1" dirty="0" smtClean="0">
                <a:solidFill>
                  <a:schemeClr val="accent2">
                    <a:lumMod val="75000"/>
                  </a:schemeClr>
                </a:solidFill>
                <a:latin typeface="Arial Rounded MT Bold" panose="020F0704030504030204" pitchFamily="34" charset="0"/>
              </a:rPr>
              <a:t>Technology Can Be a Part of Solution</a:t>
            </a:r>
            <a:endParaRPr lang="en-US" b="1" dirty="0">
              <a:solidFill>
                <a:schemeClr val="accent2">
                  <a:lumMod val="75000"/>
                </a:schemeClr>
              </a:solidFill>
              <a:latin typeface="Arial Rounded MT Bold" panose="020F0704030504030204" pitchFamily="34" charset="0"/>
            </a:endParaRPr>
          </a:p>
        </p:txBody>
      </p:sp>
      <p:sp>
        <p:nvSpPr>
          <p:cNvPr id="3" name="Content Placeholder 2"/>
          <p:cNvSpPr>
            <a:spLocks noGrp="1"/>
          </p:cNvSpPr>
          <p:nvPr>
            <p:ph idx="1"/>
          </p:nvPr>
        </p:nvSpPr>
        <p:spPr>
          <a:xfrm>
            <a:off x="626533" y="1385891"/>
            <a:ext cx="10714567" cy="4976809"/>
          </a:xfrm>
        </p:spPr>
        <p:txBody>
          <a:bodyPr>
            <a:normAutofit/>
          </a:bodyPr>
          <a:lstStyle/>
          <a:p>
            <a:pPr>
              <a:spcBef>
                <a:spcPts val="0"/>
              </a:spcBef>
              <a:buClr>
                <a:schemeClr val="accent2">
                  <a:lumMod val="75000"/>
                </a:schemeClr>
              </a:buClr>
              <a:buFont typeface="Wingdings" panose="05000000000000000000" pitchFamily="2" charset="2"/>
              <a:buChar char="§"/>
            </a:pPr>
            <a:endParaRPr lang="en-US" sz="1800" b="1" dirty="0" smtClean="0">
              <a:solidFill>
                <a:schemeClr val="accent2">
                  <a:lumMod val="75000"/>
                </a:schemeClr>
              </a:solidFill>
              <a:latin typeface="Arial Rounded MT Bold" panose="020F0704030504030204" pitchFamily="34" charset="0"/>
            </a:endParaRPr>
          </a:p>
          <a:p>
            <a:pPr>
              <a:spcBef>
                <a:spcPts val="0"/>
              </a:spcBef>
              <a:buClr>
                <a:schemeClr val="accent2">
                  <a:lumMod val="75000"/>
                </a:schemeClr>
              </a:buClr>
              <a:buFont typeface="Wingdings" panose="05000000000000000000" pitchFamily="2" charset="2"/>
              <a:buChar char="§"/>
            </a:pPr>
            <a:r>
              <a:rPr lang="en-US" sz="3600" b="1" dirty="0" smtClean="0">
                <a:solidFill>
                  <a:schemeClr val="accent2">
                    <a:lumMod val="75000"/>
                  </a:schemeClr>
                </a:solidFill>
                <a:latin typeface="Arial Rounded MT Bold" panose="020F0704030504030204" pitchFamily="34" charset="0"/>
              </a:rPr>
              <a:t>The solution is in:</a:t>
            </a:r>
          </a:p>
          <a:p>
            <a:pPr lvl="1">
              <a:spcBef>
                <a:spcPts val="600"/>
              </a:spcBef>
              <a:buClr>
                <a:schemeClr val="accent2">
                  <a:lumMod val="75000"/>
                </a:schemeClr>
              </a:buClr>
              <a:buFont typeface="Wingdings" panose="05000000000000000000" pitchFamily="2" charset="2"/>
              <a:buChar char="§"/>
            </a:pPr>
            <a:r>
              <a:rPr lang="en-US" b="1" dirty="0">
                <a:solidFill>
                  <a:schemeClr val="accent2">
                    <a:lumMod val="75000"/>
                  </a:schemeClr>
                </a:solidFill>
                <a:latin typeface="Arial Rounded MT Bold" panose="020F0704030504030204" pitchFamily="34" charset="0"/>
              </a:rPr>
              <a:t>U</a:t>
            </a:r>
            <a:r>
              <a:rPr lang="en-US" b="1" dirty="0" smtClean="0">
                <a:solidFill>
                  <a:schemeClr val="accent2">
                    <a:lumMod val="75000"/>
                  </a:schemeClr>
                </a:solidFill>
                <a:latin typeface="Arial Rounded MT Bold" panose="020F0704030504030204" pitchFamily="34" charset="0"/>
              </a:rPr>
              <a:t>sing </a:t>
            </a:r>
            <a:r>
              <a:rPr lang="en-US" sz="2600" b="1" dirty="0" smtClean="0">
                <a:solidFill>
                  <a:schemeClr val="accent2">
                    <a:lumMod val="75000"/>
                  </a:schemeClr>
                </a:solidFill>
                <a:latin typeface="Arial Rounded MT Bold" panose="020F0704030504030204" pitchFamily="34" charset="0"/>
              </a:rPr>
              <a:t>new technology to anticipate, validate, and </a:t>
            </a:r>
            <a:r>
              <a:rPr lang="en-US" sz="2600" b="1" dirty="0" smtClean="0">
                <a:solidFill>
                  <a:schemeClr val="accent2">
                    <a:lumMod val="75000"/>
                  </a:schemeClr>
                </a:solidFill>
                <a:latin typeface="Arial Rounded MT Bold" panose="020F0704030504030204" pitchFamily="34" charset="0"/>
              </a:rPr>
              <a:t>alert</a:t>
            </a:r>
          </a:p>
          <a:p>
            <a:pPr lvl="1">
              <a:spcBef>
                <a:spcPts val="600"/>
              </a:spcBef>
              <a:buClr>
                <a:schemeClr val="accent2">
                  <a:lumMod val="75000"/>
                </a:schemeClr>
              </a:buClr>
              <a:buFont typeface="Wingdings" panose="05000000000000000000" pitchFamily="2" charset="2"/>
              <a:buChar char="§"/>
            </a:pPr>
            <a:endParaRPr lang="en-US" sz="800" b="1" dirty="0" smtClean="0">
              <a:solidFill>
                <a:schemeClr val="accent2">
                  <a:lumMod val="75000"/>
                </a:schemeClr>
              </a:solidFill>
              <a:latin typeface="Arial Rounded MT Bold" panose="020F0704030504030204" pitchFamily="34" charset="0"/>
            </a:endParaRPr>
          </a:p>
          <a:p>
            <a:pPr lvl="1">
              <a:spcBef>
                <a:spcPts val="600"/>
              </a:spcBef>
              <a:buClr>
                <a:schemeClr val="accent2">
                  <a:lumMod val="75000"/>
                </a:schemeClr>
              </a:buClr>
              <a:buFont typeface="Wingdings" panose="05000000000000000000" pitchFamily="2" charset="2"/>
              <a:buChar char="§"/>
            </a:pPr>
            <a:r>
              <a:rPr lang="en-US" b="1" dirty="0" smtClean="0">
                <a:solidFill>
                  <a:schemeClr val="accent2">
                    <a:lumMod val="75000"/>
                  </a:schemeClr>
                </a:solidFill>
                <a:latin typeface="Arial Rounded MT Bold" panose="020F0704030504030204" pitchFamily="34" charset="0"/>
              </a:rPr>
              <a:t>Developing capabilities </a:t>
            </a:r>
            <a:r>
              <a:rPr lang="en-US" b="1" dirty="0">
                <a:solidFill>
                  <a:schemeClr val="accent2">
                    <a:lumMod val="75000"/>
                  </a:schemeClr>
                </a:solidFill>
                <a:latin typeface="Arial Rounded MT Bold" panose="020F0704030504030204" pitchFamily="34" charset="0"/>
              </a:rPr>
              <a:t>that </a:t>
            </a:r>
            <a:r>
              <a:rPr lang="en-US" b="1" dirty="0" smtClean="0">
                <a:solidFill>
                  <a:schemeClr val="accent2">
                    <a:lumMod val="75000"/>
                  </a:schemeClr>
                </a:solidFill>
                <a:latin typeface="Arial Rounded MT Bold" panose="020F0704030504030204" pitchFamily="34" charset="0"/>
              </a:rPr>
              <a:t>help </a:t>
            </a:r>
            <a:r>
              <a:rPr lang="en-US" b="1" dirty="0">
                <a:solidFill>
                  <a:schemeClr val="accent2">
                    <a:lumMod val="75000"/>
                  </a:schemeClr>
                </a:solidFill>
                <a:latin typeface="Arial Rounded MT Bold" panose="020F0704030504030204" pitchFamily="34" charset="0"/>
              </a:rPr>
              <a:t>schedulers and </a:t>
            </a:r>
            <a:r>
              <a:rPr lang="en-US" b="1" dirty="0" smtClean="0">
                <a:solidFill>
                  <a:schemeClr val="accent2">
                    <a:lumMod val="75000"/>
                  </a:schemeClr>
                </a:solidFill>
                <a:latin typeface="Arial Rounded MT Bold" panose="020F0704030504030204" pitchFamily="34" charset="0"/>
              </a:rPr>
              <a:t>controllers:</a:t>
            </a:r>
            <a:endParaRPr lang="en-US" b="1" dirty="0" smtClean="0">
              <a:solidFill>
                <a:schemeClr val="accent2">
                  <a:lumMod val="75000"/>
                </a:schemeClr>
              </a:solidFill>
              <a:latin typeface="Arial Rounded MT Bold" panose="020F0704030504030204" pitchFamily="34" charset="0"/>
            </a:endParaRPr>
          </a:p>
          <a:p>
            <a:pPr lvl="2">
              <a:spcBef>
                <a:spcPts val="600"/>
              </a:spcBef>
              <a:buClr>
                <a:schemeClr val="accent2">
                  <a:lumMod val="75000"/>
                </a:schemeClr>
              </a:buClr>
              <a:buFont typeface="Wingdings" panose="05000000000000000000" pitchFamily="2" charset="2"/>
              <a:buChar char="§"/>
            </a:pPr>
            <a:r>
              <a:rPr lang="en-US" b="1" dirty="0">
                <a:solidFill>
                  <a:schemeClr val="accent2">
                    <a:lumMod val="75000"/>
                  </a:schemeClr>
                </a:solidFill>
                <a:latin typeface="Arial Rounded MT Bold" panose="020F0704030504030204" pitchFamily="34" charset="0"/>
              </a:rPr>
              <a:t>O</a:t>
            </a:r>
            <a:r>
              <a:rPr lang="en-US" b="1" dirty="0" smtClean="0">
                <a:solidFill>
                  <a:schemeClr val="accent2">
                    <a:lumMod val="75000"/>
                  </a:schemeClr>
                </a:solidFill>
                <a:latin typeface="Arial Rounded MT Bold" panose="020F0704030504030204" pitchFamily="34" charset="0"/>
              </a:rPr>
              <a:t>n </a:t>
            </a:r>
            <a:r>
              <a:rPr lang="en-US" b="1" dirty="0" smtClean="0">
                <a:solidFill>
                  <a:schemeClr val="accent2">
                    <a:lumMod val="75000"/>
                  </a:schemeClr>
                </a:solidFill>
                <a:latin typeface="Arial Rounded MT Bold" panose="020F0704030504030204" pitchFamily="34" charset="0"/>
              </a:rPr>
              <a:t>both sides of the transaction </a:t>
            </a:r>
          </a:p>
          <a:p>
            <a:pPr lvl="2">
              <a:spcBef>
                <a:spcPts val="600"/>
              </a:spcBef>
              <a:buClr>
                <a:schemeClr val="accent2">
                  <a:lumMod val="75000"/>
                </a:schemeClr>
              </a:buClr>
              <a:buFont typeface="Wingdings" panose="05000000000000000000" pitchFamily="2" charset="2"/>
              <a:buChar char="§"/>
            </a:pPr>
            <a:r>
              <a:rPr lang="en-US" b="1" dirty="0" smtClean="0">
                <a:solidFill>
                  <a:schemeClr val="accent2">
                    <a:lumMod val="75000"/>
                  </a:schemeClr>
                </a:solidFill>
                <a:latin typeface="Arial Rounded MT Bold" panose="020F0704030504030204" pitchFamily="34" charset="0"/>
              </a:rPr>
              <a:t>Prepare them for potential </a:t>
            </a:r>
            <a:r>
              <a:rPr lang="en-US" b="1" dirty="0" smtClean="0">
                <a:solidFill>
                  <a:schemeClr val="accent2">
                    <a:lumMod val="75000"/>
                  </a:schemeClr>
                </a:solidFill>
                <a:latin typeface="Arial Rounded MT Bold" panose="020F0704030504030204" pitchFamily="34" charset="0"/>
              </a:rPr>
              <a:t>events, then prompt </a:t>
            </a:r>
            <a:r>
              <a:rPr lang="en-US" b="1" dirty="0" smtClean="0">
                <a:solidFill>
                  <a:schemeClr val="accent2">
                    <a:lumMod val="75000"/>
                  </a:schemeClr>
                </a:solidFill>
                <a:latin typeface="Arial Rounded MT Bold" panose="020F0704030504030204" pitchFamily="34" charset="0"/>
              </a:rPr>
              <a:t>them with the solution when the event occurs</a:t>
            </a:r>
            <a:r>
              <a:rPr lang="en-US" sz="2200" b="1" dirty="0" smtClean="0">
                <a:solidFill>
                  <a:schemeClr val="accent2">
                    <a:lumMod val="75000"/>
                  </a:schemeClr>
                </a:solidFill>
                <a:latin typeface="Arial Rounded MT Bold" panose="020F0704030504030204" pitchFamily="34" charset="0"/>
              </a:rPr>
              <a:t> </a:t>
            </a:r>
          </a:p>
          <a:p>
            <a:pPr>
              <a:buClr>
                <a:schemeClr val="accent2">
                  <a:lumMod val="75000"/>
                </a:schemeClr>
              </a:buClr>
              <a:buFont typeface="Wingdings" panose="05000000000000000000" pitchFamily="2" charset="2"/>
              <a:buChar char="§"/>
            </a:pPr>
            <a:endParaRPr lang="en-US" sz="800" b="1" dirty="0" smtClean="0">
              <a:solidFill>
                <a:schemeClr val="accent2">
                  <a:lumMod val="75000"/>
                </a:schemeClr>
              </a:solidFill>
              <a:latin typeface="Arial Rounded MT Bold" panose="020F0704030504030204" pitchFamily="34" charset="0"/>
            </a:endParaRPr>
          </a:p>
          <a:p>
            <a:pPr>
              <a:buClr>
                <a:schemeClr val="accent2">
                  <a:lumMod val="75000"/>
                </a:schemeClr>
              </a:buClr>
              <a:buFont typeface="Wingdings" panose="05000000000000000000" pitchFamily="2" charset="2"/>
              <a:buChar char="§"/>
            </a:pPr>
            <a:r>
              <a:rPr lang="en-US" sz="2600" b="1" dirty="0" smtClean="0">
                <a:solidFill>
                  <a:schemeClr val="accent2">
                    <a:lumMod val="75000"/>
                  </a:schemeClr>
                </a:solidFill>
                <a:latin typeface="Arial Rounded MT Bold" panose="020F0704030504030204" pitchFamily="34" charset="0"/>
              </a:rPr>
              <a:t>The solution </a:t>
            </a:r>
            <a:r>
              <a:rPr lang="en-US" sz="2600" b="1" dirty="0" smtClean="0">
                <a:solidFill>
                  <a:schemeClr val="accent2">
                    <a:lumMod val="75000"/>
                  </a:schemeClr>
                </a:solidFill>
                <a:latin typeface="Arial Rounded MT Bold" panose="020F0704030504030204" pitchFamily="34" charset="0"/>
              </a:rPr>
              <a:t>could look something like how pilots practice responding </a:t>
            </a:r>
            <a:r>
              <a:rPr lang="en-US" sz="2600" b="1" dirty="0" smtClean="0">
                <a:solidFill>
                  <a:schemeClr val="accent2">
                    <a:lumMod val="75000"/>
                  </a:schemeClr>
                </a:solidFill>
                <a:latin typeface="Arial Rounded MT Bold" panose="020F0704030504030204" pitchFamily="34" charset="0"/>
              </a:rPr>
              <a:t>to situations in a simulator and then </a:t>
            </a:r>
            <a:r>
              <a:rPr lang="en-US" sz="2600" b="1" dirty="0" smtClean="0">
                <a:solidFill>
                  <a:schemeClr val="accent2">
                    <a:lumMod val="75000"/>
                  </a:schemeClr>
                </a:solidFill>
                <a:latin typeface="Arial Rounded MT Bold" panose="020F0704030504030204" pitchFamily="34" charset="0"/>
              </a:rPr>
              <a:t>respond </a:t>
            </a:r>
            <a:r>
              <a:rPr lang="en-US" sz="2600" b="1" dirty="0" smtClean="0">
                <a:solidFill>
                  <a:schemeClr val="accent2">
                    <a:lumMod val="75000"/>
                  </a:schemeClr>
                </a:solidFill>
                <a:latin typeface="Arial Rounded MT Bold" panose="020F0704030504030204" pitchFamily="34" charset="0"/>
              </a:rPr>
              <a:t>to alerts in the cockpit</a:t>
            </a:r>
          </a:p>
          <a:p>
            <a:pPr>
              <a:buClr>
                <a:schemeClr val="accent2">
                  <a:lumMod val="75000"/>
                </a:schemeClr>
              </a:buClr>
              <a:buFont typeface="Wingdings" panose="05000000000000000000" pitchFamily="2" charset="2"/>
              <a:buChar char="§"/>
            </a:pPr>
            <a:endParaRPr lang="en-US" sz="2800" b="1" dirty="0">
              <a:solidFill>
                <a:schemeClr val="accent2">
                  <a:lumMod val="75000"/>
                </a:schemeClr>
              </a:solidFill>
              <a:latin typeface="Arial Rounded MT Bold" panose="020F0704030504030204" pitchFamily="34" charset="0"/>
            </a:endParaRPr>
          </a:p>
        </p:txBody>
      </p:sp>
      <p:sp>
        <p:nvSpPr>
          <p:cNvPr id="5" name="Slide Number Placeholder 4"/>
          <p:cNvSpPr>
            <a:spLocks noGrp="1"/>
          </p:cNvSpPr>
          <p:nvPr>
            <p:ph type="sldNum" sz="quarter" idx="12"/>
          </p:nvPr>
        </p:nvSpPr>
        <p:spPr/>
        <p:txBody>
          <a:bodyPr/>
          <a:lstStyle/>
          <a:p>
            <a:fld id="{D57F1E4F-1CFF-5643-939E-02111984F565}" type="slidenum">
              <a:rPr lang="en-US" smtClean="0"/>
              <a:t>6</a:t>
            </a:fld>
            <a:endParaRPr lang="en-US" dirty="0"/>
          </a:p>
        </p:txBody>
      </p:sp>
    </p:spTree>
    <p:extLst>
      <p:ext uri="{BB962C8B-B14F-4D97-AF65-F5344CB8AC3E}">
        <p14:creationId xmlns:p14="http://schemas.microsoft.com/office/powerpoint/2010/main" val="3481351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10714565" cy="660400"/>
          </a:xfrm>
        </p:spPr>
        <p:txBody>
          <a:bodyPr>
            <a:noAutofit/>
          </a:bodyPr>
          <a:lstStyle/>
          <a:p>
            <a:r>
              <a:rPr lang="en-US" b="1" dirty="0" smtClean="0">
                <a:solidFill>
                  <a:schemeClr val="accent2">
                    <a:lumMod val="75000"/>
                  </a:schemeClr>
                </a:solidFill>
                <a:latin typeface="Arial Rounded MT Bold" panose="020F0704030504030204" pitchFamily="34" charset="0"/>
              </a:rPr>
              <a:t>Visualization Makes a Difference</a:t>
            </a:r>
            <a:endParaRPr lang="en-US" b="1" dirty="0">
              <a:solidFill>
                <a:schemeClr val="accent2">
                  <a:lumMod val="75000"/>
                </a:schemeClr>
              </a:solidFill>
              <a:latin typeface="Arial Rounded MT Bold" panose="020F0704030504030204" pitchFamily="34" charset="0"/>
            </a:endParaRPr>
          </a:p>
        </p:txBody>
      </p:sp>
      <p:sp>
        <p:nvSpPr>
          <p:cNvPr id="3" name="Content Placeholder 2"/>
          <p:cNvSpPr>
            <a:spLocks noGrp="1"/>
          </p:cNvSpPr>
          <p:nvPr>
            <p:ph idx="1"/>
          </p:nvPr>
        </p:nvSpPr>
        <p:spPr>
          <a:xfrm>
            <a:off x="626533" y="1385891"/>
            <a:ext cx="10714567" cy="4976809"/>
          </a:xfrm>
        </p:spPr>
        <p:txBody>
          <a:bodyPr>
            <a:normAutofit fontScale="92500" lnSpcReduction="10000"/>
          </a:bodyPr>
          <a:lstStyle/>
          <a:p>
            <a:pPr>
              <a:buClr>
                <a:schemeClr val="accent2">
                  <a:lumMod val="75000"/>
                </a:schemeClr>
              </a:buClr>
              <a:buFont typeface="Wingdings" panose="05000000000000000000" pitchFamily="2" charset="2"/>
              <a:buChar char="§"/>
            </a:pPr>
            <a:endParaRPr lang="en-US" sz="800" b="1" dirty="0" smtClean="0">
              <a:solidFill>
                <a:schemeClr val="accent2">
                  <a:lumMod val="75000"/>
                </a:schemeClr>
              </a:solidFill>
              <a:latin typeface="Arial Rounded MT Bold" panose="020F0704030504030204" pitchFamily="34" charset="0"/>
            </a:endParaRPr>
          </a:p>
          <a:p>
            <a:pPr>
              <a:buClr>
                <a:schemeClr val="accent2">
                  <a:lumMod val="75000"/>
                </a:schemeClr>
              </a:buClr>
              <a:buFont typeface="Wingdings" panose="05000000000000000000" pitchFamily="2" charset="2"/>
              <a:buChar char="§"/>
            </a:pPr>
            <a:r>
              <a:rPr lang="en-US" b="1" dirty="0" smtClean="0">
                <a:solidFill>
                  <a:schemeClr val="accent2">
                    <a:lumMod val="75000"/>
                  </a:schemeClr>
                </a:solidFill>
                <a:latin typeface="Arial Rounded MT Bold" panose="020F0704030504030204" pitchFamily="34" charset="0"/>
              </a:rPr>
              <a:t>It </a:t>
            </a:r>
            <a:r>
              <a:rPr lang="en-US" b="1" dirty="0" smtClean="0">
                <a:solidFill>
                  <a:schemeClr val="accent2">
                    <a:lumMod val="75000"/>
                  </a:schemeClr>
                </a:solidFill>
                <a:latin typeface="Arial Rounded MT Bold" panose="020F0704030504030204" pitchFamily="34" charset="0"/>
              </a:rPr>
              <a:t>is insufficient simply to find the right </a:t>
            </a:r>
            <a:r>
              <a:rPr lang="en-US" b="1" dirty="0" smtClean="0">
                <a:solidFill>
                  <a:schemeClr val="accent2">
                    <a:lumMod val="75000"/>
                  </a:schemeClr>
                </a:solidFill>
                <a:latin typeface="Arial Rounded MT Bold" panose="020F0704030504030204" pitchFamily="34" charset="0"/>
              </a:rPr>
              <a:t>policies or operating rules</a:t>
            </a:r>
          </a:p>
          <a:p>
            <a:pPr>
              <a:buClr>
                <a:schemeClr val="accent2">
                  <a:lumMod val="75000"/>
                </a:schemeClr>
              </a:buClr>
              <a:buFont typeface="Wingdings" panose="05000000000000000000" pitchFamily="2" charset="2"/>
              <a:buChar char="§"/>
            </a:pPr>
            <a:endParaRPr lang="en-US" sz="800" b="1" dirty="0">
              <a:solidFill>
                <a:schemeClr val="accent2">
                  <a:lumMod val="75000"/>
                </a:schemeClr>
              </a:solidFill>
              <a:latin typeface="Arial Rounded MT Bold" panose="020F0704030504030204" pitchFamily="34" charset="0"/>
            </a:endParaRPr>
          </a:p>
          <a:p>
            <a:pPr>
              <a:buClr>
                <a:schemeClr val="accent2">
                  <a:lumMod val="75000"/>
                </a:schemeClr>
              </a:buClr>
              <a:buFont typeface="Wingdings" panose="05000000000000000000" pitchFamily="2" charset="2"/>
              <a:buChar char="§"/>
            </a:pPr>
            <a:r>
              <a:rPr lang="en-US" b="1" dirty="0" smtClean="0">
                <a:solidFill>
                  <a:schemeClr val="accent2">
                    <a:lumMod val="75000"/>
                  </a:schemeClr>
                </a:solidFill>
                <a:latin typeface="Arial Rounded MT Bold" panose="020F0704030504030204" pitchFamily="34" charset="0"/>
              </a:rPr>
              <a:t>Many times, the challenge is gaining buy-in from skeptical groups of stakeholders</a:t>
            </a:r>
          </a:p>
          <a:p>
            <a:pPr marL="109728" indent="0">
              <a:buClr>
                <a:schemeClr val="accent2">
                  <a:lumMod val="75000"/>
                </a:schemeClr>
              </a:buClr>
              <a:buNone/>
            </a:pPr>
            <a:endParaRPr lang="en-US" sz="800" b="1" dirty="0" smtClean="0">
              <a:solidFill>
                <a:schemeClr val="accent2">
                  <a:lumMod val="75000"/>
                </a:schemeClr>
              </a:solidFill>
              <a:latin typeface="Arial Rounded MT Bold" panose="020F0704030504030204" pitchFamily="34" charset="0"/>
            </a:endParaRPr>
          </a:p>
          <a:p>
            <a:pPr>
              <a:buClr>
                <a:schemeClr val="accent2">
                  <a:lumMod val="75000"/>
                </a:schemeClr>
              </a:buClr>
              <a:buFont typeface="Wingdings" panose="05000000000000000000" pitchFamily="2" charset="2"/>
              <a:buChar char="§"/>
            </a:pPr>
            <a:r>
              <a:rPr lang="en-US" b="1" dirty="0" smtClean="0">
                <a:solidFill>
                  <a:schemeClr val="accent2">
                    <a:lumMod val="75000"/>
                  </a:schemeClr>
                </a:solidFill>
                <a:latin typeface="Arial Rounded MT Bold" panose="020F0704030504030204" pitchFamily="34" charset="0"/>
              </a:rPr>
              <a:t>Experience has shown that helping stakeholders visualize</a:t>
            </a:r>
            <a:r>
              <a:rPr lang="en-US" sz="2800" b="1" dirty="0" smtClean="0">
                <a:solidFill>
                  <a:schemeClr val="accent2">
                    <a:lumMod val="75000"/>
                  </a:schemeClr>
                </a:solidFill>
                <a:latin typeface="Arial Rounded MT Bold" panose="020F0704030504030204" pitchFamily="34" charset="0"/>
              </a:rPr>
              <a:t> “a day </a:t>
            </a:r>
            <a:r>
              <a:rPr lang="en-US" sz="2800" b="1" dirty="0" smtClean="0">
                <a:solidFill>
                  <a:schemeClr val="accent2">
                    <a:lumMod val="75000"/>
                  </a:schemeClr>
                </a:solidFill>
                <a:latin typeface="Arial Rounded MT Bold" panose="020F0704030504030204" pitchFamily="34" charset="0"/>
              </a:rPr>
              <a:t>in the life</a:t>
            </a:r>
            <a:r>
              <a:rPr lang="en-US" sz="2800" b="1" dirty="0" smtClean="0">
                <a:solidFill>
                  <a:schemeClr val="accent2">
                    <a:lumMod val="75000"/>
                  </a:schemeClr>
                </a:solidFill>
                <a:latin typeface="Arial Rounded MT Bold" panose="020F0704030504030204" pitchFamily="34" charset="0"/>
              </a:rPr>
              <a:t>” can break-down significant communications barriers </a:t>
            </a:r>
          </a:p>
          <a:p>
            <a:pPr>
              <a:buClr>
                <a:schemeClr val="accent2">
                  <a:lumMod val="75000"/>
                </a:schemeClr>
              </a:buClr>
              <a:buFont typeface="Wingdings" panose="05000000000000000000" pitchFamily="2" charset="2"/>
              <a:buChar char="§"/>
            </a:pPr>
            <a:endParaRPr lang="en-US" sz="800" b="1" dirty="0" smtClean="0">
              <a:solidFill>
                <a:schemeClr val="accent2">
                  <a:lumMod val="75000"/>
                </a:schemeClr>
              </a:solidFill>
              <a:latin typeface="Arial Rounded MT Bold" panose="020F0704030504030204" pitchFamily="34" charset="0"/>
            </a:endParaRPr>
          </a:p>
          <a:p>
            <a:pPr>
              <a:buClr>
                <a:schemeClr val="accent2">
                  <a:lumMod val="75000"/>
                </a:schemeClr>
              </a:buClr>
              <a:buFont typeface="Wingdings" panose="05000000000000000000" pitchFamily="2" charset="2"/>
              <a:buChar char="§"/>
            </a:pPr>
            <a:r>
              <a:rPr lang="en-US" b="1" dirty="0" smtClean="0">
                <a:solidFill>
                  <a:schemeClr val="accent2">
                    <a:lumMod val="75000"/>
                  </a:schemeClr>
                </a:solidFill>
                <a:latin typeface="Arial Rounded MT Bold" panose="020F0704030504030204" pitchFamily="34" charset="0"/>
              </a:rPr>
              <a:t>By letting stakeholders “play with the rules” they can:</a:t>
            </a:r>
          </a:p>
          <a:p>
            <a:pPr lvl="1">
              <a:buClr>
                <a:schemeClr val="accent2">
                  <a:lumMod val="75000"/>
                </a:schemeClr>
              </a:buClr>
              <a:buFont typeface="Wingdings" panose="05000000000000000000" pitchFamily="2" charset="2"/>
              <a:buChar char="§"/>
            </a:pPr>
            <a:r>
              <a:rPr lang="en-US" b="1" dirty="0" smtClean="0">
                <a:solidFill>
                  <a:schemeClr val="accent2">
                    <a:lumMod val="75000"/>
                  </a:schemeClr>
                </a:solidFill>
                <a:latin typeface="Arial Rounded MT Bold" panose="020F0704030504030204" pitchFamily="34" charset="0"/>
              </a:rPr>
              <a:t>See what is happening</a:t>
            </a:r>
          </a:p>
          <a:p>
            <a:pPr lvl="1">
              <a:buClr>
                <a:schemeClr val="accent2">
                  <a:lumMod val="75000"/>
                </a:schemeClr>
              </a:buClr>
              <a:buFont typeface="Wingdings" panose="05000000000000000000" pitchFamily="2" charset="2"/>
              <a:buChar char="§"/>
            </a:pPr>
            <a:r>
              <a:rPr lang="en-US" b="1" dirty="0" smtClean="0">
                <a:solidFill>
                  <a:schemeClr val="accent2">
                    <a:lumMod val="75000"/>
                  </a:schemeClr>
                </a:solidFill>
                <a:latin typeface="Arial Rounded MT Bold" panose="020F0704030504030204" pitchFamily="34" charset="0"/>
              </a:rPr>
              <a:t>Understand how the policies work</a:t>
            </a:r>
          </a:p>
          <a:p>
            <a:pPr lvl="1">
              <a:buClr>
                <a:schemeClr val="accent2">
                  <a:lumMod val="75000"/>
                </a:schemeClr>
              </a:buClr>
              <a:buFont typeface="Wingdings" panose="05000000000000000000" pitchFamily="2" charset="2"/>
              <a:buChar char="§"/>
            </a:pPr>
            <a:r>
              <a:rPr lang="en-US" sz="2600" b="1" dirty="0" smtClean="0">
                <a:solidFill>
                  <a:schemeClr val="accent2">
                    <a:lumMod val="75000"/>
                  </a:schemeClr>
                </a:solidFill>
                <a:latin typeface="Arial Rounded MT Bold" panose="020F0704030504030204" pitchFamily="34" charset="0"/>
              </a:rPr>
              <a:t>Build consensus</a:t>
            </a:r>
            <a:endParaRPr lang="en-US" sz="2600" b="1" dirty="0">
              <a:solidFill>
                <a:schemeClr val="accent2">
                  <a:lumMod val="75000"/>
                </a:schemeClr>
              </a:solidFill>
              <a:latin typeface="Arial Rounded MT Bold" panose="020F0704030504030204" pitchFamily="34" charset="0"/>
            </a:endParaRPr>
          </a:p>
        </p:txBody>
      </p:sp>
      <p:sp>
        <p:nvSpPr>
          <p:cNvPr id="4" name="Footer Placeholder 3"/>
          <p:cNvSpPr>
            <a:spLocks noGrp="1"/>
          </p:cNvSpPr>
          <p:nvPr>
            <p:ph type="ftr" sz="quarter" idx="11"/>
          </p:nvPr>
        </p:nvSpPr>
        <p:spPr>
          <a:xfrm>
            <a:off x="1934633" y="6320764"/>
            <a:ext cx="4301067" cy="365125"/>
          </a:xfrm>
        </p:spPr>
        <p:txBody>
          <a:bodyPr/>
          <a:lstStyle/>
          <a:p>
            <a:endParaRPr lang="en-US" sz="1400" b="1" dirty="0">
              <a:solidFill>
                <a:schemeClr val="accent2">
                  <a:lumMod val="75000"/>
                </a:schemeClr>
              </a:solidFill>
              <a:latin typeface="Arial Rounded MT Bold" panose="020F0704030504030204" pitchFamily="34" charset="0"/>
            </a:endParaRPr>
          </a:p>
        </p:txBody>
      </p:sp>
      <p:sp>
        <p:nvSpPr>
          <p:cNvPr id="5" name="Slide Number Placeholder 4"/>
          <p:cNvSpPr>
            <a:spLocks noGrp="1"/>
          </p:cNvSpPr>
          <p:nvPr>
            <p:ph type="sldNum" sz="quarter" idx="12"/>
          </p:nvPr>
        </p:nvSpPr>
        <p:spPr/>
        <p:txBody>
          <a:bodyPr/>
          <a:lstStyle/>
          <a:p>
            <a:fld id="{D57F1E4F-1CFF-5643-939E-02111984F565}" type="slidenum">
              <a:rPr lang="en-US" smtClean="0"/>
              <a:t>7</a:t>
            </a:fld>
            <a:endParaRPr lang="en-US" dirty="0"/>
          </a:p>
        </p:txBody>
      </p:sp>
    </p:spTree>
    <p:extLst>
      <p:ext uri="{BB962C8B-B14F-4D97-AF65-F5344CB8AC3E}">
        <p14:creationId xmlns:p14="http://schemas.microsoft.com/office/powerpoint/2010/main" val="10693934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10714565" cy="660400"/>
          </a:xfrm>
        </p:spPr>
        <p:txBody>
          <a:bodyPr>
            <a:noAutofit/>
          </a:bodyPr>
          <a:lstStyle/>
          <a:p>
            <a:r>
              <a:rPr lang="en-US" b="1" dirty="0" smtClean="0">
                <a:solidFill>
                  <a:schemeClr val="accent2">
                    <a:lumMod val="75000"/>
                  </a:schemeClr>
                </a:solidFill>
                <a:latin typeface="Arial Rounded MT Bold" panose="020F0704030504030204" pitchFamily="34" charset="0"/>
              </a:rPr>
              <a:t>Proposition</a:t>
            </a:r>
            <a:r>
              <a:rPr lang="en-US" b="1" dirty="0" smtClean="0">
                <a:solidFill>
                  <a:schemeClr val="accent2">
                    <a:lumMod val="75000"/>
                  </a:schemeClr>
                </a:solidFill>
                <a:latin typeface="Arial Rounded MT Bold" panose="020F0704030504030204" pitchFamily="34" charset="0"/>
              </a:rPr>
              <a:t>: </a:t>
            </a:r>
            <a:r>
              <a:rPr lang="en-US" b="1" dirty="0" smtClean="0">
                <a:solidFill>
                  <a:schemeClr val="accent2">
                    <a:lumMod val="75000"/>
                  </a:schemeClr>
                </a:solidFill>
                <a:latin typeface="Arial Rounded MT Bold" panose="020F0704030504030204" pitchFamily="34" charset="0"/>
              </a:rPr>
              <a:t>A GEH Simulation</a:t>
            </a:r>
            <a:endParaRPr lang="en-US" b="1" dirty="0">
              <a:solidFill>
                <a:schemeClr val="accent2">
                  <a:lumMod val="75000"/>
                </a:schemeClr>
              </a:solidFill>
              <a:latin typeface="Arial Rounded MT Bold" panose="020F0704030504030204" pitchFamily="34" charset="0"/>
            </a:endParaRPr>
          </a:p>
        </p:txBody>
      </p:sp>
      <p:sp>
        <p:nvSpPr>
          <p:cNvPr id="3" name="Content Placeholder 2"/>
          <p:cNvSpPr>
            <a:spLocks noGrp="1"/>
          </p:cNvSpPr>
          <p:nvPr>
            <p:ph idx="1"/>
          </p:nvPr>
        </p:nvSpPr>
        <p:spPr>
          <a:xfrm>
            <a:off x="626533" y="1385891"/>
            <a:ext cx="10714567" cy="4976809"/>
          </a:xfrm>
        </p:spPr>
        <p:txBody>
          <a:bodyPr>
            <a:normAutofit fontScale="92500" lnSpcReduction="20000"/>
          </a:bodyPr>
          <a:lstStyle/>
          <a:p>
            <a:pPr>
              <a:buClr>
                <a:schemeClr val="accent2">
                  <a:lumMod val="75000"/>
                </a:schemeClr>
              </a:buClr>
              <a:buFont typeface="Wingdings" panose="05000000000000000000" pitchFamily="2" charset="2"/>
              <a:buChar char="§"/>
            </a:pPr>
            <a:endParaRPr lang="en-US" sz="900" b="1" dirty="0" smtClean="0">
              <a:solidFill>
                <a:schemeClr val="accent2">
                  <a:lumMod val="75000"/>
                </a:schemeClr>
              </a:solidFill>
              <a:latin typeface="Arial Rounded MT Bold" panose="020F0704030504030204" pitchFamily="34" charset="0"/>
            </a:endParaRPr>
          </a:p>
          <a:p>
            <a:pPr>
              <a:buClr>
                <a:schemeClr val="accent2">
                  <a:lumMod val="75000"/>
                </a:schemeClr>
              </a:buClr>
              <a:buFont typeface="Wingdings" panose="05000000000000000000" pitchFamily="2" charset="2"/>
              <a:buChar char="§"/>
            </a:pPr>
            <a:r>
              <a:rPr lang="en-US" b="1" dirty="0" smtClean="0">
                <a:solidFill>
                  <a:schemeClr val="accent2">
                    <a:lumMod val="75000"/>
                  </a:schemeClr>
                </a:solidFill>
                <a:latin typeface="Arial Rounded MT Bold" panose="020F0704030504030204" pitchFamily="34" charset="0"/>
              </a:rPr>
              <a:t>Scope can range from: </a:t>
            </a:r>
          </a:p>
          <a:p>
            <a:pPr lvl="1">
              <a:buClr>
                <a:schemeClr val="accent2">
                  <a:lumMod val="75000"/>
                </a:schemeClr>
              </a:buClr>
              <a:buFont typeface="Wingdings" panose="05000000000000000000" pitchFamily="2" charset="2"/>
              <a:buChar char="§"/>
            </a:pPr>
            <a:r>
              <a:rPr lang="en-US" b="1" dirty="0" smtClean="0">
                <a:solidFill>
                  <a:schemeClr val="accent2">
                    <a:lumMod val="75000"/>
                  </a:schemeClr>
                </a:solidFill>
                <a:latin typeface="Arial Rounded MT Bold" panose="020F0704030504030204" pitchFamily="34" charset="0"/>
              </a:rPr>
              <a:t>Combinations of Gas Contracts</a:t>
            </a:r>
          </a:p>
          <a:p>
            <a:pPr lvl="1">
              <a:buClr>
                <a:schemeClr val="accent2">
                  <a:lumMod val="75000"/>
                </a:schemeClr>
              </a:buClr>
              <a:buFont typeface="Wingdings" panose="05000000000000000000" pitchFamily="2" charset="2"/>
              <a:buChar char="§"/>
            </a:pPr>
            <a:r>
              <a:rPr lang="en-US" b="1" dirty="0" smtClean="0">
                <a:solidFill>
                  <a:schemeClr val="accent2">
                    <a:lumMod val="75000"/>
                  </a:schemeClr>
                </a:solidFill>
                <a:latin typeface="Arial Rounded MT Bold" panose="020F0704030504030204" pitchFamily="34" charset="0"/>
              </a:rPr>
              <a:t>Pipeline ecosystem</a:t>
            </a:r>
          </a:p>
          <a:p>
            <a:pPr lvl="1">
              <a:buClr>
                <a:schemeClr val="accent2">
                  <a:lumMod val="75000"/>
                </a:schemeClr>
              </a:buClr>
              <a:buFont typeface="Wingdings" panose="05000000000000000000" pitchFamily="2" charset="2"/>
              <a:buChar char="§"/>
            </a:pPr>
            <a:r>
              <a:rPr lang="en-US" b="1" dirty="0" smtClean="0">
                <a:solidFill>
                  <a:schemeClr val="accent2">
                    <a:lumMod val="75000"/>
                  </a:schemeClr>
                </a:solidFill>
                <a:latin typeface="Arial Rounded MT Bold" panose="020F0704030504030204" pitchFamily="34" charset="0"/>
              </a:rPr>
              <a:t>Linked </a:t>
            </a:r>
            <a:r>
              <a:rPr lang="en-US" b="1" dirty="0">
                <a:solidFill>
                  <a:schemeClr val="accent2">
                    <a:lumMod val="75000"/>
                  </a:schemeClr>
                </a:solidFill>
                <a:latin typeface="Arial Rounded MT Bold" panose="020F0704030504030204" pitchFamily="34" charset="0"/>
              </a:rPr>
              <a:t>gas/electric ecosystem </a:t>
            </a:r>
            <a:endParaRPr lang="en-US" b="1" dirty="0" smtClean="0">
              <a:solidFill>
                <a:schemeClr val="accent2">
                  <a:lumMod val="75000"/>
                </a:schemeClr>
              </a:solidFill>
              <a:latin typeface="Arial Rounded MT Bold" panose="020F0704030504030204" pitchFamily="34" charset="0"/>
            </a:endParaRPr>
          </a:p>
          <a:p>
            <a:pPr marL="109728" indent="0">
              <a:buClr>
                <a:schemeClr val="accent2">
                  <a:lumMod val="75000"/>
                </a:schemeClr>
              </a:buClr>
              <a:buNone/>
            </a:pPr>
            <a:endParaRPr lang="en-US" sz="900" b="1" dirty="0" smtClean="0">
              <a:solidFill>
                <a:schemeClr val="accent2">
                  <a:lumMod val="75000"/>
                </a:schemeClr>
              </a:solidFill>
              <a:latin typeface="Arial Rounded MT Bold" panose="020F0704030504030204" pitchFamily="34" charset="0"/>
            </a:endParaRPr>
          </a:p>
          <a:p>
            <a:pPr>
              <a:buClr>
                <a:schemeClr val="accent2">
                  <a:lumMod val="75000"/>
                </a:schemeClr>
              </a:buClr>
              <a:buFont typeface="Wingdings" panose="05000000000000000000" pitchFamily="2" charset="2"/>
              <a:buChar char="§"/>
            </a:pPr>
            <a:r>
              <a:rPr lang="en-US" b="1" dirty="0" smtClean="0">
                <a:solidFill>
                  <a:schemeClr val="accent2">
                    <a:lumMod val="75000"/>
                  </a:schemeClr>
                </a:solidFill>
                <a:latin typeface="Arial Rounded MT Bold" panose="020F0704030504030204" pitchFamily="34" charset="0"/>
              </a:rPr>
              <a:t>Provide ability </a:t>
            </a:r>
            <a:r>
              <a:rPr lang="en-US" b="1" dirty="0" smtClean="0">
                <a:solidFill>
                  <a:schemeClr val="accent2">
                    <a:lumMod val="75000"/>
                  </a:schemeClr>
                </a:solidFill>
                <a:latin typeface="Arial Rounded MT Bold" panose="020F0704030504030204" pitchFamily="34" charset="0"/>
              </a:rPr>
              <a:t>to conduct “experiments” with a variety of policies</a:t>
            </a:r>
          </a:p>
          <a:p>
            <a:pPr marL="411480" lvl="1" indent="0">
              <a:spcBef>
                <a:spcPts val="1200"/>
              </a:spcBef>
              <a:buClr>
                <a:schemeClr val="accent2">
                  <a:lumMod val="75000"/>
                </a:schemeClr>
              </a:buClr>
              <a:buNone/>
            </a:pPr>
            <a:r>
              <a:rPr lang="en-US" b="1" dirty="0" smtClean="0">
                <a:solidFill>
                  <a:schemeClr val="accent2">
                    <a:lumMod val="75000"/>
                  </a:schemeClr>
                </a:solidFill>
                <a:latin typeface="Arial Rounded MT Bold" panose="020F0704030504030204" pitchFamily="34" charset="0"/>
              </a:rPr>
              <a:t>“What </a:t>
            </a:r>
            <a:r>
              <a:rPr lang="en-US" b="1" dirty="0" smtClean="0">
                <a:solidFill>
                  <a:schemeClr val="accent2">
                    <a:lumMod val="75000"/>
                  </a:schemeClr>
                </a:solidFill>
                <a:latin typeface="Arial Rounded MT Bold" panose="020F0704030504030204" pitchFamily="34" charset="0"/>
              </a:rPr>
              <a:t>if this step was added to the coordination protocol</a:t>
            </a:r>
            <a:r>
              <a:rPr lang="en-US" b="1" dirty="0" smtClean="0">
                <a:solidFill>
                  <a:schemeClr val="accent2">
                    <a:lumMod val="75000"/>
                  </a:schemeClr>
                </a:solidFill>
                <a:latin typeface="Arial Rounded MT Bold" panose="020F0704030504030204" pitchFamily="34" charset="0"/>
              </a:rPr>
              <a:t>?”</a:t>
            </a:r>
          </a:p>
          <a:p>
            <a:pPr lvl="1">
              <a:buClr>
                <a:schemeClr val="accent2">
                  <a:lumMod val="75000"/>
                </a:schemeClr>
              </a:buClr>
              <a:buFont typeface="Wingdings" panose="05000000000000000000" pitchFamily="2" charset="2"/>
              <a:buChar char="§"/>
            </a:pPr>
            <a:endParaRPr lang="en-US" sz="900" b="1" dirty="0" smtClean="0">
              <a:solidFill>
                <a:schemeClr val="accent2">
                  <a:lumMod val="75000"/>
                </a:schemeClr>
              </a:solidFill>
              <a:latin typeface="Arial Rounded MT Bold" panose="020F0704030504030204" pitchFamily="34" charset="0"/>
            </a:endParaRPr>
          </a:p>
          <a:p>
            <a:pPr>
              <a:buClr>
                <a:schemeClr val="accent2">
                  <a:lumMod val="75000"/>
                </a:schemeClr>
              </a:buClr>
              <a:buFont typeface="Wingdings" panose="05000000000000000000" pitchFamily="2" charset="2"/>
              <a:buChar char="§"/>
            </a:pPr>
            <a:r>
              <a:rPr lang="en-US" b="1" dirty="0" smtClean="0">
                <a:solidFill>
                  <a:schemeClr val="accent2">
                    <a:lumMod val="75000"/>
                  </a:schemeClr>
                </a:solidFill>
                <a:latin typeface="Arial Rounded MT Bold" panose="020F0704030504030204" pitchFamily="34" charset="0"/>
              </a:rPr>
              <a:t>Can also stress test the policies against a wide range of future scenarios, both “normal” and “exceptional</a:t>
            </a:r>
            <a:r>
              <a:rPr lang="en-US" b="1" dirty="0" smtClean="0">
                <a:solidFill>
                  <a:schemeClr val="accent2">
                    <a:lumMod val="75000"/>
                  </a:schemeClr>
                </a:solidFill>
                <a:latin typeface="Arial Rounded MT Bold" panose="020F0704030504030204" pitchFamily="34" charset="0"/>
              </a:rPr>
              <a:t>”</a:t>
            </a:r>
          </a:p>
          <a:p>
            <a:pPr>
              <a:buClr>
                <a:schemeClr val="accent2">
                  <a:lumMod val="75000"/>
                </a:schemeClr>
              </a:buClr>
              <a:buFont typeface="Wingdings" panose="05000000000000000000" pitchFamily="2" charset="2"/>
              <a:buChar char="§"/>
            </a:pPr>
            <a:endParaRPr lang="en-US" sz="800" b="1" dirty="0" smtClean="0">
              <a:solidFill>
                <a:schemeClr val="accent2">
                  <a:lumMod val="75000"/>
                </a:schemeClr>
              </a:solidFill>
              <a:latin typeface="Arial Rounded MT Bold" panose="020F0704030504030204" pitchFamily="34" charset="0"/>
            </a:endParaRPr>
          </a:p>
          <a:p>
            <a:pPr>
              <a:buClr>
                <a:schemeClr val="accent2">
                  <a:lumMod val="75000"/>
                </a:schemeClr>
              </a:buClr>
              <a:buFont typeface="Wingdings" panose="05000000000000000000" pitchFamily="2" charset="2"/>
              <a:buChar char="§"/>
            </a:pPr>
            <a:r>
              <a:rPr lang="en-US" sz="2800" b="1" dirty="0" smtClean="0">
                <a:solidFill>
                  <a:schemeClr val="accent2">
                    <a:lumMod val="75000"/>
                  </a:schemeClr>
                </a:solidFill>
                <a:latin typeface="Arial Rounded MT Bold" panose="020F0704030504030204" pitchFamily="34" charset="0"/>
              </a:rPr>
              <a:t>Use Subject Matter Experts from both domains to construct the </a:t>
            </a:r>
            <a:r>
              <a:rPr lang="en-US" sz="2800" b="1" dirty="0" smtClean="0">
                <a:solidFill>
                  <a:schemeClr val="accent2">
                    <a:lumMod val="75000"/>
                  </a:schemeClr>
                </a:solidFill>
                <a:latin typeface="Arial Rounded MT Bold" panose="020F0704030504030204" pitchFamily="34" charset="0"/>
              </a:rPr>
              <a:t>model</a:t>
            </a:r>
          </a:p>
          <a:p>
            <a:pPr>
              <a:buClr>
                <a:schemeClr val="accent2">
                  <a:lumMod val="75000"/>
                </a:schemeClr>
              </a:buClr>
              <a:buFont typeface="Wingdings" panose="05000000000000000000" pitchFamily="2" charset="2"/>
              <a:buChar char="§"/>
            </a:pPr>
            <a:endParaRPr lang="en-US" sz="800" b="1" dirty="0" smtClean="0">
              <a:solidFill>
                <a:schemeClr val="accent2">
                  <a:lumMod val="75000"/>
                </a:schemeClr>
              </a:solidFill>
              <a:latin typeface="Arial Rounded MT Bold" panose="020F0704030504030204" pitchFamily="34" charset="0"/>
            </a:endParaRPr>
          </a:p>
          <a:p>
            <a:pPr>
              <a:buClr>
                <a:schemeClr val="accent2">
                  <a:lumMod val="75000"/>
                </a:schemeClr>
              </a:buClr>
              <a:buFont typeface="Wingdings" panose="05000000000000000000" pitchFamily="2" charset="2"/>
              <a:buChar char="§"/>
            </a:pPr>
            <a:r>
              <a:rPr lang="en-US" b="1" dirty="0" smtClean="0">
                <a:solidFill>
                  <a:schemeClr val="accent2">
                    <a:lumMod val="75000"/>
                  </a:schemeClr>
                </a:solidFill>
                <a:latin typeface="Arial Rounded MT Bold" panose="020F0704030504030204" pitchFamily="34" charset="0"/>
              </a:rPr>
              <a:t>Make it a </a:t>
            </a:r>
            <a:r>
              <a:rPr lang="en-US" b="1" dirty="0" smtClean="0">
                <a:solidFill>
                  <a:schemeClr val="accent2">
                    <a:lumMod val="75000"/>
                  </a:schemeClr>
                </a:solidFill>
                <a:latin typeface="Arial Rounded MT Bold" panose="020F0704030504030204" pitchFamily="34" charset="0"/>
              </a:rPr>
              <a:t>transparent process</a:t>
            </a:r>
            <a:endParaRPr lang="en-US" sz="2800" b="1" dirty="0">
              <a:solidFill>
                <a:schemeClr val="accent2">
                  <a:lumMod val="75000"/>
                </a:schemeClr>
              </a:solidFill>
              <a:latin typeface="Arial Rounded MT Bold" panose="020F0704030504030204" pitchFamily="34" charset="0"/>
            </a:endParaRPr>
          </a:p>
        </p:txBody>
      </p:sp>
      <p:sp>
        <p:nvSpPr>
          <p:cNvPr id="4" name="Footer Placeholder 3"/>
          <p:cNvSpPr>
            <a:spLocks noGrp="1"/>
          </p:cNvSpPr>
          <p:nvPr>
            <p:ph type="ftr" sz="quarter" idx="11"/>
          </p:nvPr>
        </p:nvSpPr>
        <p:spPr>
          <a:xfrm>
            <a:off x="1934633" y="6320764"/>
            <a:ext cx="4301067" cy="365125"/>
          </a:xfrm>
        </p:spPr>
        <p:txBody>
          <a:bodyPr/>
          <a:lstStyle/>
          <a:p>
            <a:endParaRPr lang="en-US" sz="1400" b="1" dirty="0">
              <a:solidFill>
                <a:schemeClr val="accent2">
                  <a:lumMod val="75000"/>
                </a:schemeClr>
              </a:solidFill>
              <a:latin typeface="Arial Rounded MT Bold" panose="020F0704030504030204" pitchFamily="34" charset="0"/>
            </a:endParaRPr>
          </a:p>
        </p:txBody>
      </p:sp>
      <p:sp>
        <p:nvSpPr>
          <p:cNvPr id="5" name="Slide Number Placeholder 4"/>
          <p:cNvSpPr>
            <a:spLocks noGrp="1"/>
          </p:cNvSpPr>
          <p:nvPr>
            <p:ph type="sldNum" sz="quarter" idx="12"/>
          </p:nvPr>
        </p:nvSpPr>
        <p:spPr/>
        <p:txBody>
          <a:bodyPr/>
          <a:lstStyle/>
          <a:p>
            <a:fld id="{D57F1E4F-1CFF-5643-939E-02111984F565}" type="slidenum">
              <a:rPr lang="en-US" smtClean="0"/>
              <a:t>8</a:t>
            </a:fld>
            <a:endParaRPr lang="en-US" dirty="0"/>
          </a:p>
        </p:txBody>
      </p:sp>
    </p:spTree>
    <p:extLst>
      <p:ext uri="{BB962C8B-B14F-4D97-AF65-F5344CB8AC3E}">
        <p14:creationId xmlns:p14="http://schemas.microsoft.com/office/powerpoint/2010/main" val="28723707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10714565" cy="660400"/>
          </a:xfrm>
        </p:spPr>
        <p:txBody>
          <a:bodyPr>
            <a:noAutofit/>
          </a:bodyPr>
          <a:lstStyle/>
          <a:p>
            <a:r>
              <a:rPr lang="en-US" b="1" dirty="0">
                <a:solidFill>
                  <a:schemeClr val="accent2">
                    <a:lumMod val="75000"/>
                  </a:schemeClr>
                </a:solidFill>
                <a:latin typeface="Arial Rounded MT Bold" panose="020F0704030504030204" pitchFamily="34" charset="0"/>
              </a:rPr>
              <a:t>Proposition: </a:t>
            </a:r>
            <a:r>
              <a:rPr lang="en-US" b="1" dirty="0" smtClean="0">
                <a:solidFill>
                  <a:schemeClr val="accent2">
                    <a:lumMod val="75000"/>
                  </a:schemeClr>
                </a:solidFill>
                <a:latin typeface="Arial Rounded MT Bold" panose="020F0704030504030204" pitchFamily="34" charset="0"/>
              </a:rPr>
              <a:t>Create a Flight </a:t>
            </a:r>
            <a:r>
              <a:rPr lang="en-US" b="1" dirty="0" smtClean="0">
                <a:solidFill>
                  <a:schemeClr val="accent2">
                    <a:lumMod val="75000"/>
                  </a:schemeClr>
                </a:solidFill>
                <a:latin typeface="Arial Rounded MT Bold" panose="020F0704030504030204" pitchFamily="34" charset="0"/>
              </a:rPr>
              <a:t>Simulator</a:t>
            </a:r>
            <a:endParaRPr lang="en-US" b="1" dirty="0">
              <a:solidFill>
                <a:schemeClr val="accent2">
                  <a:lumMod val="75000"/>
                </a:schemeClr>
              </a:solidFill>
              <a:latin typeface="Arial Rounded MT Bold" panose="020F0704030504030204" pitchFamily="34" charset="0"/>
            </a:endParaRPr>
          </a:p>
        </p:txBody>
      </p:sp>
      <p:sp>
        <p:nvSpPr>
          <p:cNvPr id="3" name="Content Placeholder 2"/>
          <p:cNvSpPr>
            <a:spLocks noGrp="1"/>
          </p:cNvSpPr>
          <p:nvPr>
            <p:ph idx="1"/>
          </p:nvPr>
        </p:nvSpPr>
        <p:spPr>
          <a:xfrm>
            <a:off x="626533" y="1620063"/>
            <a:ext cx="10714567" cy="4033602"/>
          </a:xfrm>
        </p:spPr>
        <p:txBody>
          <a:bodyPr>
            <a:normAutofit/>
          </a:bodyPr>
          <a:lstStyle/>
          <a:p>
            <a:pPr>
              <a:buClr>
                <a:schemeClr val="accent2">
                  <a:lumMod val="75000"/>
                </a:schemeClr>
              </a:buClr>
              <a:buFont typeface="Wingdings" panose="05000000000000000000" pitchFamily="2" charset="2"/>
              <a:buChar char="§"/>
            </a:pPr>
            <a:r>
              <a:rPr lang="en-US" b="1" dirty="0" smtClean="0">
                <a:solidFill>
                  <a:schemeClr val="accent2">
                    <a:lumMod val="75000"/>
                  </a:schemeClr>
                </a:solidFill>
                <a:latin typeface="Arial Rounded MT Bold" panose="020F0704030504030204" pitchFamily="34" charset="0"/>
              </a:rPr>
              <a:t>It is also possible to create a game-like interface on top of the model to turn it into an immersive </a:t>
            </a:r>
            <a:r>
              <a:rPr lang="en-US" b="1" dirty="0" smtClean="0">
                <a:solidFill>
                  <a:schemeClr val="accent2">
                    <a:lumMod val="75000"/>
                  </a:schemeClr>
                </a:solidFill>
                <a:latin typeface="Arial Rounded MT Bold" panose="020F0704030504030204" pitchFamily="34" charset="0"/>
              </a:rPr>
              <a:t>exercise</a:t>
            </a:r>
          </a:p>
          <a:p>
            <a:pPr>
              <a:buClr>
                <a:schemeClr val="accent2">
                  <a:lumMod val="75000"/>
                </a:schemeClr>
              </a:buClr>
              <a:buFont typeface="Wingdings" panose="05000000000000000000" pitchFamily="2" charset="2"/>
              <a:buChar char="§"/>
            </a:pPr>
            <a:endParaRPr lang="en-US" sz="800" b="1" dirty="0" smtClean="0">
              <a:solidFill>
                <a:schemeClr val="accent2">
                  <a:lumMod val="75000"/>
                </a:schemeClr>
              </a:solidFill>
              <a:latin typeface="Arial Rounded MT Bold" panose="020F0704030504030204" pitchFamily="34" charset="0"/>
            </a:endParaRPr>
          </a:p>
          <a:p>
            <a:pPr>
              <a:buClr>
                <a:schemeClr val="accent2">
                  <a:lumMod val="75000"/>
                </a:schemeClr>
              </a:buClr>
              <a:buFont typeface="Wingdings" panose="05000000000000000000" pitchFamily="2" charset="2"/>
              <a:buChar char="§"/>
            </a:pPr>
            <a:r>
              <a:rPr lang="en-US" sz="2800" b="1" dirty="0" smtClean="0">
                <a:solidFill>
                  <a:schemeClr val="accent2">
                    <a:lumMod val="75000"/>
                  </a:schemeClr>
                </a:solidFill>
                <a:latin typeface="Arial Rounded MT Bold" panose="020F0704030504030204" pitchFamily="34" charset="0"/>
              </a:rPr>
              <a:t>Companies do this to “role play” various </a:t>
            </a:r>
            <a:r>
              <a:rPr lang="en-US" b="1" dirty="0" smtClean="0">
                <a:solidFill>
                  <a:schemeClr val="accent2">
                    <a:lumMod val="75000"/>
                  </a:schemeClr>
                </a:solidFill>
                <a:latin typeface="Arial Rounded MT Bold" panose="020F0704030504030204" pitchFamily="34" charset="0"/>
              </a:rPr>
              <a:t>upcoming scenarios (competitive strike, new product line, </a:t>
            </a:r>
            <a:r>
              <a:rPr lang="is-IS" b="1" dirty="0" smtClean="0">
                <a:solidFill>
                  <a:schemeClr val="accent2">
                    <a:lumMod val="75000"/>
                  </a:schemeClr>
                </a:solidFill>
                <a:latin typeface="Arial Rounded MT Bold" panose="020F0704030504030204" pitchFamily="34" charset="0"/>
              </a:rPr>
              <a:t>…)</a:t>
            </a:r>
          </a:p>
          <a:p>
            <a:pPr>
              <a:buClr>
                <a:schemeClr val="accent2">
                  <a:lumMod val="75000"/>
                </a:schemeClr>
              </a:buClr>
              <a:buFont typeface="Wingdings" panose="05000000000000000000" pitchFamily="2" charset="2"/>
              <a:buChar char="§"/>
            </a:pPr>
            <a:endParaRPr lang="en-US" sz="800" b="1" dirty="0" smtClean="0">
              <a:solidFill>
                <a:schemeClr val="accent2">
                  <a:lumMod val="75000"/>
                </a:schemeClr>
              </a:solidFill>
              <a:latin typeface="Arial Rounded MT Bold" panose="020F0704030504030204" pitchFamily="34" charset="0"/>
            </a:endParaRPr>
          </a:p>
          <a:p>
            <a:pPr>
              <a:buClr>
                <a:schemeClr val="accent2">
                  <a:lumMod val="75000"/>
                </a:schemeClr>
              </a:buClr>
              <a:buFont typeface="Wingdings" panose="05000000000000000000" pitchFamily="2" charset="2"/>
              <a:buChar char="§"/>
            </a:pPr>
            <a:r>
              <a:rPr lang="en-US" sz="2800" b="1" dirty="0" smtClean="0">
                <a:solidFill>
                  <a:schemeClr val="accent2">
                    <a:lumMod val="75000"/>
                  </a:schemeClr>
                </a:solidFill>
                <a:latin typeface="Arial Rounded MT Bold" panose="020F0704030504030204" pitchFamily="34" charset="0"/>
              </a:rPr>
              <a:t>Could the same thing work for GEH?</a:t>
            </a:r>
            <a:endParaRPr lang="en-US" sz="2800" b="1" dirty="0">
              <a:solidFill>
                <a:schemeClr val="accent2">
                  <a:lumMod val="75000"/>
                </a:schemeClr>
              </a:solidFill>
              <a:latin typeface="Arial Rounded MT Bold" panose="020F0704030504030204" pitchFamily="34" charset="0"/>
            </a:endParaRPr>
          </a:p>
        </p:txBody>
      </p:sp>
      <p:sp>
        <p:nvSpPr>
          <p:cNvPr id="4" name="Footer Placeholder 3"/>
          <p:cNvSpPr>
            <a:spLocks noGrp="1"/>
          </p:cNvSpPr>
          <p:nvPr>
            <p:ph type="ftr" sz="quarter" idx="11"/>
          </p:nvPr>
        </p:nvSpPr>
        <p:spPr>
          <a:xfrm>
            <a:off x="1934633" y="6320764"/>
            <a:ext cx="4301067" cy="365125"/>
          </a:xfrm>
        </p:spPr>
        <p:txBody>
          <a:bodyPr/>
          <a:lstStyle/>
          <a:p>
            <a:endParaRPr lang="en-US" sz="1400" b="1" dirty="0">
              <a:solidFill>
                <a:schemeClr val="accent2">
                  <a:lumMod val="75000"/>
                </a:schemeClr>
              </a:solidFill>
              <a:latin typeface="Arial Rounded MT Bold" panose="020F0704030504030204" pitchFamily="34" charset="0"/>
            </a:endParaRPr>
          </a:p>
        </p:txBody>
      </p:sp>
      <p:sp>
        <p:nvSpPr>
          <p:cNvPr id="5" name="Slide Number Placeholder 4"/>
          <p:cNvSpPr>
            <a:spLocks noGrp="1"/>
          </p:cNvSpPr>
          <p:nvPr>
            <p:ph type="sldNum" sz="quarter" idx="12"/>
          </p:nvPr>
        </p:nvSpPr>
        <p:spPr/>
        <p:txBody>
          <a:bodyPr/>
          <a:lstStyle/>
          <a:p>
            <a:fld id="{D57F1E4F-1CFF-5643-939E-02111984F565}" type="slidenum">
              <a:rPr lang="en-US" smtClean="0"/>
              <a:t>9</a:t>
            </a:fld>
            <a:endParaRPr lang="en-US" dirty="0"/>
          </a:p>
        </p:txBody>
      </p:sp>
    </p:spTree>
    <p:extLst>
      <p:ext uri="{BB962C8B-B14F-4D97-AF65-F5344CB8AC3E}">
        <p14:creationId xmlns:p14="http://schemas.microsoft.com/office/powerpoint/2010/main" val="325842444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11520</TotalTime>
  <Words>1163</Words>
  <Application>Microsoft Office PowerPoint</Application>
  <PresentationFormat>Custom</PresentationFormat>
  <Paragraphs>141</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Urban</vt:lpstr>
      <vt:lpstr>PowerPoint Presentation</vt:lpstr>
      <vt:lpstr>The Situation</vt:lpstr>
      <vt:lpstr>Anticipate  Operating Complexities</vt:lpstr>
      <vt:lpstr>Operating Challenges</vt:lpstr>
      <vt:lpstr>Current Perspective</vt:lpstr>
      <vt:lpstr>Technology Can Be a Part of Solution</vt:lpstr>
      <vt:lpstr>Visualization Makes a Difference</vt:lpstr>
      <vt:lpstr>Proposition: A GEH Simulation</vt:lpstr>
      <vt:lpstr>Proposition: Create a Flight Simulator</vt:lpstr>
      <vt:lpstr>Proposition: Compress Confirmation Process</vt:lpstr>
      <vt:lpstr>Presenters’ Bio</vt:lpstr>
      <vt:lpstr> </vt:lpstr>
      <vt:lpstr>Proven Technology for FERC 809 Objectives</vt:lpstr>
      <vt:lpstr>Proven Technology for FERC 809 Objectives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Amanda Lingle</dc:creator>
  <cp:lastModifiedBy>Earl</cp:lastModifiedBy>
  <cp:revision>131</cp:revision>
  <dcterms:created xsi:type="dcterms:W3CDTF">2015-09-01T02:23:28Z</dcterms:created>
  <dcterms:modified xsi:type="dcterms:W3CDTF">2016-02-09T03:12:39Z</dcterms:modified>
</cp:coreProperties>
</file>