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theme/theme11.xml" ContentType="application/vnd.openxmlformats-officedocument.theme+xml"/>
  <Override PartName="/ppt/slideLayouts/slideLayout2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690" r:id="rId3"/>
    <p:sldMasterId id="2147483692" r:id="rId4"/>
    <p:sldMasterId id="2147483650" r:id="rId5"/>
    <p:sldMasterId id="2147483652" r:id="rId6"/>
    <p:sldMasterId id="2147483655" r:id="rId7"/>
    <p:sldMasterId id="2147483685" r:id="rId8"/>
    <p:sldMasterId id="2147483694" r:id="rId9"/>
    <p:sldMasterId id="2147483696" r:id="rId10"/>
    <p:sldMasterId id="2147483678" r:id="rId11"/>
    <p:sldMasterId id="2147483680" r:id="rId12"/>
  </p:sldMasterIdLst>
  <p:notesMasterIdLst>
    <p:notesMasterId r:id="rId39"/>
  </p:notesMasterIdLst>
  <p:sldIdLst>
    <p:sldId id="287" r:id="rId13"/>
    <p:sldId id="362" r:id="rId14"/>
    <p:sldId id="380" r:id="rId15"/>
    <p:sldId id="382" r:id="rId16"/>
    <p:sldId id="383" r:id="rId17"/>
    <p:sldId id="384" r:id="rId18"/>
    <p:sldId id="385" r:id="rId19"/>
    <p:sldId id="387" r:id="rId20"/>
    <p:sldId id="386" r:id="rId21"/>
    <p:sldId id="365" r:id="rId22"/>
    <p:sldId id="388" r:id="rId23"/>
    <p:sldId id="379" r:id="rId24"/>
    <p:sldId id="389" r:id="rId25"/>
    <p:sldId id="390" r:id="rId26"/>
    <p:sldId id="391" r:id="rId27"/>
    <p:sldId id="395" r:id="rId28"/>
    <p:sldId id="392" r:id="rId29"/>
    <p:sldId id="397" r:id="rId30"/>
    <p:sldId id="377" r:id="rId31"/>
    <p:sldId id="393" r:id="rId32"/>
    <p:sldId id="378" r:id="rId33"/>
    <p:sldId id="347" r:id="rId34"/>
    <p:sldId id="394" r:id="rId35"/>
    <p:sldId id="396" r:id="rId36"/>
    <p:sldId id="398" r:id="rId37"/>
    <p:sldId id="3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4">
          <p15:clr>
            <a:srgbClr val="A4A3A4"/>
          </p15:clr>
        </p15:guide>
        <p15:guide id="2" orient="horz" pos="1368">
          <p15:clr>
            <a:srgbClr val="A4A3A4"/>
          </p15:clr>
        </p15:guide>
        <p15:guide id="3" orient="horz" pos="1334">
          <p15:clr>
            <a:srgbClr val="A4A3A4"/>
          </p15:clr>
        </p15:guide>
        <p15:guide id="4" orient="horz" pos="961">
          <p15:clr>
            <a:srgbClr val="A4A3A4"/>
          </p15:clr>
        </p15:guide>
        <p15:guide id="5" orient="horz" pos="2290">
          <p15:clr>
            <a:srgbClr val="A4A3A4"/>
          </p15:clr>
        </p15:guide>
        <p15:guide id="6" orient="horz" pos="3556">
          <p15:clr>
            <a:srgbClr val="A4A3A4"/>
          </p15:clr>
        </p15:guide>
        <p15:guide id="7" pos="360">
          <p15:clr>
            <a:srgbClr val="A4A3A4"/>
          </p15:clr>
        </p15:guide>
        <p15:guide id="8" pos="5472">
          <p15:clr>
            <a:srgbClr val="A4A3A4"/>
          </p15:clr>
        </p15:guide>
        <p15:guide id="9" pos="245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78"/>
    <a:srgbClr val="173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79058" autoAdjust="0"/>
  </p:normalViewPr>
  <p:slideViewPr>
    <p:cSldViewPr snapToGrid="0" showGuides="1">
      <p:cViewPr>
        <p:scale>
          <a:sx n="67" d="100"/>
          <a:sy n="67" d="100"/>
        </p:scale>
        <p:origin x="-702" y="-72"/>
      </p:cViewPr>
      <p:guideLst>
        <p:guide orient="horz" pos="3024"/>
        <p:guide orient="horz" pos="1368"/>
        <p:guide orient="horz" pos="1334"/>
        <p:guide orient="horz" pos="961"/>
        <p:guide orient="horz" pos="2290"/>
        <p:guide orient="horz" pos="3556"/>
        <p:guide pos="360"/>
        <p:guide pos="5472"/>
        <p:guide pos="24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6"/>
    </p:cViewPr>
  </p:sorterViewPr>
  <p:notesViewPr>
    <p:cSldViewPr snapToGrid="0">
      <p:cViewPr varScale="1">
        <p:scale>
          <a:sx n="61" d="100"/>
          <a:sy n="61" d="100"/>
        </p:scale>
        <p:origin x="-163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peress\Documents\Interstate%20Pipelines\Skipping%20Stone%20Jan%202014%20Pipeline%20Utilization%20PJM%20OH%20East%2003-26-15%2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peress\Documents\FERC\AD14_19%20%20Gas%20Trading%20Moeller\Copy%20of%20Jan%202014%20Pipeline%20Utilization%20PJM%20OH%20East%2006-08-14.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peress\AppData\Local\Microsoft\Windows\Temporary%20Internet%20Files\Content.Outlook\P4PHNW0B\Approach%202%20TGP%20frequent%20scheduling%20sav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Dominion - PJM Market Contracted Capacity vs. Scheduled Qtys</a:t>
            </a:r>
          </a:p>
        </c:rich>
      </c:tx>
      <c:layout>
        <c:manualLayout>
          <c:xMode val="edge"/>
          <c:yMode val="edge"/>
          <c:x val="0.15912201138792076"/>
          <c:y val="2.9197165145243412E-2"/>
        </c:manualLayout>
      </c:layout>
      <c:overlay val="1"/>
    </c:title>
    <c:autoTitleDeleted val="0"/>
    <c:plotArea>
      <c:layout/>
      <c:lineChart>
        <c:grouping val="standard"/>
        <c:varyColors val="0"/>
        <c:ser>
          <c:idx val="1"/>
          <c:order val="0"/>
          <c:tx>
            <c:strRef>
              <c:f>'EOD by Pipe PJM Mkt'!$X$4</c:f>
              <c:strCache>
                <c:ptCount val="1"/>
                <c:pt idx="0">
                  <c:v>DTI PJM Contracted MKT</c:v>
                </c:pt>
              </c:strCache>
            </c:strRef>
          </c:tx>
          <c:spPr>
            <a:ln>
              <a:solidFill>
                <a:schemeClr val="accent6"/>
              </a:solidFill>
            </a:ln>
          </c:spPr>
          <c:marker>
            <c:symbol val="none"/>
          </c:marker>
          <c:val>
            <c:numRef>
              <c:f>'EOD by Pipe PJM Mkt'!$X$5:$X$35</c:f>
              <c:numCache>
                <c:formatCode>#,##0</c:formatCode>
                <c:ptCount val="31"/>
                <c:pt idx="0">
                  <c:v>2456087</c:v>
                </c:pt>
                <c:pt idx="1">
                  <c:v>2456087</c:v>
                </c:pt>
                <c:pt idx="2">
                  <c:v>2456087</c:v>
                </c:pt>
                <c:pt idx="3">
                  <c:v>2456087</c:v>
                </c:pt>
                <c:pt idx="4">
                  <c:v>2456087</c:v>
                </c:pt>
                <c:pt idx="5">
                  <c:v>2456087</c:v>
                </c:pt>
                <c:pt idx="6">
                  <c:v>2456087</c:v>
                </c:pt>
                <c:pt idx="7">
                  <c:v>2456087</c:v>
                </c:pt>
                <c:pt idx="8">
                  <c:v>2456087</c:v>
                </c:pt>
                <c:pt idx="9">
                  <c:v>2456087</c:v>
                </c:pt>
                <c:pt idx="10">
                  <c:v>2456087</c:v>
                </c:pt>
                <c:pt idx="11">
                  <c:v>2456087</c:v>
                </c:pt>
                <c:pt idx="12">
                  <c:v>2456087</c:v>
                </c:pt>
                <c:pt idx="13">
                  <c:v>2456087</c:v>
                </c:pt>
                <c:pt idx="14">
                  <c:v>2456087</c:v>
                </c:pt>
                <c:pt idx="15">
                  <c:v>2456087</c:v>
                </c:pt>
                <c:pt idx="16">
                  <c:v>2456087</c:v>
                </c:pt>
                <c:pt idx="17">
                  <c:v>2456087</c:v>
                </c:pt>
                <c:pt idx="18">
                  <c:v>2456087</c:v>
                </c:pt>
                <c:pt idx="19">
                  <c:v>2456087</c:v>
                </c:pt>
                <c:pt idx="20">
                  <c:v>2456087</c:v>
                </c:pt>
                <c:pt idx="21">
                  <c:v>2456087</c:v>
                </c:pt>
                <c:pt idx="22">
                  <c:v>2456087</c:v>
                </c:pt>
                <c:pt idx="23">
                  <c:v>2456087</c:v>
                </c:pt>
                <c:pt idx="24">
                  <c:v>2456087</c:v>
                </c:pt>
                <c:pt idx="25">
                  <c:v>2456087</c:v>
                </c:pt>
                <c:pt idx="26">
                  <c:v>2456087</c:v>
                </c:pt>
                <c:pt idx="27">
                  <c:v>2456087</c:v>
                </c:pt>
                <c:pt idx="28">
                  <c:v>2456087</c:v>
                </c:pt>
                <c:pt idx="29">
                  <c:v>2456087</c:v>
                </c:pt>
                <c:pt idx="30">
                  <c:v>2456087</c:v>
                </c:pt>
              </c:numCache>
            </c:numRef>
          </c:val>
          <c:smooth val="0"/>
        </c:ser>
        <c:ser>
          <c:idx val="2"/>
          <c:order val="1"/>
          <c:tx>
            <c:strRef>
              <c:f>'EOD by Pipe PJM Mkt'!$Y$4</c:f>
              <c:strCache>
                <c:ptCount val="1"/>
                <c:pt idx="0">
                  <c:v>DTI Max EOD Sched Qty</c:v>
                </c:pt>
              </c:strCache>
            </c:strRef>
          </c:tx>
          <c:spPr>
            <a:ln>
              <a:solidFill>
                <a:srgbClr val="0070C0"/>
              </a:solidFill>
            </a:ln>
          </c:spPr>
          <c:marker>
            <c:symbol val="none"/>
          </c:marker>
          <c:cat>
            <c:numRef>
              <c:f>'Timely by Pipe PJM Mkt'!$A$5:$A$35</c:f>
              <c:numCache>
                <c:formatCode>m/d/yy;@</c:formatCode>
                <c:ptCount val="31"/>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numCache>
            </c:numRef>
          </c:cat>
          <c:val>
            <c:numRef>
              <c:f>'EOD by Pipe PJM Mkt'!$Y$5:$Y$35</c:f>
              <c:numCache>
                <c:formatCode>#,##0</c:formatCode>
                <c:ptCount val="31"/>
                <c:pt idx="0">
                  <c:v>2055122</c:v>
                </c:pt>
                <c:pt idx="1">
                  <c:v>2055122</c:v>
                </c:pt>
                <c:pt idx="2">
                  <c:v>2055122</c:v>
                </c:pt>
                <c:pt idx="3">
                  <c:v>2055122</c:v>
                </c:pt>
                <c:pt idx="4">
                  <c:v>2055122</c:v>
                </c:pt>
                <c:pt idx="5">
                  <c:v>2055122</c:v>
                </c:pt>
                <c:pt idx="6">
                  <c:v>2055122</c:v>
                </c:pt>
                <c:pt idx="7">
                  <c:v>2055122</c:v>
                </c:pt>
                <c:pt idx="8">
                  <c:v>2055122</c:v>
                </c:pt>
                <c:pt idx="9">
                  <c:v>2055122</c:v>
                </c:pt>
                <c:pt idx="10">
                  <c:v>2055122</c:v>
                </c:pt>
                <c:pt idx="11">
                  <c:v>2055122</c:v>
                </c:pt>
                <c:pt idx="12">
                  <c:v>2055122</c:v>
                </c:pt>
                <c:pt idx="13">
                  <c:v>2055122</c:v>
                </c:pt>
                <c:pt idx="14">
                  <c:v>2055122</c:v>
                </c:pt>
                <c:pt idx="15">
                  <c:v>2055122</c:v>
                </c:pt>
                <c:pt idx="16">
                  <c:v>2055122</c:v>
                </c:pt>
                <c:pt idx="17">
                  <c:v>2055122</c:v>
                </c:pt>
                <c:pt idx="18">
                  <c:v>2055122</c:v>
                </c:pt>
                <c:pt idx="19">
                  <c:v>2055122</c:v>
                </c:pt>
                <c:pt idx="20">
                  <c:v>2055122</c:v>
                </c:pt>
                <c:pt idx="21">
                  <c:v>2055122</c:v>
                </c:pt>
                <c:pt idx="22">
                  <c:v>2055122</c:v>
                </c:pt>
                <c:pt idx="23">
                  <c:v>2055122</c:v>
                </c:pt>
                <c:pt idx="24">
                  <c:v>2055122</c:v>
                </c:pt>
                <c:pt idx="25">
                  <c:v>2055122</c:v>
                </c:pt>
                <c:pt idx="26">
                  <c:v>2055122</c:v>
                </c:pt>
                <c:pt idx="27">
                  <c:v>2055122</c:v>
                </c:pt>
                <c:pt idx="28">
                  <c:v>2055122</c:v>
                </c:pt>
                <c:pt idx="29">
                  <c:v>2055122</c:v>
                </c:pt>
                <c:pt idx="30">
                  <c:v>2055122</c:v>
                </c:pt>
              </c:numCache>
            </c:numRef>
          </c:val>
          <c:smooth val="0"/>
        </c:ser>
        <c:ser>
          <c:idx val="3"/>
          <c:order val="2"/>
          <c:tx>
            <c:strRef>
              <c:f>'Timely by Pipe PJM Mkt'!$N$4</c:f>
              <c:strCache>
                <c:ptCount val="1"/>
                <c:pt idx="0">
                  <c:v>DTI Timely Sch Qty</c:v>
                </c:pt>
              </c:strCache>
            </c:strRef>
          </c:tx>
          <c:spPr>
            <a:ln>
              <a:solidFill>
                <a:srgbClr val="FF0000"/>
              </a:solidFill>
            </a:ln>
          </c:spPr>
          <c:marker>
            <c:symbol val="none"/>
          </c:marker>
          <c:cat>
            <c:numRef>
              <c:f>'Timely by Pipe PJM Mkt'!$A$5:$A$35</c:f>
              <c:numCache>
                <c:formatCode>m/d/yy;@</c:formatCode>
                <c:ptCount val="31"/>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numCache>
            </c:numRef>
          </c:cat>
          <c:val>
            <c:numRef>
              <c:f>'Timely by Pipe PJM Mkt'!$N$5:$N$35</c:f>
              <c:numCache>
                <c:formatCode>#,##0</c:formatCode>
                <c:ptCount val="31"/>
                <c:pt idx="0">
                  <c:v>1110251</c:v>
                </c:pt>
                <c:pt idx="1">
                  <c:v>1209157</c:v>
                </c:pt>
                <c:pt idx="2">
                  <c:v>1277814</c:v>
                </c:pt>
                <c:pt idx="3">
                  <c:v>1068081</c:v>
                </c:pt>
                <c:pt idx="4">
                  <c:v>1118992</c:v>
                </c:pt>
                <c:pt idx="5">
                  <c:v>1185151</c:v>
                </c:pt>
                <c:pt idx="6">
                  <c:v>1184302</c:v>
                </c:pt>
                <c:pt idx="7">
                  <c:v>1259153</c:v>
                </c:pt>
                <c:pt idx="8">
                  <c:v>1006023</c:v>
                </c:pt>
                <c:pt idx="9">
                  <c:v>1087780</c:v>
                </c:pt>
                <c:pt idx="10">
                  <c:v>1057096</c:v>
                </c:pt>
                <c:pt idx="11">
                  <c:v>1070874</c:v>
                </c:pt>
                <c:pt idx="12">
                  <c:v>1106252</c:v>
                </c:pt>
                <c:pt idx="13">
                  <c:v>1064723</c:v>
                </c:pt>
                <c:pt idx="14">
                  <c:v>1182432</c:v>
                </c:pt>
                <c:pt idx="15">
                  <c:v>1375870</c:v>
                </c:pt>
                <c:pt idx="16">
                  <c:v>1460519</c:v>
                </c:pt>
                <c:pt idx="17">
                  <c:v>1536687</c:v>
                </c:pt>
                <c:pt idx="18">
                  <c:v>1511637</c:v>
                </c:pt>
                <c:pt idx="19">
                  <c:v>1555931</c:v>
                </c:pt>
                <c:pt idx="20">
                  <c:v>1569484</c:v>
                </c:pt>
                <c:pt idx="21">
                  <c:v>1481828</c:v>
                </c:pt>
                <c:pt idx="22">
                  <c:v>1425566</c:v>
                </c:pt>
                <c:pt idx="23">
                  <c:v>1453732</c:v>
                </c:pt>
                <c:pt idx="24">
                  <c:v>1433465</c:v>
                </c:pt>
                <c:pt idx="25">
                  <c:v>1516577</c:v>
                </c:pt>
                <c:pt idx="26">
                  <c:v>1553796</c:v>
                </c:pt>
                <c:pt idx="27">
                  <c:v>1578422</c:v>
                </c:pt>
                <c:pt idx="28">
                  <c:v>1590565</c:v>
                </c:pt>
                <c:pt idx="29">
                  <c:v>1318557</c:v>
                </c:pt>
                <c:pt idx="30">
                  <c:v>1354400</c:v>
                </c:pt>
              </c:numCache>
            </c:numRef>
          </c:val>
          <c:smooth val="0"/>
        </c:ser>
        <c:ser>
          <c:idx val="0"/>
          <c:order val="3"/>
          <c:tx>
            <c:strRef>
              <c:f>'EOD by Pipe PJM Mkt'!$Z$4</c:f>
              <c:strCache>
                <c:ptCount val="1"/>
                <c:pt idx="0">
                  <c:v>DTI EOD Sch Qty</c:v>
                </c:pt>
              </c:strCache>
            </c:strRef>
          </c:tx>
          <c:spPr>
            <a:ln>
              <a:solidFill>
                <a:srgbClr val="00B050"/>
              </a:solidFill>
            </a:ln>
          </c:spPr>
          <c:marker>
            <c:symbol val="none"/>
          </c:marker>
          <c:cat>
            <c:numRef>
              <c:f>'Timely by Pipe PJM Mkt'!$A$5:$A$35</c:f>
              <c:numCache>
                <c:formatCode>m/d/yy;@</c:formatCode>
                <c:ptCount val="31"/>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numCache>
            </c:numRef>
          </c:cat>
          <c:val>
            <c:numRef>
              <c:f>'EOD by Pipe PJM Mkt'!$Z$5:$Z$35</c:f>
              <c:numCache>
                <c:formatCode>#,##0</c:formatCode>
                <c:ptCount val="31"/>
                <c:pt idx="0">
                  <c:v>1143994</c:v>
                </c:pt>
                <c:pt idx="1">
                  <c:v>1220570</c:v>
                </c:pt>
                <c:pt idx="2">
                  <c:v>1347322</c:v>
                </c:pt>
                <c:pt idx="3">
                  <c:v>1104815</c:v>
                </c:pt>
                <c:pt idx="4">
                  <c:v>1116384</c:v>
                </c:pt>
                <c:pt idx="5">
                  <c:v>1281173</c:v>
                </c:pt>
                <c:pt idx="6">
                  <c:v>1328237</c:v>
                </c:pt>
                <c:pt idx="7">
                  <c:v>1322364</c:v>
                </c:pt>
                <c:pt idx="8">
                  <c:v>1006645</c:v>
                </c:pt>
                <c:pt idx="9">
                  <c:v>1118616</c:v>
                </c:pt>
                <c:pt idx="10">
                  <c:v>1073971</c:v>
                </c:pt>
                <c:pt idx="11">
                  <c:v>1071477</c:v>
                </c:pt>
                <c:pt idx="12">
                  <c:v>1116219</c:v>
                </c:pt>
                <c:pt idx="13">
                  <c:v>1094489</c:v>
                </c:pt>
                <c:pt idx="14">
                  <c:v>1200729</c:v>
                </c:pt>
                <c:pt idx="15">
                  <c:v>1394374</c:v>
                </c:pt>
                <c:pt idx="16">
                  <c:v>1478307</c:v>
                </c:pt>
                <c:pt idx="17">
                  <c:v>1538184</c:v>
                </c:pt>
                <c:pt idx="18">
                  <c:v>1531071</c:v>
                </c:pt>
                <c:pt idx="19">
                  <c:v>1556373</c:v>
                </c:pt>
                <c:pt idx="20">
                  <c:v>1642723</c:v>
                </c:pt>
                <c:pt idx="21">
                  <c:v>1489301</c:v>
                </c:pt>
                <c:pt idx="22">
                  <c:v>1510203</c:v>
                </c:pt>
                <c:pt idx="23">
                  <c:v>1452194</c:v>
                </c:pt>
                <c:pt idx="24">
                  <c:v>1521427</c:v>
                </c:pt>
                <c:pt idx="25">
                  <c:v>1517309</c:v>
                </c:pt>
                <c:pt idx="26">
                  <c:v>1561829</c:v>
                </c:pt>
                <c:pt idx="27">
                  <c:v>1647133</c:v>
                </c:pt>
                <c:pt idx="28">
                  <c:v>1608731</c:v>
                </c:pt>
                <c:pt idx="29">
                  <c:v>1337701</c:v>
                </c:pt>
                <c:pt idx="30">
                  <c:v>1356191</c:v>
                </c:pt>
              </c:numCache>
            </c:numRef>
          </c:val>
          <c:smooth val="0"/>
        </c:ser>
        <c:ser>
          <c:idx val="4"/>
          <c:order val="4"/>
          <c:tx>
            <c:strRef>
              <c:f>'EOD by Pipe PJM Mkt'!$AA$4</c:f>
              <c:strCache>
                <c:ptCount val="1"/>
                <c:pt idx="0">
                  <c:v>DTI EOD w-No Notice</c:v>
                </c:pt>
              </c:strCache>
            </c:strRef>
          </c:tx>
          <c:spPr>
            <a:ln>
              <a:solidFill>
                <a:srgbClr val="7030A0"/>
              </a:solidFill>
            </a:ln>
          </c:spPr>
          <c:marker>
            <c:symbol val="none"/>
          </c:marker>
          <c:val>
            <c:numRef>
              <c:f>'EOD by Pipe PJM Mkt'!$AA$5:$AA$35</c:f>
              <c:numCache>
                <c:formatCode>#,##0</c:formatCode>
                <c:ptCount val="31"/>
                <c:pt idx="0">
                  <c:v>1317894</c:v>
                </c:pt>
                <c:pt idx="1">
                  <c:v>1640816</c:v>
                </c:pt>
                <c:pt idx="2">
                  <c:v>1690640</c:v>
                </c:pt>
                <c:pt idx="3">
                  <c:v>1314113</c:v>
                </c:pt>
                <c:pt idx="4">
                  <c:v>1184256</c:v>
                </c:pt>
                <c:pt idx="5">
                  <c:v>1865961</c:v>
                </c:pt>
                <c:pt idx="6">
                  <c:v>1959701</c:v>
                </c:pt>
                <c:pt idx="7">
                  <c:v>1725146</c:v>
                </c:pt>
                <c:pt idx="8">
                  <c:v>1319581</c:v>
                </c:pt>
                <c:pt idx="9">
                  <c:v>1243480</c:v>
                </c:pt>
                <c:pt idx="10">
                  <c:v>1083666</c:v>
                </c:pt>
                <c:pt idx="11">
                  <c:v>1159370</c:v>
                </c:pt>
                <c:pt idx="12">
                  <c:v>1149457</c:v>
                </c:pt>
                <c:pt idx="13">
                  <c:v>1242358</c:v>
                </c:pt>
                <c:pt idx="14">
                  <c:v>1369201</c:v>
                </c:pt>
                <c:pt idx="15">
                  <c:v>1528808</c:v>
                </c:pt>
                <c:pt idx="16">
                  <c:v>1642716</c:v>
                </c:pt>
                <c:pt idx="17">
                  <c:v>1655762</c:v>
                </c:pt>
                <c:pt idx="18">
                  <c:v>1636485</c:v>
                </c:pt>
                <c:pt idx="19">
                  <c:v>1647874</c:v>
                </c:pt>
                <c:pt idx="20">
                  <c:v>2055122</c:v>
                </c:pt>
                <c:pt idx="21">
                  <c:v>1876686</c:v>
                </c:pt>
                <c:pt idx="22">
                  <c:v>1874433</c:v>
                </c:pt>
                <c:pt idx="23">
                  <c:v>1803620</c:v>
                </c:pt>
                <c:pt idx="24">
                  <c:v>1766959</c:v>
                </c:pt>
                <c:pt idx="25">
                  <c:v>1617519</c:v>
                </c:pt>
                <c:pt idx="26">
                  <c:v>1855441</c:v>
                </c:pt>
                <c:pt idx="27">
                  <c:v>1976098</c:v>
                </c:pt>
                <c:pt idx="28">
                  <c:v>1901466</c:v>
                </c:pt>
                <c:pt idx="29">
                  <c:v>1705116</c:v>
                </c:pt>
                <c:pt idx="30">
                  <c:v>1515992</c:v>
                </c:pt>
              </c:numCache>
            </c:numRef>
          </c:val>
          <c:smooth val="0"/>
        </c:ser>
        <c:dLbls>
          <c:showLegendKey val="0"/>
          <c:showVal val="0"/>
          <c:showCatName val="0"/>
          <c:showSerName val="0"/>
          <c:showPercent val="0"/>
          <c:showBubbleSize val="0"/>
        </c:dLbls>
        <c:marker val="1"/>
        <c:smooth val="0"/>
        <c:axId val="55579392"/>
        <c:axId val="55580928"/>
      </c:lineChart>
      <c:catAx>
        <c:axId val="55579392"/>
        <c:scaling>
          <c:orientation val="minMax"/>
        </c:scaling>
        <c:delete val="0"/>
        <c:axPos val="b"/>
        <c:numFmt formatCode="m/d/yy;@" sourceLinked="1"/>
        <c:majorTickMark val="out"/>
        <c:minorTickMark val="none"/>
        <c:tickLblPos val="nextTo"/>
        <c:crossAx val="55580928"/>
        <c:crosses val="autoZero"/>
        <c:auto val="1"/>
        <c:lblAlgn val="ctr"/>
        <c:lblOffset val="100"/>
        <c:noMultiLvlLbl val="0"/>
      </c:catAx>
      <c:valAx>
        <c:axId val="55580928"/>
        <c:scaling>
          <c:orientation val="minMax"/>
          <c:max val="4000000"/>
          <c:min val="0"/>
        </c:scaling>
        <c:delete val="0"/>
        <c:axPos val="l"/>
        <c:majorGridlines/>
        <c:numFmt formatCode="#,##0" sourceLinked="1"/>
        <c:majorTickMark val="out"/>
        <c:minorTickMark val="none"/>
        <c:tickLblPos val="nextTo"/>
        <c:crossAx val="55579392"/>
        <c:crosses val="autoZero"/>
        <c:crossBetween val="between"/>
      </c:valAx>
    </c:plotArea>
    <c:legend>
      <c:legendPos val="b"/>
      <c:overlay val="0"/>
      <c:txPr>
        <a:bodyPr/>
        <a:lstStyle/>
        <a:p>
          <a:pPr>
            <a:defRPr sz="9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Tennessee - PJM Market Contracted Capacity vs. Scheduled Qtys</a:t>
            </a:r>
          </a:p>
        </c:rich>
      </c:tx>
      <c:layout>
        <c:manualLayout>
          <c:xMode val="edge"/>
          <c:yMode val="edge"/>
          <c:x val="0.15912201138792076"/>
          <c:y val="2.9197080291970802E-2"/>
        </c:manualLayout>
      </c:layout>
      <c:overlay val="1"/>
    </c:title>
    <c:autoTitleDeleted val="0"/>
    <c:plotArea>
      <c:layout>
        <c:manualLayout>
          <c:layoutTarget val="inner"/>
          <c:xMode val="edge"/>
          <c:yMode val="edge"/>
          <c:x val="8.398161382766646E-2"/>
          <c:y val="1.709579646197476E-2"/>
          <c:w val="0.88942889191330055"/>
          <c:h val="0.82134667565283748"/>
        </c:manualLayout>
      </c:layout>
      <c:lineChart>
        <c:grouping val="standard"/>
        <c:varyColors val="0"/>
        <c:ser>
          <c:idx val="1"/>
          <c:order val="0"/>
          <c:tx>
            <c:strRef>
              <c:f>'EOD by Pipe PJM Mkt'!$Q$4</c:f>
              <c:strCache>
                <c:ptCount val="1"/>
                <c:pt idx="0">
                  <c:v>TGP Contracted PJM Mkt</c:v>
                </c:pt>
              </c:strCache>
            </c:strRef>
          </c:tx>
          <c:spPr>
            <a:ln>
              <a:solidFill>
                <a:schemeClr val="accent6"/>
              </a:solidFill>
            </a:ln>
          </c:spPr>
          <c:marker>
            <c:symbol val="none"/>
          </c:marker>
          <c:val>
            <c:numRef>
              <c:f>'EOD by Pipe PJM Mkt'!$Q$5:$Q$35</c:f>
              <c:numCache>
                <c:formatCode>#,##0</c:formatCode>
                <c:ptCount val="31"/>
                <c:pt idx="0">
                  <c:v>466295</c:v>
                </c:pt>
                <c:pt idx="1">
                  <c:v>466295</c:v>
                </c:pt>
                <c:pt idx="2">
                  <c:v>466295</c:v>
                </c:pt>
                <c:pt idx="3">
                  <c:v>466295</c:v>
                </c:pt>
                <c:pt idx="4">
                  <c:v>466295</c:v>
                </c:pt>
                <c:pt idx="5">
                  <c:v>466295</c:v>
                </c:pt>
                <c:pt idx="6">
                  <c:v>466295</c:v>
                </c:pt>
                <c:pt idx="7">
                  <c:v>466295</c:v>
                </c:pt>
                <c:pt idx="8">
                  <c:v>466295</c:v>
                </c:pt>
                <c:pt idx="9">
                  <c:v>466295</c:v>
                </c:pt>
                <c:pt idx="10">
                  <c:v>466295</c:v>
                </c:pt>
                <c:pt idx="11">
                  <c:v>466295</c:v>
                </c:pt>
                <c:pt idx="12">
                  <c:v>466295</c:v>
                </c:pt>
                <c:pt idx="13">
                  <c:v>466295</c:v>
                </c:pt>
                <c:pt idx="14">
                  <c:v>466295</c:v>
                </c:pt>
                <c:pt idx="15">
                  <c:v>466295</c:v>
                </c:pt>
                <c:pt idx="16">
                  <c:v>466295</c:v>
                </c:pt>
                <c:pt idx="17">
                  <c:v>466295</c:v>
                </c:pt>
                <c:pt idx="18">
                  <c:v>466295</c:v>
                </c:pt>
                <c:pt idx="19">
                  <c:v>466295</c:v>
                </c:pt>
                <c:pt idx="20">
                  <c:v>466295</c:v>
                </c:pt>
                <c:pt idx="21">
                  <c:v>466295</c:v>
                </c:pt>
                <c:pt idx="22">
                  <c:v>466295</c:v>
                </c:pt>
                <c:pt idx="23">
                  <c:v>466295</c:v>
                </c:pt>
                <c:pt idx="24">
                  <c:v>466295</c:v>
                </c:pt>
                <c:pt idx="25">
                  <c:v>466295</c:v>
                </c:pt>
                <c:pt idx="26">
                  <c:v>466295</c:v>
                </c:pt>
                <c:pt idx="27">
                  <c:v>466295</c:v>
                </c:pt>
                <c:pt idx="28">
                  <c:v>466295</c:v>
                </c:pt>
                <c:pt idx="29">
                  <c:v>466295</c:v>
                </c:pt>
                <c:pt idx="30">
                  <c:v>466295</c:v>
                </c:pt>
              </c:numCache>
            </c:numRef>
          </c:val>
          <c:smooth val="0"/>
        </c:ser>
        <c:ser>
          <c:idx val="2"/>
          <c:order val="1"/>
          <c:tx>
            <c:strRef>
              <c:f>'EOD by Pipe PJM Mkt'!$R$4</c:f>
              <c:strCache>
                <c:ptCount val="1"/>
                <c:pt idx="0">
                  <c:v>TGP Max EOD Sched Qty</c:v>
                </c:pt>
              </c:strCache>
            </c:strRef>
          </c:tx>
          <c:spPr>
            <a:ln>
              <a:solidFill>
                <a:srgbClr val="0070C0"/>
              </a:solidFill>
            </a:ln>
          </c:spPr>
          <c:marker>
            <c:symbol val="none"/>
          </c:marker>
          <c:cat>
            <c:numRef>
              <c:f>'Timely by Pipe PJM Mkt'!$A$5:$A$35</c:f>
              <c:numCache>
                <c:formatCode>m/d/yy;@</c:formatCode>
                <c:ptCount val="31"/>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numCache>
            </c:numRef>
          </c:cat>
          <c:val>
            <c:numRef>
              <c:f>'EOD by Pipe PJM Mkt'!$R$5:$R$35</c:f>
              <c:numCache>
                <c:formatCode>#,##0</c:formatCode>
                <c:ptCount val="31"/>
                <c:pt idx="0">
                  <c:v>479009</c:v>
                </c:pt>
                <c:pt idx="1">
                  <c:v>479009</c:v>
                </c:pt>
                <c:pt idx="2">
                  <c:v>479009</c:v>
                </c:pt>
                <c:pt idx="3">
                  <c:v>479009</c:v>
                </c:pt>
                <c:pt idx="4">
                  <c:v>479009</c:v>
                </c:pt>
                <c:pt idx="5">
                  <c:v>479009</c:v>
                </c:pt>
                <c:pt idx="6">
                  <c:v>479009</c:v>
                </c:pt>
                <c:pt idx="7">
                  <c:v>479009</c:v>
                </c:pt>
                <c:pt idx="8">
                  <c:v>479009</c:v>
                </c:pt>
                <c:pt idx="9">
                  <c:v>479009</c:v>
                </c:pt>
                <c:pt idx="10">
                  <c:v>479009</c:v>
                </c:pt>
                <c:pt idx="11">
                  <c:v>479009</c:v>
                </c:pt>
                <c:pt idx="12">
                  <c:v>479009</c:v>
                </c:pt>
                <c:pt idx="13">
                  <c:v>479009</c:v>
                </c:pt>
                <c:pt idx="14">
                  <c:v>479009</c:v>
                </c:pt>
                <c:pt idx="15">
                  <c:v>479009</c:v>
                </c:pt>
                <c:pt idx="16">
                  <c:v>479009</c:v>
                </c:pt>
                <c:pt idx="17">
                  <c:v>479009</c:v>
                </c:pt>
                <c:pt idx="18">
                  <c:v>479009</c:v>
                </c:pt>
                <c:pt idx="19">
                  <c:v>479009</c:v>
                </c:pt>
                <c:pt idx="20">
                  <c:v>479009</c:v>
                </c:pt>
                <c:pt idx="21">
                  <c:v>479009</c:v>
                </c:pt>
                <c:pt idx="22">
                  <c:v>479009</c:v>
                </c:pt>
                <c:pt idx="23">
                  <c:v>479009</c:v>
                </c:pt>
                <c:pt idx="24">
                  <c:v>479009</c:v>
                </c:pt>
                <c:pt idx="25">
                  <c:v>479009</c:v>
                </c:pt>
                <c:pt idx="26">
                  <c:v>479009</c:v>
                </c:pt>
                <c:pt idx="27">
                  <c:v>479009</c:v>
                </c:pt>
                <c:pt idx="28">
                  <c:v>479009</c:v>
                </c:pt>
                <c:pt idx="29">
                  <c:v>479009</c:v>
                </c:pt>
                <c:pt idx="30">
                  <c:v>479009</c:v>
                </c:pt>
              </c:numCache>
            </c:numRef>
          </c:val>
          <c:smooth val="0"/>
        </c:ser>
        <c:ser>
          <c:idx val="3"/>
          <c:order val="2"/>
          <c:tx>
            <c:strRef>
              <c:f>'Timely by Pipe PJM Mkt'!$K$4</c:f>
              <c:strCache>
                <c:ptCount val="1"/>
                <c:pt idx="0">
                  <c:v>TGP Timely Sch Qty</c:v>
                </c:pt>
              </c:strCache>
            </c:strRef>
          </c:tx>
          <c:spPr>
            <a:ln>
              <a:solidFill>
                <a:srgbClr val="FF0000"/>
              </a:solidFill>
            </a:ln>
          </c:spPr>
          <c:marker>
            <c:symbol val="none"/>
          </c:marker>
          <c:cat>
            <c:numRef>
              <c:f>'Timely by Pipe PJM Mkt'!$A$5:$A$35</c:f>
              <c:numCache>
                <c:formatCode>m/d/yy;@</c:formatCode>
                <c:ptCount val="31"/>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numCache>
            </c:numRef>
          </c:cat>
          <c:val>
            <c:numRef>
              <c:f>'Timely by Pipe PJM Mkt'!$K$5:$K$35</c:f>
              <c:numCache>
                <c:formatCode>#,##0</c:formatCode>
                <c:ptCount val="31"/>
                <c:pt idx="0">
                  <c:v>252959</c:v>
                </c:pt>
                <c:pt idx="1">
                  <c:v>266150</c:v>
                </c:pt>
                <c:pt idx="2">
                  <c:v>281226</c:v>
                </c:pt>
                <c:pt idx="3">
                  <c:v>340681</c:v>
                </c:pt>
                <c:pt idx="4">
                  <c:v>347263</c:v>
                </c:pt>
                <c:pt idx="5">
                  <c:v>389142</c:v>
                </c:pt>
                <c:pt idx="6">
                  <c:v>432010</c:v>
                </c:pt>
                <c:pt idx="7">
                  <c:v>368654</c:v>
                </c:pt>
                <c:pt idx="8">
                  <c:v>304513</c:v>
                </c:pt>
                <c:pt idx="9">
                  <c:v>234016</c:v>
                </c:pt>
                <c:pt idx="10">
                  <c:v>210620</c:v>
                </c:pt>
                <c:pt idx="11">
                  <c:v>209056</c:v>
                </c:pt>
                <c:pt idx="12">
                  <c:v>217534</c:v>
                </c:pt>
                <c:pt idx="13">
                  <c:v>231775</c:v>
                </c:pt>
                <c:pt idx="14">
                  <c:v>258452</c:v>
                </c:pt>
                <c:pt idx="15">
                  <c:v>270819</c:v>
                </c:pt>
                <c:pt idx="16">
                  <c:v>265209</c:v>
                </c:pt>
                <c:pt idx="17">
                  <c:v>314022</c:v>
                </c:pt>
                <c:pt idx="18">
                  <c:v>317861</c:v>
                </c:pt>
                <c:pt idx="19">
                  <c:v>321293</c:v>
                </c:pt>
                <c:pt idx="20">
                  <c:v>348993</c:v>
                </c:pt>
                <c:pt idx="21">
                  <c:v>375963</c:v>
                </c:pt>
                <c:pt idx="22">
                  <c:v>396075</c:v>
                </c:pt>
                <c:pt idx="23">
                  <c:v>378439</c:v>
                </c:pt>
                <c:pt idx="24">
                  <c:v>334127</c:v>
                </c:pt>
                <c:pt idx="25">
                  <c:v>335569</c:v>
                </c:pt>
                <c:pt idx="26">
                  <c:v>359512</c:v>
                </c:pt>
                <c:pt idx="27">
                  <c:v>374368</c:v>
                </c:pt>
                <c:pt idx="28">
                  <c:v>372422</c:v>
                </c:pt>
                <c:pt idx="29">
                  <c:v>350641</c:v>
                </c:pt>
                <c:pt idx="30">
                  <c:v>283834</c:v>
                </c:pt>
              </c:numCache>
            </c:numRef>
          </c:val>
          <c:smooth val="0"/>
        </c:ser>
        <c:ser>
          <c:idx val="0"/>
          <c:order val="3"/>
          <c:tx>
            <c:strRef>
              <c:f>'EOD by Pipe PJM Mkt'!$S$4</c:f>
              <c:strCache>
                <c:ptCount val="1"/>
                <c:pt idx="0">
                  <c:v>TGP EOD Sch Qty</c:v>
                </c:pt>
              </c:strCache>
            </c:strRef>
          </c:tx>
          <c:spPr>
            <a:ln>
              <a:solidFill>
                <a:srgbClr val="00B050"/>
              </a:solidFill>
            </a:ln>
          </c:spPr>
          <c:marker>
            <c:symbol val="none"/>
          </c:marker>
          <c:cat>
            <c:numRef>
              <c:f>'Timely by Pipe PJM Mkt'!$A$5:$A$35</c:f>
              <c:numCache>
                <c:formatCode>m/d/yy;@</c:formatCode>
                <c:ptCount val="31"/>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numCache>
            </c:numRef>
          </c:cat>
          <c:val>
            <c:numRef>
              <c:f>'EOD by Pipe PJM Mkt'!$S$5:$S$35</c:f>
              <c:numCache>
                <c:formatCode>#,##0</c:formatCode>
                <c:ptCount val="31"/>
                <c:pt idx="0">
                  <c:v>250205</c:v>
                </c:pt>
                <c:pt idx="1">
                  <c:v>272338</c:v>
                </c:pt>
                <c:pt idx="2">
                  <c:v>304213</c:v>
                </c:pt>
                <c:pt idx="3">
                  <c:v>373898</c:v>
                </c:pt>
                <c:pt idx="4">
                  <c:v>333291</c:v>
                </c:pt>
                <c:pt idx="5">
                  <c:v>436090</c:v>
                </c:pt>
                <c:pt idx="6">
                  <c:v>479009</c:v>
                </c:pt>
                <c:pt idx="7">
                  <c:v>376129</c:v>
                </c:pt>
                <c:pt idx="8">
                  <c:v>322026</c:v>
                </c:pt>
                <c:pt idx="9">
                  <c:v>236186</c:v>
                </c:pt>
                <c:pt idx="10">
                  <c:v>181410</c:v>
                </c:pt>
                <c:pt idx="11">
                  <c:v>193746</c:v>
                </c:pt>
                <c:pt idx="12">
                  <c:v>197065</c:v>
                </c:pt>
                <c:pt idx="13">
                  <c:v>231028</c:v>
                </c:pt>
                <c:pt idx="14">
                  <c:v>248812</c:v>
                </c:pt>
                <c:pt idx="15">
                  <c:v>271148</c:v>
                </c:pt>
                <c:pt idx="16">
                  <c:v>259806</c:v>
                </c:pt>
                <c:pt idx="17">
                  <c:v>309449</c:v>
                </c:pt>
                <c:pt idx="18">
                  <c:v>309851</c:v>
                </c:pt>
                <c:pt idx="19">
                  <c:v>328111</c:v>
                </c:pt>
                <c:pt idx="20">
                  <c:v>371941</c:v>
                </c:pt>
                <c:pt idx="21">
                  <c:v>395391</c:v>
                </c:pt>
                <c:pt idx="22">
                  <c:v>401247</c:v>
                </c:pt>
                <c:pt idx="23">
                  <c:v>352535</c:v>
                </c:pt>
                <c:pt idx="24">
                  <c:v>339895</c:v>
                </c:pt>
                <c:pt idx="25">
                  <c:v>335207</c:v>
                </c:pt>
                <c:pt idx="26">
                  <c:v>360207</c:v>
                </c:pt>
                <c:pt idx="27">
                  <c:v>378839</c:v>
                </c:pt>
                <c:pt idx="28">
                  <c:v>379665</c:v>
                </c:pt>
                <c:pt idx="29">
                  <c:v>338474</c:v>
                </c:pt>
                <c:pt idx="30">
                  <c:v>275260</c:v>
                </c:pt>
              </c:numCache>
            </c:numRef>
          </c:val>
          <c:smooth val="0"/>
        </c:ser>
        <c:dLbls>
          <c:showLegendKey val="0"/>
          <c:showVal val="0"/>
          <c:showCatName val="0"/>
          <c:showSerName val="0"/>
          <c:showPercent val="0"/>
          <c:showBubbleSize val="0"/>
        </c:dLbls>
        <c:marker val="1"/>
        <c:smooth val="0"/>
        <c:axId val="56020992"/>
        <c:axId val="56022528"/>
      </c:lineChart>
      <c:catAx>
        <c:axId val="56020992"/>
        <c:scaling>
          <c:orientation val="minMax"/>
        </c:scaling>
        <c:delete val="0"/>
        <c:axPos val="b"/>
        <c:numFmt formatCode="m/d/yy;@" sourceLinked="1"/>
        <c:majorTickMark val="out"/>
        <c:minorTickMark val="none"/>
        <c:tickLblPos val="nextTo"/>
        <c:crossAx val="56022528"/>
        <c:crosses val="autoZero"/>
        <c:auto val="1"/>
        <c:lblAlgn val="ctr"/>
        <c:lblOffset val="100"/>
        <c:noMultiLvlLbl val="0"/>
      </c:catAx>
      <c:valAx>
        <c:axId val="56022528"/>
        <c:scaling>
          <c:orientation val="minMax"/>
          <c:max val="1000000"/>
          <c:min val="0"/>
        </c:scaling>
        <c:delete val="0"/>
        <c:axPos val="l"/>
        <c:majorGridlines/>
        <c:numFmt formatCode="#,##0" sourceLinked="1"/>
        <c:majorTickMark val="out"/>
        <c:minorTickMark val="none"/>
        <c:tickLblPos val="nextTo"/>
        <c:crossAx val="56020992"/>
        <c:crosses val="autoZero"/>
        <c:crossBetween val="between"/>
      </c:valAx>
    </c:plotArea>
    <c:legend>
      <c:legendPos val="b"/>
      <c:overlay val="0"/>
      <c:txPr>
        <a:bodyPr/>
        <a:lstStyle/>
        <a:p>
          <a:pPr>
            <a:defRPr sz="9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27984722335535E-2"/>
          <c:y val="8.1769852798334888E-2"/>
          <c:w val="0.84048641848762984"/>
          <c:h val="0.79886653088524506"/>
        </c:manualLayout>
      </c:layout>
      <c:barChart>
        <c:barDir val="col"/>
        <c:grouping val="clustered"/>
        <c:varyColors val="0"/>
        <c:ser>
          <c:idx val="0"/>
          <c:order val="0"/>
          <c:tx>
            <c:strRef>
              <c:f>'Results Table &amp; Figures'!$B$1</c:f>
              <c:strCache>
                <c:ptCount val="1"/>
                <c:pt idx="0">
                  <c:v>Savings</c:v>
                </c:pt>
              </c:strCache>
            </c:strRef>
          </c:tx>
          <c:spPr>
            <a:solidFill>
              <a:schemeClr val="accent1"/>
            </a:solidFill>
            <a:ln>
              <a:noFill/>
            </a:ln>
            <a:effectLst/>
          </c:spPr>
          <c:invertIfNegative val="0"/>
          <c:dPt>
            <c:idx val="0"/>
            <c:invertIfNegative val="0"/>
            <c:bubble3D val="0"/>
            <c:spPr>
              <a:solidFill>
                <a:schemeClr val="accent2"/>
              </a:solidFill>
              <a:ln>
                <a:solidFill>
                  <a:schemeClr val="accent2">
                    <a:lumMod val="50000"/>
                  </a:schemeClr>
                </a:solidFill>
              </a:ln>
              <a:effectLst/>
            </c:spPr>
          </c:dPt>
          <c:dPt>
            <c:idx val="1"/>
            <c:invertIfNegative val="0"/>
            <c:bubble3D val="0"/>
            <c:spPr>
              <a:solidFill>
                <a:schemeClr val="accent6"/>
              </a:solidFill>
              <a:ln>
                <a:solidFill>
                  <a:schemeClr val="accent6">
                    <a:lumMod val="50000"/>
                  </a:schemeClr>
                </a:solidFill>
              </a:ln>
              <a:effectLst/>
            </c:spPr>
          </c:dPt>
          <c:dPt>
            <c:idx val="2"/>
            <c:invertIfNegative val="0"/>
            <c:bubble3D val="0"/>
            <c:spPr>
              <a:solidFill>
                <a:schemeClr val="accent1"/>
              </a:solidFill>
              <a:ln>
                <a:solidFill>
                  <a:schemeClr val="accent1">
                    <a:lumMod val="50000"/>
                  </a:schemeClr>
                </a:solidFill>
              </a:ln>
              <a:effectLst/>
            </c:spPr>
          </c:dPt>
          <c:dPt>
            <c:idx val="3"/>
            <c:invertIfNegative val="0"/>
            <c:bubble3D val="0"/>
            <c:spPr>
              <a:solidFill>
                <a:schemeClr val="accent3"/>
              </a:solidFill>
              <a:ln>
                <a:solidFill>
                  <a:schemeClr val="accent3">
                    <a:lumMod val="50000"/>
                  </a:schemeClr>
                </a:solidFill>
              </a:ln>
              <a:effectLst/>
            </c:spPr>
          </c:dPt>
          <c:dPt>
            <c:idx val="4"/>
            <c:invertIfNegative val="0"/>
            <c:bubble3D val="0"/>
            <c:spPr>
              <a:solidFill>
                <a:schemeClr val="tx2"/>
              </a:solidFill>
              <a:ln>
                <a:solidFill>
                  <a:schemeClr val="tx2">
                    <a:lumMod val="50000"/>
                  </a:schemeClr>
                </a:solidFill>
              </a:ln>
              <a:effectLst/>
            </c:spPr>
          </c:dPt>
          <c:cat>
            <c:numRef>
              <c:f>'Results Table &amp; Figures'!$A$2:$A$7</c:f>
              <c:numCache>
                <c:formatCode>0%</c:formatCode>
                <c:ptCount val="5"/>
                <c:pt idx="0">
                  <c:v>0.01</c:v>
                </c:pt>
                <c:pt idx="1">
                  <c:v>0.05</c:v>
                </c:pt>
                <c:pt idx="2">
                  <c:v>0.1</c:v>
                </c:pt>
                <c:pt idx="3">
                  <c:v>0.15</c:v>
                </c:pt>
                <c:pt idx="4">
                  <c:v>0.2</c:v>
                </c:pt>
              </c:numCache>
              <c:extLst/>
            </c:numRef>
          </c:cat>
          <c:val>
            <c:numRef>
              <c:f>'Results Table &amp; Figures'!$B$2:$B$7</c:f>
              <c:numCache>
                <c:formatCode>0</c:formatCode>
                <c:ptCount val="5"/>
                <c:pt idx="0">
                  <c:v>65.569452855038776</c:v>
                </c:pt>
                <c:pt idx="1">
                  <c:v>297.82810083189327</c:v>
                </c:pt>
                <c:pt idx="2">
                  <c:v>531.23768727676691</c:v>
                </c:pt>
                <c:pt idx="3">
                  <c:v>695.45263328423039</c:v>
                </c:pt>
                <c:pt idx="4">
                  <c:v>786.84701113917822</c:v>
                </c:pt>
              </c:numCache>
              <c:extLst/>
            </c:numRef>
          </c:val>
        </c:ser>
        <c:dLbls>
          <c:showLegendKey val="0"/>
          <c:showVal val="0"/>
          <c:showCatName val="0"/>
          <c:showSerName val="0"/>
          <c:showPercent val="0"/>
          <c:showBubbleSize val="0"/>
        </c:dLbls>
        <c:gapWidth val="200"/>
        <c:overlap val="-14"/>
        <c:axId val="55338880"/>
        <c:axId val="55341056"/>
      </c:barChart>
      <c:catAx>
        <c:axId val="553388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smtClean="0"/>
                  <a:t>Load Factor</a:t>
                </a:r>
                <a:r>
                  <a:rPr lang="en-US" baseline="0" dirty="0" smtClean="0"/>
                  <a:t> </a:t>
                </a:r>
                <a:r>
                  <a:rPr lang="en-US" dirty="0" smtClean="0"/>
                  <a:t>Improvement</a:t>
                </a:r>
                <a:endParaRPr lang="en-US" dirty="0"/>
              </a:p>
            </c:rich>
          </c:tx>
          <c:overlay val="0"/>
          <c:spPr>
            <a:noFill/>
            <a:ln>
              <a:noFill/>
            </a:ln>
            <a:effectLst/>
          </c:sp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341056"/>
        <c:crosses val="autoZero"/>
        <c:auto val="1"/>
        <c:lblAlgn val="ctr"/>
        <c:lblOffset val="100"/>
        <c:noMultiLvlLbl val="0"/>
      </c:catAx>
      <c:valAx>
        <c:axId val="55341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[Million $]</a:t>
                </a:r>
              </a:p>
            </c:rich>
          </c:tx>
          <c:layout>
            <c:manualLayout>
              <c:xMode val="edge"/>
              <c:yMode val="edge"/>
              <c:x val="1.2524654832347137E-2"/>
              <c:y val="0.36535072555307896"/>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3388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0.64863</cdr:x>
      <cdr:y>0.1857</cdr:y>
    </cdr:from>
    <cdr:to>
      <cdr:x>0.93716</cdr:x>
      <cdr:y>0.2528</cdr:y>
    </cdr:to>
    <cdr:sp macro="" textlink="">
      <cdr:nvSpPr>
        <cdr:cNvPr id="2" name="Rectangular Callout 1"/>
        <cdr:cNvSpPr/>
      </cdr:nvSpPr>
      <cdr:spPr>
        <a:xfrm xmlns:a="http://schemas.openxmlformats.org/drawingml/2006/main">
          <a:off x="5653088" y="1054290"/>
          <a:ext cx="2514600" cy="381000"/>
        </a:xfrm>
        <a:prstGeom xmlns:a="http://schemas.openxmlformats.org/drawingml/2006/main" prst="wedgeRectCallout">
          <a:avLst>
            <a:gd name="adj1" fmla="val -20833"/>
            <a:gd name="adj2" fmla="val 167500"/>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smtClean="0">
              <a:solidFill>
                <a:schemeClr val="tx1"/>
              </a:solidFill>
            </a:rPr>
            <a:t>Performance Benchmark</a:t>
          </a:r>
          <a:endParaRPr lang="en-US" sz="16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0.65457</cdr:x>
      <cdr:y>0.34985</cdr:y>
    </cdr:from>
    <cdr:to>
      <cdr:x>0.93609</cdr:x>
      <cdr:y>0.40607</cdr:y>
    </cdr:to>
    <cdr:sp macro="" textlink="">
      <cdr:nvSpPr>
        <cdr:cNvPr id="3" name="Rectangular Callout 2"/>
        <cdr:cNvSpPr/>
      </cdr:nvSpPr>
      <cdr:spPr>
        <a:xfrm xmlns:a="http://schemas.openxmlformats.org/drawingml/2006/main">
          <a:off x="5448267" y="2152680"/>
          <a:ext cx="2343212" cy="345930"/>
        </a:xfrm>
        <a:prstGeom xmlns:a="http://schemas.openxmlformats.org/drawingml/2006/main" prst="wedgeRectCallout">
          <a:avLst>
            <a:gd name="adj1" fmla="val -21380"/>
            <a:gd name="adj2" fmla="val 131151"/>
          </a:avLst>
        </a:prstGeom>
        <a:solidFill xmlns:a="http://schemas.openxmlformats.org/drawingml/2006/main">
          <a:srgbClr val="FFC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smtClean="0">
              <a:solidFill>
                <a:schemeClr val="tx1"/>
              </a:solidFill>
            </a:rPr>
            <a:t>Performance Benchmark</a:t>
          </a:r>
          <a:endParaRPr lang="en-US" sz="1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8DFD2-A5F1-46F1-B86A-24631F156F33}" type="datetimeFigureOut">
              <a:rPr lang="en-US" smtClean="0"/>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54B77-0DAD-4DA4-A634-CA908C62A94E}" type="slidenum">
              <a:rPr lang="en-US" smtClean="0"/>
              <a:t>‹#›</a:t>
            </a:fld>
            <a:endParaRPr lang="en-US"/>
          </a:p>
        </p:txBody>
      </p:sp>
    </p:spTree>
    <p:extLst>
      <p:ext uri="{BB962C8B-B14F-4D97-AF65-F5344CB8AC3E}">
        <p14:creationId xmlns:p14="http://schemas.microsoft.com/office/powerpoint/2010/main" val="245460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54B77-0DAD-4DA4-A634-CA908C62A94E}" type="slidenum">
              <a:rPr lang="en-US" smtClean="0"/>
              <a:t>1</a:t>
            </a:fld>
            <a:endParaRPr lang="en-US"/>
          </a:p>
        </p:txBody>
      </p:sp>
    </p:spTree>
    <p:extLst>
      <p:ext uri="{BB962C8B-B14F-4D97-AF65-F5344CB8AC3E}">
        <p14:creationId xmlns:p14="http://schemas.microsoft.com/office/powerpoint/2010/main" val="166714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54B77-0DAD-4DA4-A634-CA908C62A94E}" type="slidenum">
              <a:rPr lang="en-US" smtClean="0"/>
              <a:t>2</a:t>
            </a:fld>
            <a:endParaRPr lang="en-US"/>
          </a:p>
        </p:txBody>
      </p:sp>
    </p:spTree>
    <p:extLst>
      <p:ext uri="{BB962C8B-B14F-4D97-AF65-F5344CB8AC3E}">
        <p14:creationId xmlns:p14="http://schemas.microsoft.com/office/powerpoint/2010/main" val="379206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analyzing the data, what </a:t>
            </a:r>
            <a:r>
              <a:rPr lang="en-US" baseline="0" smtClean="0"/>
              <a:t>is the </a:t>
            </a:r>
            <a:endParaRPr lang="en-US"/>
          </a:p>
        </p:txBody>
      </p:sp>
      <p:sp>
        <p:nvSpPr>
          <p:cNvPr id="4" name="Slide Number Placeholder 3"/>
          <p:cNvSpPr>
            <a:spLocks noGrp="1"/>
          </p:cNvSpPr>
          <p:nvPr>
            <p:ph type="sldNum" sz="quarter" idx="10"/>
          </p:nvPr>
        </p:nvSpPr>
        <p:spPr/>
        <p:txBody>
          <a:bodyPr/>
          <a:lstStyle/>
          <a:p>
            <a:fld id="{73754B77-0DAD-4DA4-A634-CA908C62A94E}" type="slidenum">
              <a:rPr lang="en-US" smtClean="0"/>
              <a:t>7</a:t>
            </a:fld>
            <a:endParaRPr lang="en-US"/>
          </a:p>
        </p:txBody>
      </p:sp>
    </p:spTree>
    <p:extLst>
      <p:ext uri="{BB962C8B-B14F-4D97-AF65-F5344CB8AC3E}">
        <p14:creationId xmlns:p14="http://schemas.microsoft.com/office/powerpoint/2010/main" val="359614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54B77-0DAD-4DA4-A634-CA908C62A94E}" type="slidenum">
              <a:rPr lang="en-US" smtClean="0"/>
              <a:t>9</a:t>
            </a:fld>
            <a:endParaRPr lang="en-US"/>
          </a:p>
        </p:txBody>
      </p:sp>
    </p:spTree>
    <p:extLst>
      <p:ext uri="{BB962C8B-B14F-4D97-AF65-F5344CB8AC3E}">
        <p14:creationId xmlns:p14="http://schemas.microsoft.com/office/powerpoint/2010/main" val="831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54B77-0DAD-4DA4-A634-CA908C62A94E}" type="slidenum">
              <a:rPr lang="en-US" smtClean="0"/>
              <a:t>12</a:t>
            </a:fld>
            <a:endParaRPr lang="en-US"/>
          </a:p>
        </p:txBody>
      </p:sp>
    </p:spTree>
    <p:extLst>
      <p:ext uri="{BB962C8B-B14F-4D97-AF65-F5344CB8AC3E}">
        <p14:creationId xmlns:p14="http://schemas.microsoft.com/office/powerpoint/2010/main" val="136529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the peak-to-average ratio rises, generators called on to meet peak-hour demand are running fewer hours and/or at lower output levels the rest of the year.  </a:t>
            </a:r>
            <a:endParaRPr lang="en-US" dirty="0"/>
          </a:p>
        </p:txBody>
      </p:sp>
      <p:sp>
        <p:nvSpPr>
          <p:cNvPr id="4" name="Slide Number Placeholder 3"/>
          <p:cNvSpPr>
            <a:spLocks noGrp="1"/>
          </p:cNvSpPr>
          <p:nvPr>
            <p:ph type="sldNum" sz="quarter" idx="10"/>
          </p:nvPr>
        </p:nvSpPr>
        <p:spPr/>
        <p:txBody>
          <a:bodyPr/>
          <a:lstStyle/>
          <a:p>
            <a:fld id="{73754B77-0DAD-4DA4-A634-CA908C62A94E}" type="slidenum">
              <a:rPr lang="en-US" smtClean="0"/>
              <a:t>19</a:t>
            </a:fld>
            <a:endParaRPr lang="en-US"/>
          </a:p>
        </p:txBody>
      </p:sp>
    </p:spTree>
    <p:extLst>
      <p:ext uri="{BB962C8B-B14F-4D97-AF65-F5344CB8AC3E}">
        <p14:creationId xmlns:p14="http://schemas.microsoft.com/office/powerpoint/2010/main" val="169535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54B77-0DAD-4DA4-A634-CA908C62A94E}" type="slidenum">
              <a:rPr lang="en-US" smtClean="0"/>
              <a:t>21</a:t>
            </a:fld>
            <a:endParaRPr lang="en-US"/>
          </a:p>
        </p:txBody>
      </p:sp>
    </p:spTree>
    <p:extLst>
      <p:ext uri="{BB962C8B-B14F-4D97-AF65-F5344CB8AC3E}">
        <p14:creationId xmlns:p14="http://schemas.microsoft.com/office/powerpoint/2010/main" val="330662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73754B77-0DAD-4DA4-A634-CA908C62A94E}" type="slidenum">
              <a:rPr lang="en-US" smtClean="0"/>
              <a:t>22</a:t>
            </a:fld>
            <a:endParaRPr lang="en-US"/>
          </a:p>
        </p:txBody>
      </p:sp>
    </p:spTree>
    <p:extLst>
      <p:ext uri="{BB962C8B-B14F-4D97-AF65-F5344CB8AC3E}">
        <p14:creationId xmlns:p14="http://schemas.microsoft.com/office/powerpoint/2010/main" val="209190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54B77-0DAD-4DA4-A634-CA908C62A94E}" type="slidenum">
              <a:rPr lang="en-US" smtClean="0"/>
              <a:t>24</a:t>
            </a:fld>
            <a:endParaRPr lang="en-US"/>
          </a:p>
        </p:txBody>
      </p:sp>
    </p:spTree>
    <p:extLst>
      <p:ext uri="{BB962C8B-B14F-4D97-AF65-F5344CB8AC3E}">
        <p14:creationId xmlns:p14="http://schemas.microsoft.com/office/powerpoint/2010/main" val="95752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end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4477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146778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118272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4180655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1772962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end slide 1 EDAF">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end slide 1 EDAF PAC">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divider 1/pull quote">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divider 2">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accent3"/>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438" y="2173288"/>
            <a:ext cx="7993062" cy="914400"/>
          </a:xfrm>
          <a:prstGeom prst="rect">
            <a:avLst/>
          </a:prstGeom>
        </p:spPr>
        <p:txBody>
          <a:bodyPr lIns="0" tIns="0" rIns="0" bIns="0"/>
          <a:lstStyle>
            <a:lvl1pPr algn="l">
              <a:lnSpc>
                <a:spcPct val="95000"/>
              </a:lnSpc>
              <a:defRPr sz="2800" b="1">
                <a:solidFill>
                  <a:srgbClr val="173D9A"/>
                </a:solidFill>
              </a:defRPr>
            </a:lvl1pPr>
          </a:lstStyle>
          <a:p>
            <a:r>
              <a:rPr lang="en-US" dirty="0" smtClean="0"/>
              <a:t>Click to edit quote</a:t>
            </a:r>
            <a:endParaRPr lang="en-US" dirty="0"/>
          </a:p>
        </p:txBody>
      </p:sp>
      <p:sp>
        <p:nvSpPr>
          <p:cNvPr id="3" name="Subtitle 2"/>
          <p:cNvSpPr>
            <a:spLocks noGrp="1"/>
          </p:cNvSpPr>
          <p:nvPr>
            <p:ph type="subTitle" idx="1" hasCustomPrompt="1"/>
          </p:nvPr>
        </p:nvSpPr>
        <p:spPr>
          <a:xfrm>
            <a:off x="4393323" y="3328988"/>
            <a:ext cx="4179177" cy="1400667"/>
          </a:xfrm>
          <a:prstGeom prst="rect">
            <a:avLst/>
          </a:prstGeom>
        </p:spPr>
        <p:txBody>
          <a:bodyPr lIns="0" tIns="0" rIns="0" bIns="0"/>
          <a:lstStyle>
            <a:lvl1pPr marL="0" indent="0" algn="r">
              <a:lnSpc>
                <a:spcPct val="95000"/>
              </a:lnSpc>
              <a:spcBef>
                <a:spcPts val="0"/>
              </a:spcBef>
              <a:buNone/>
              <a:defRPr sz="2000">
                <a:solidFill>
                  <a:srgbClr val="173D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attribution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17402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insert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107362" cy="685800"/>
          </a:xfrm>
          <a:prstGeom prst="rect">
            <a:avLst/>
          </a:prstGeom>
        </p:spPr>
        <p:txBody>
          <a:bodyPr/>
          <a:lstStyle/>
          <a:p>
            <a:r>
              <a:rPr lang="en-US" smtClean="0"/>
              <a:t>Click to edit Master title style</a:t>
            </a:r>
            <a:endParaRPr lang="en-US"/>
          </a:p>
        </p:txBody>
      </p:sp>
      <p:sp>
        <p:nvSpPr>
          <p:cNvPr id="8" name="Chart Placeholder 7"/>
          <p:cNvSpPr>
            <a:spLocks noGrp="1"/>
          </p:cNvSpPr>
          <p:nvPr>
            <p:ph type="chart" sz="quarter" idx="10" hasCustomPrompt="1"/>
          </p:nvPr>
        </p:nvSpPr>
        <p:spPr>
          <a:xfrm>
            <a:off x="579438" y="1371600"/>
            <a:ext cx="8107362" cy="4273550"/>
          </a:xfrm>
        </p:spPr>
        <p:txBody>
          <a:bodyPr/>
          <a:lstStyle>
            <a:lvl1pPr>
              <a:buNone/>
              <a:defRPr/>
            </a:lvl1pPr>
          </a:lstStyle>
          <a:p>
            <a:r>
              <a:rPr lang="en-US" dirty="0" smtClean="0"/>
              <a:t>Click to insert chart</a:t>
            </a:r>
          </a:p>
          <a:p>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79438" y="1371600"/>
            <a:ext cx="391636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2 EDF">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2 EDAF PA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a:prstGeom prst="rect">
            <a:avLst/>
          </a:prstGeom>
        </p:spPr>
        <p:txBody>
          <a:bodyPr/>
          <a:lstStyle>
            <a:lvl1pPr>
              <a:buNone/>
              <a:defRPr sz="2000"/>
            </a:lvl1pPr>
          </a:lstStyle>
          <a:p>
            <a:endParaRPr lang="en-US"/>
          </a:p>
        </p:txBody>
      </p:sp>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79438" y="1371600"/>
            <a:ext cx="3916362" cy="4754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4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305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85464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223975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367578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421724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140465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9BAFC87-D76D-44C6-8DB1-946FE51AE7CE}" type="slidenum">
              <a:rPr lang="en-US" smtClean="0"/>
              <a:t>‹#›</a:t>
            </a:fld>
            <a:endParaRPr lang="en-US"/>
          </a:p>
        </p:txBody>
      </p:sp>
    </p:spTree>
    <p:extLst>
      <p:ext uri="{BB962C8B-B14F-4D97-AF65-F5344CB8AC3E}">
        <p14:creationId xmlns:p14="http://schemas.microsoft.com/office/powerpoint/2010/main" val="4198703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7.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5"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6"/>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5" cstate="print"/>
          <a:stretch>
            <a:fillRect/>
          </a:stretch>
        </p:blipFill>
        <p:spPr>
          <a:xfrm>
            <a:off x="755" y="0"/>
            <a:ext cx="9143245" cy="6631900"/>
          </a:xfrm>
          <a:prstGeom prst="rect">
            <a:avLst/>
          </a:prstGeom>
        </p:spPr>
      </p:pic>
      <p:pic>
        <p:nvPicPr>
          <p:cNvPr id="9" name="Picture 8" descr="EDF_r_CMYK_287.jpg"/>
          <p:cNvPicPr>
            <a:picLocks noChangeAspect="1"/>
          </p:cNvPicPr>
          <p:nvPr/>
        </p:nvPicPr>
        <p:blipFill>
          <a:blip r:embed="rId7"/>
          <a:stretch>
            <a:fillRect/>
          </a:stretch>
        </p:blipFill>
        <p:spPr>
          <a:xfrm>
            <a:off x="6713520" y="5486235"/>
            <a:ext cx="2170176" cy="981456"/>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9" r:id="rId2"/>
    <p:sldLayoutId id="2147483698"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edaf_pac_668x265.jpg"/>
          <p:cNvPicPr>
            <a:picLocks noChangeAspect="1"/>
          </p:cNvPicPr>
          <p:nvPr/>
        </p:nvPicPr>
        <p:blipFill>
          <a:blip r:embed="rId3" cstate="print"/>
          <a:stretch>
            <a:fillRect/>
          </a:stretch>
        </p:blipFill>
        <p:spPr>
          <a:xfrm>
            <a:off x="5888736" y="5176669"/>
            <a:ext cx="2611177" cy="103587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79438" y="342900"/>
            <a:ext cx="8229600" cy="685800"/>
          </a:xfrm>
          <a:prstGeom prst="rect">
            <a:avLst/>
          </a:prstGeom>
        </p:spPr>
        <p:txBody>
          <a:bodyPr vert="horz" lIns="0" tIns="0" rIns="0" bIns="0" rtlCol="0" anchor="t" anchorCtr="0">
            <a:normAutofit/>
          </a:bodyPr>
          <a:lstStyle/>
          <a:p>
            <a:r>
              <a:rPr lang="en-US" dirty="0" smtClean="0"/>
              <a:t>Click to edit slide title</a:t>
            </a:r>
            <a:endParaRPr lang="en-US" dirty="0"/>
          </a:p>
        </p:txBody>
      </p:sp>
    </p:spTree>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AFC87-D76D-44C6-8DB1-946FE51AE7CE}" type="slidenum">
              <a:rPr lang="en-US" smtClean="0"/>
              <a:t>‹#›</a:t>
            </a:fld>
            <a:endParaRPr lang="en-US" dirty="0"/>
          </a:p>
        </p:txBody>
      </p:sp>
    </p:spTree>
    <p:extLst>
      <p:ext uri="{BB962C8B-B14F-4D97-AF65-F5344CB8AC3E}">
        <p14:creationId xmlns:p14="http://schemas.microsoft.com/office/powerpoint/2010/main" val="16734089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6" name="Picture 5" descr="edaf_654x319.jpg"/>
          <p:cNvPicPr>
            <a:picLocks noChangeAspect="1"/>
          </p:cNvPicPr>
          <p:nvPr/>
        </p:nvPicPr>
        <p:blipFill>
          <a:blip r:embed="rId5" cstate="print"/>
          <a:stretch>
            <a:fillRect/>
          </a:stretch>
        </p:blipFill>
        <p:spPr>
          <a:xfrm>
            <a:off x="6702552" y="5457444"/>
            <a:ext cx="1993392" cy="972312"/>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af_pac_668x265.jpg"/>
          <p:cNvPicPr>
            <a:picLocks noChangeAspect="1"/>
          </p:cNvPicPr>
          <p:nvPr/>
        </p:nvPicPr>
        <p:blipFill>
          <a:blip r:embed="rId5" cstate="print"/>
          <a:stretch>
            <a:fillRect/>
          </a:stretch>
        </p:blipFill>
        <p:spPr>
          <a:xfrm>
            <a:off x="6702552" y="5445611"/>
            <a:ext cx="2036064" cy="80772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g.png"/>
          <p:cNvPicPr>
            <a:picLocks noChangeAspect="1"/>
          </p:cNvPicPr>
          <p:nvPr/>
        </p:nvPicPr>
        <p:blipFill>
          <a:blip r:embed="rId3"/>
          <a:srcRect t="293" b="982"/>
          <a:stretch>
            <a:fillRect/>
          </a:stretch>
        </p:blipFill>
        <p:spPr>
          <a:xfrm>
            <a:off x="0" y="0"/>
            <a:ext cx="9144000" cy="6858000"/>
          </a:xfrm>
          <a:prstGeom prst="rect">
            <a:avLst/>
          </a:prstGeom>
        </p:spPr>
      </p:pic>
      <p:pic>
        <p:nvPicPr>
          <p:cNvPr id="8" name="Picture 7"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5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LIDE Corner Cut.png"/>
          <p:cNvPicPr>
            <a:picLocks noChangeAspect="1"/>
          </p:cNvPicPr>
          <p:nvPr/>
        </p:nvPicPr>
        <p:blipFill>
          <a:blip r:embed="rId7"/>
          <a:srcRect/>
          <a:stretch>
            <a:fillRect/>
          </a:stretch>
        </p:blipFill>
        <p:spPr bwMode="auto">
          <a:xfrm>
            <a:off x="5724525" y="5565775"/>
            <a:ext cx="3419475" cy="1292225"/>
          </a:xfrm>
          <a:prstGeom prst="rect">
            <a:avLst/>
          </a:prstGeom>
          <a:noFill/>
          <a:ln w="9525">
            <a:noFill/>
            <a:miter lim="800000"/>
            <a:headEnd/>
            <a:tailEnd/>
          </a:ln>
        </p:spPr>
      </p:pic>
      <p:sp>
        <p:nvSpPr>
          <p:cNvPr id="3" name="Text Placeholder 2"/>
          <p:cNvSpPr>
            <a:spLocks noGrp="1"/>
          </p:cNvSpPr>
          <p:nvPr>
            <p:ph type="body" idx="1"/>
          </p:nvPr>
        </p:nvSpPr>
        <p:spPr>
          <a:xfrm>
            <a:off x="579438" y="1371601"/>
            <a:ext cx="8107362" cy="427355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7"/>
          <p:cNvSpPr>
            <a:spLocks noGrp="1"/>
          </p:cNvSpPr>
          <p:nvPr>
            <p:ph type="title"/>
          </p:nvPr>
        </p:nvSpPr>
        <p:spPr>
          <a:xfrm>
            <a:off x="579438" y="342900"/>
            <a:ext cx="8107362" cy="685800"/>
          </a:xfrm>
          <a:prstGeom prst="rect">
            <a:avLst/>
          </a:prstGeom>
        </p:spPr>
        <p:txBody>
          <a:bodyPr vert="horz" lIns="0" tIns="0" rIns="0" bIns="0" rtlCol="0" anchor="t" anchorCtr="0">
            <a:normAutofit/>
          </a:bodyPr>
          <a:lstStyle/>
          <a:p>
            <a:r>
              <a:rPr lang="en-US" dirty="0" smtClean="0"/>
              <a:t>Click to edit slide title</a:t>
            </a:r>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67" r:id="rId2"/>
    <p:sldLayoutId id="2147483659" r:id="rId3"/>
    <p:sldLayoutId id="2147483661" r:id="rId4"/>
    <p:sldLayoutId id="2147483671" r:id="rId5"/>
  </p:sldLayoutIdLst>
  <p:hf hdr="0" ftr="0" dt="0"/>
  <p:txStyles>
    <p:titleStyle>
      <a:lvl1pPr algn="l" defTabSz="914400" rtl="0" eaLnBrk="1" latinLnBrk="0" hangingPunct="1">
        <a:lnSpc>
          <a:spcPct val="95000"/>
        </a:lnSpc>
        <a:spcBef>
          <a:spcPct val="0"/>
        </a:spcBef>
        <a:buNone/>
        <a:defRPr sz="4000" b="1" kern="1200">
          <a:solidFill>
            <a:srgbClr val="173D9A"/>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rgbClr val="173D9A"/>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rgbClr val="173D9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D9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F_r_CMYK_287.jpg"/>
          <p:cNvPicPr>
            <a:picLocks noChangeAspect="1"/>
          </p:cNvPicPr>
          <p:nvPr/>
        </p:nvPicPr>
        <p:blipFill>
          <a:blip r:embed="rId3"/>
          <a:stretch>
            <a:fillRect/>
          </a:stretch>
        </p:blipFill>
        <p:spPr>
          <a:xfrm>
            <a:off x="5893182" y="5202252"/>
            <a:ext cx="2743200" cy="1240604"/>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af_654x319.jpg"/>
          <p:cNvPicPr>
            <a:picLocks noChangeAspect="1"/>
          </p:cNvPicPr>
          <p:nvPr/>
        </p:nvPicPr>
        <p:blipFill>
          <a:blip r:embed="rId3" cstate="print"/>
          <a:stretch>
            <a:fillRect/>
          </a:stretch>
        </p:blipFill>
        <p:spPr>
          <a:xfrm>
            <a:off x="5888736" y="5175056"/>
            <a:ext cx="2610205" cy="1273173"/>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sz="3600" dirty="0" smtClean="0"/>
              <a:t>Scheduling, Market Efficiency </a:t>
            </a:r>
            <a:br>
              <a:rPr lang="en-US" sz="3600" dirty="0" smtClean="0"/>
            </a:br>
            <a:r>
              <a:rPr lang="en-US" sz="3600" dirty="0" smtClean="0"/>
              <a:t>and Customer Impacts</a:t>
            </a:r>
            <a:br>
              <a:rPr lang="en-US" sz="3600" dirty="0" smtClean="0"/>
            </a:br>
            <a:r>
              <a:rPr lang="en-US" sz="3600" dirty="0" smtClean="0"/>
              <a:t/>
            </a:r>
            <a:br>
              <a:rPr lang="en-US" sz="3600" dirty="0" smtClean="0"/>
            </a:br>
            <a:r>
              <a:rPr lang="en-US" sz="2800" b="0" dirty="0" smtClean="0"/>
              <a:t>N. Jonathan Peress</a:t>
            </a:r>
            <a:r>
              <a:rPr lang="en-US" sz="5400" dirty="0"/>
              <a:t/>
            </a:r>
            <a:br>
              <a:rPr lang="en-US" sz="5400" dirty="0"/>
            </a:br>
            <a:r>
              <a:rPr lang="en-US" sz="2800" b="0" dirty="0" smtClean="0"/>
              <a:t>NAESB GEH Forum</a:t>
            </a:r>
            <a:endParaRPr lang="en-US" sz="5400" dirty="0"/>
          </a:p>
        </p:txBody>
      </p:sp>
      <p:sp>
        <p:nvSpPr>
          <p:cNvPr id="6" name="Subtitle 5"/>
          <p:cNvSpPr>
            <a:spLocks noGrp="1"/>
          </p:cNvSpPr>
          <p:nvPr>
            <p:ph type="subTitle" idx="1"/>
          </p:nvPr>
        </p:nvSpPr>
        <p:spPr/>
        <p:txBody>
          <a:bodyPr/>
          <a:lstStyle/>
          <a:p>
            <a:pPr algn="ctr"/>
            <a:endParaRPr lang="en-US" sz="2400" dirty="0" smtClean="0"/>
          </a:p>
          <a:p>
            <a:pPr algn="ctr"/>
            <a:r>
              <a:rPr lang="en-US" sz="2400" dirty="0" smtClean="0"/>
              <a:t>February 2016</a:t>
            </a:r>
            <a:endParaRPr lang="en-US" sz="2400" dirty="0"/>
          </a:p>
        </p:txBody>
      </p:sp>
    </p:spTree>
    <p:extLst>
      <p:ext uri="{BB962C8B-B14F-4D97-AF65-F5344CB8AC3E}">
        <p14:creationId xmlns:p14="http://schemas.microsoft.com/office/powerpoint/2010/main" val="3045654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23" y="277586"/>
            <a:ext cx="8564562" cy="685800"/>
          </a:xfrm>
        </p:spPr>
        <p:txBody>
          <a:bodyPr>
            <a:normAutofit fontScale="90000"/>
          </a:bodyPr>
          <a:lstStyle/>
          <a:p>
            <a:r>
              <a:rPr lang="en-US" sz="3100" dirty="0" smtClean="0"/>
              <a:t>TGP 75% “Constraint Threshold” in New England</a:t>
            </a:r>
            <a:br>
              <a:rPr lang="en-US" sz="3100" dirty="0" smtClean="0"/>
            </a:br>
            <a:r>
              <a:rPr lang="en-US" sz="2200" dirty="0" smtClean="0"/>
              <a:t>Black &amp; Veatch for NESCOE- April 2013</a:t>
            </a:r>
            <a:endParaRPr lang="en-US" sz="2200" dirty="0"/>
          </a:p>
        </p:txBody>
      </p:sp>
      <p:pic>
        <p:nvPicPr>
          <p:cNvPr id="3" name="Picture 2"/>
          <p:cNvPicPr>
            <a:picLocks noChangeAspect="1"/>
          </p:cNvPicPr>
          <p:nvPr/>
        </p:nvPicPr>
        <p:blipFill>
          <a:blip r:embed="rId2"/>
          <a:stretch>
            <a:fillRect/>
          </a:stretch>
        </p:blipFill>
        <p:spPr>
          <a:xfrm>
            <a:off x="425223" y="1214437"/>
            <a:ext cx="8903997" cy="2279877"/>
          </a:xfrm>
          <a:prstGeom prst="rect">
            <a:avLst/>
          </a:prstGeom>
        </p:spPr>
      </p:pic>
      <p:pic>
        <p:nvPicPr>
          <p:cNvPr id="4" name="Picture 3"/>
          <p:cNvPicPr>
            <a:picLocks noChangeAspect="1"/>
          </p:cNvPicPr>
          <p:nvPr/>
        </p:nvPicPr>
        <p:blipFill>
          <a:blip r:embed="rId3"/>
          <a:stretch>
            <a:fillRect/>
          </a:stretch>
        </p:blipFill>
        <p:spPr>
          <a:xfrm>
            <a:off x="741588" y="3494314"/>
            <a:ext cx="7667626" cy="3430360"/>
          </a:xfrm>
          <a:prstGeom prst="rect">
            <a:avLst/>
          </a:prstGeom>
        </p:spPr>
      </p:pic>
      <p:sp>
        <p:nvSpPr>
          <p:cNvPr id="5" name="TextBox 4"/>
          <p:cNvSpPr txBox="1"/>
          <p:nvPr/>
        </p:nvSpPr>
        <p:spPr>
          <a:xfrm>
            <a:off x="163286" y="6335486"/>
            <a:ext cx="441146"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327851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81" y="228600"/>
            <a:ext cx="8564562" cy="685800"/>
          </a:xfrm>
        </p:spPr>
        <p:txBody>
          <a:bodyPr>
            <a:noAutofit/>
          </a:bodyPr>
          <a:lstStyle/>
          <a:p>
            <a:r>
              <a:rPr lang="en-US" sz="2600" dirty="0" smtClean="0"/>
              <a:t>Western Hubs – 97% “Constraint Threshold”</a:t>
            </a:r>
            <a:endParaRPr lang="en-US" sz="2600" dirty="0"/>
          </a:p>
        </p:txBody>
      </p:sp>
      <p:sp>
        <p:nvSpPr>
          <p:cNvPr id="3" name="Rectangle 2"/>
          <p:cNvSpPr/>
          <p:nvPr/>
        </p:nvSpPr>
        <p:spPr>
          <a:xfrm>
            <a:off x="432481" y="617131"/>
            <a:ext cx="8564562" cy="2185214"/>
          </a:xfrm>
          <a:prstGeom prst="rect">
            <a:avLst/>
          </a:prstGeom>
        </p:spPr>
        <p:txBody>
          <a:bodyPr wrap="square">
            <a:spAutoFit/>
          </a:bodyPr>
          <a:lstStyle/>
          <a:p>
            <a:r>
              <a:rPr lang="en-US" sz="2800" dirty="0" smtClean="0">
                <a:solidFill>
                  <a:srgbClr val="000000"/>
                </a:solidFill>
                <a:latin typeface="Times New Roman" panose="02020603050405020304" pitchFamily="18" charset="0"/>
              </a:rPr>
              <a:t>Mason </a:t>
            </a:r>
            <a:r>
              <a:rPr lang="en-US" sz="2800" dirty="0" err="1" smtClean="0">
                <a:solidFill>
                  <a:srgbClr val="000000"/>
                </a:solidFill>
                <a:latin typeface="Times New Roman" panose="02020603050405020304" pitchFamily="18" charset="0"/>
              </a:rPr>
              <a:t>etal</a:t>
            </a:r>
            <a:r>
              <a:rPr lang="en-US" sz="2800" dirty="0" smtClean="0">
                <a:solidFill>
                  <a:srgbClr val="000000"/>
                </a:solidFill>
                <a:latin typeface="Times New Roman" panose="02020603050405020304" pitchFamily="18" charset="0"/>
              </a:rPr>
              <a:t>. (April 2014) </a:t>
            </a:r>
            <a:endParaRPr lang="en-US" sz="2800" dirty="0">
              <a:solidFill>
                <a:srgbClr val="000000"/>
              </a:solidFill>
              <a:latin typeface="Times New Roman" panose="02020603050405020304" pitchFamily="18" charset="0"/>
            </a:endParaRPr>
          </a:p>
          <a:p>
            <a:pPr algn="just"/>
            <a:r>
              <a:rPr lang="en-US" dirty="0" smtClean="0">
                <a:solidFill>
                  <a:srgbClr val="000000"/>
                </a:solidFill>
                <a:latin typeface="Times New Roman" panose="02020603050405020304" pitchFamily="18" charset="0"/>
              </a:rPr>
              <a:t>Gas </a:t>
            </a:r>
            <a:r>
              <a:rPr lang="en-US" dirty="0">
                <a:solidFill>
                  <a:srgbClr val="000000"/>
                </a:solidFill>
                <a:latin typeface="Times New Roman" panose="02020603050405020304" pitchFamily="18" charset="0"/>
              </a:rPr>
              <a:t>generally flows from west to east between these two hubs, so that one may interpret the source of supply as represented by the trading hub in the western part of the state (the Opal trading hub) and the source of demand as represented by the trading hub in the eastern part of the state (the Cheyenne trading hub). </a:t>
            </a:r>
            <a:endParaRPr lang="en-US" dirty="0" smtClean="0">
              <a:solidFill>
                <a:srgbClr val="000000"/>
              </a:solidFill>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76893" y="2439761"/>
            <a:ext cx="8820150" cy="4133850"/>
          </a:xfrm>
          <a:prstGeom prst="rect">
            <a:avLst/>
          </a:prstGeom>
        </p:spPr>
      </p:pic>
      <p:sp>
        <p:nvSpPr>
          <p:cNvPr id="5" name="TextBox 4"/>
          <p:cNvSpPr txBox="1"/>
          <p:nvPr/>
        </p:nvSpPr>
        <p:spPr>
          <a:xfrm>
            <a:off x="310243" y="6302829"/>
            <a:ext cx="424027" cy="369332"/>
          </a:xfrm>
          <a:prstGeom prst="rect">
            <a:avLst/>
          </a:prstGeom>
          <a:noFill/>
        </p:spPr>
        <p:txBody>
          <a:bodyPr wrap="none" rtlCol="0">
            <a:spAutoFit/>
          </a:bodyPr>
          <a:lstStyle/>
          <a:p>
            <a:r>
              <a:rPr lang="en-US" dirty="0" smtClean="0"/>
              <a:t>11</a:t>
            </a:r>
            <a:endParaRPr lang="en-US" dirty="0"/>
          </a:p>
        </p:txBody>
      </p:sp>
    </p:spTree>
    <p:extLst>
      <p:ext uri="{BB962C8B-B14F-4D97-AF65-F5344CB8AC3E}">
        <p14:creationId xmlns:p14="http://schemas.microsoft.com/office/powerpoint/2010/main" val="258155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74349307"/>
              </p:ext>
            </p:extLst>
          </p:nvPr>
        </p:nvGraphicFramePr>
        <p:xfrm>
          <a:off x="880819" y="1509623"/>
          <a:ext cx="7280694" cy="53483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61599" y="188857"/>
            <a:ext cx="7096302" cy="1477328"/>
          </a:xfrm>
          <a:prstGeom prst="rect">
            <a:avLst/>
          </a:prstGeom>
          <a:noFill/>
        </p:spPr>
        <p:txBody>
          <a:bodyPr wrap="none" rtlCol="0">
            <a:spAutoFit/>
          </a:bodyPr>
          <a:lstStyle/>
          <a:p>
            <a:r>
              <a:rPr lang="en-US" dirty="0" smtClean="0">
                <a:solidFill>
                  <a:schemeClr val="accent3"/>
                </a:solidFill>
              </a:rPr>
              <a:t>Additional scheduling cycles will diminish constraints, increase </a:t>
            </a:r>
          </a:p>
          <a:p>
            <a:r>
              <a:rPr lang="en-US" dirty="0" smtClean="0">
                <a:solidFill>
                  <a:schemeClr val="accent3"/>
                </a:solidFill>
              </a:rPr>
              <a:t>“Constraint Threshold”, reduce LMPs and save customers money.</a:t>
            </a:r>
          </a:p>
          <a:p>
            <a:endParaRPr lang="en-US" dirty="0">
              <a:solidFill>
                <a:schemeClr val="accent3"/>
              </a:solidFill>
            </a:endParaRPr>
          </a:p>
          <a:p>
            <a:pPr algn="ctr"/>
            <a:r>
              <a:rPr lang="en-US" b="1" dirty="0" smtClean="0">
                <a:solidFill>
                  <a:schemeClr val="tx2"/>
                </a:solidFill>
              </a:rPr>
              <a:t>Savings from TGP in ISO-NE December 2012 to June 2015 </a:t>
            </a:r>
          </a:p>
          <a:p>
            <a:pPr algn="ctr"/>
            <a:r>
              <a:rPr lang="en-US" b="1" dirty="0" smtClean="0">
                <a:solidFill>
                  <a:schemeClr val="tx2"/>
                </a:solidFill>
              </a:rPr>
              <a:t>on Days when Nat Gas Units Were on the Margin</a:t>
            </a:r>
            <a:endParaRPr lang="en-US" b="1" dirty="0">
              <a:solidFill>
                <a:schemeClr val="tx2"/>
              </a:solidFill>
            </a:endParaRPr>
          </a:p>
        </p:txBody>
      </p:sp>
      <p:sp>
        <p:nvSpPr>
          <p:cNvPr id="4" name="TextBox 3"/>
          <p:cNvSpPr txBox="1"/>
          <p:nvPr/>
        </p:nvSpPr>
        <p:spPr>
          <a:xfrm>
            <a:off x="277586" y="6204857"/>
            <a:ext cx="441146"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371619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9975"/>
            <a:ext cx="4490357" cy="2774482"/>
          </a:xfrm>
          <a:prstGeom prst="rect">
            <a:avLst/>
          </a:prstGeom>
        </p:spPr>
      </p:pic>
      <p:pic>
        <p:nvPicPr>
          <p:cNvPr id="3" name="Chart Placeholder 6"/>
          <p:cNvPicPr>
            <a:picLocks noChangeAspect="1"/>
          </p:cNvPicPr>
          <p:nvPr/>
        </p:nvPicPr>
        <p:blipFill>
          <a:blip r:embed="rId3"/>
          <a:stretch>
            <a:fillRect/>
          </a:stretch>
        </p:blipFill>
        <p:spPr>
          <a:xfrm>
            <a:off x="111410" y="3312477"/>
            <a:ext cx="4378947" cy="2941365"/>
          </a:xfrm>
          <a:prstGeom prst="rect">
            <a:avLst/>
          </a:prstGeom>
        </p:spPr>
      </p:pic>
      <p:pic>
        <p:nvPicPr>
          <p:cNvPr id="4" name="Picture 3"/>
          <p:cNvPicPr>
            <a:picLocks noChangeAspect="1"/>
          </p:cNvPicPr>
          <p:nvPr/>
        </p:nvPicPr>
        <p:blipFill>
          <a:blip r:embed="rId4"/>
          <a:stretch>
            <a:fillRect/>
          </a:stretch>
        </p:blipFill>
        <p:spPr>
          <a:xfrm>
            <a:off x="4490357" y="229975"/>
            <a:ext cx="4523014" cy="2774482"/>
          </a:xfrm>
          <a:prstGeom prst="rect">
            <a:avLst/>
          </a:prstGeom>
        </p:spPr>
      </p:pic>
      <p:pic>
        <p:nvPicPr>
          <p:cNvPr id="5" name="Chart Placeholder 2"/>
          <p:cNvPicPr>
            <a:picLocks noChangeAspect="1"/>
          </p:cNvPicPr>
          <p:nvPr/>
        </p:nvPicPr>
        <p:blipFill>
          <a:blip r:embed="rId5"/>
          <a:stretch>
            <a:fillRect/>
          </a:stretch>
        </p:blipFill>
        <p:spPr>
          <a:xfrm>
            <a:off x="4490358" y="3312477"/>
            <a:ext cx="4523014" cy="2941365"/>
          </a:xfrm>
          <a:prstGeom prst="rect">
            <a:avLst/>
          </a:prstGeom>
        </p:spPr>
      </p:pic>
      <p:sp>
        <p:nvSpPr>
          <p:cNvPr id="6" name="TextBox 5"/>
          <p:cNvSpPr txBox="1"/>
          <p:nvPr/>
        </p:nvSpPr>
        <p:spPr>
          <a:xfrm>
            <a:off x="293914" y="6253842"/>
            <a:ext cx="441146" cy="369332"/>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102996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56436"/>
            <a:ext cx="4588933" cy="2993163"/>
          </a:xfrm>
          <a:prstGeom prst="rect">
            <a:avLst/>
          </a:prstGeom>
        </p:spPr>
      </p:pic>
      <p:pic>
        <p:nvPicPr>
          <p:cNvPr id="3" name="Chart Placeholder 4"/>
          <p:cNvPicPr>
            <a:picLocks noChangeAspect="1"/>
          </p:cNvPicPr>
          <p:nvPr/>
        </p:nvPicPr>
        <p:blipFill>
          <a:blip r:embed="rId3"/>
          <a:stretch>
            <a:fillRect/>
          </a:stretch>
        </p:blipFill>
        <p:spPr>
          <a:xfrm>
            <a:off x="-1" y="3417157"/>
            <a:ext cx="4588935" cy="3034443"/>
          </a:xfrm>
          <a:prstGeom prst="rect">
            <a:avLst/>
          </a:prstGeom>
        </p:spPr>
      </p:pic>
      <p:pic>
        <p:nvPicPr>
          <p:cNvPr id="4" name="Picture 3"/>
          <p:cNvPicPr>
            <a:picLocks noChangeAspect="1"/>
          </p:cNvPicPr>
          <p:nvPr/>
        </p:nvPicPr>
        <p:blipFill>
          <a:blip r:embed="rId4"/>
          <a:stretch>
            <a:fillRect/>
          </a:stretch>
        </p:blipFill>
        <p:spPr>
          <a:xfrm>
            <a:off x="4588934" y="156436"/>
            <a:ext cx="4555066" cy="2993163"/>
          </a:xfrm>
          <a:prstGeom prst="rect">
            <a:avLst/>
          </a:prstGeom>
        </p:spPr>
      </p:pic>
      <p:pic>
        <p:nvPicPr>
          <p:cNvPr id="5" name="Chart Placeholder 6"/>
          <p:cNvPicPr>
            <a:picLocks noChangeAspect="1"/>
          </p:cNvPicPr>
          <p:nvPr/>
        </p:nvPicPr>
        <p:blipFill>
          <a:blip r:embed="rId5"/>
          <a:stretch>
            <a:fillRect/>
          </a:stretch>
        </p:blipFill>
        <p:spPr>
          <a:xfrm>
            <a:off x="4588935" y="3417156"/>
            <a:ext cx="4555066" cy="3034444"/>
          </a:xfrm>
          <a:prstGeom prst="rect">
            <a:avLst/>
          </a:prstGeom>
        </p:spPr>
      </p:pic>
      <p:sp>
        <p:nvSpPr>
          <p:cNvPr id="6" name="TextBox 5"/>
          <p:cNvSpPr txBox="1"/>
          <p:nvPr/>
        </p:nvSpPr>
        <p:spPr>
          <a:xfrm>
            <a:off x="277586" y="6451600"/>
            <a:ext cx="441146"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117916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948" y="1"/>
            <a:ext cx="7913785" cy="3352799"/>
          </a:xfrm>
          <a:prstGeom prst="rect">
            <a:avLst/>
          </a:prstGeom>
        </p:spPr>
      </p:pic>
      <p:pic>
        <p:nvPicPr>
          <p:cNvPr id="3" name="Chart Placeholder 8"/>
          <p:cNvPicPr>
            <a:picLocks noChangeAspect="1"/>
          </p:cNvPicPr>
          <p:nvPr/>
        </p:nvPicPr>
        <p:blipFill>
          <a:blip r:embed="rId3"/>
          <a:stretch>
            <a:fillRect/>
          </a:stretch>
        </p:blipFill>
        <p:spPr>
          <a:xfrm>
            <a:off x="535948" y="3505200"/>
            <a:ext cx="7913785" cy="3081867"/>
          </a:xfrm>
          <a:prstGeom prst="rect">
            <a:avLst/>
          </a:prstGeom>
        </p:spPr>
      </p:pic>
      <p:sp>
        <p:nvSpPr>
          <p:cNvPr id="5" name="TextBox 4"/>
          <p:cNvSpPr txBox="1"/>
          <p:nvPr/>
        </p:nvSpPr>
        <p:spPr>
          <a:xfrm>
            <a:off x="277586" y="6286500"/>
            <a:ext cx="441146"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14893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cid:image004.png@01D169CB.BEFFAE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491" y="1003399"/>
            <a:ext cx="7212466" cy="50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23220" y="179616"/>
            <a:ext cx="8250977" cy="646331"/>
          </a:xfrm>
          <a:prstGeom prst="rect">
            <a:avLst/>
          </a:prstGeom>
          <a:noFill/>
        </p:spPr>
        <p:txBody>
          <a:bodyPr wrap="none" rtlCol="0">
            <a:spAutoFit/>
          </a:bodyPr>
          <a:lstStyle/>
          <a:p>
            <a:r>
              <a:rPr lang="en-US" b="1" dirty="0" smtClean="0">
                <a:solidFill>
                  <a:schemeClr val="tx2"/>
                </a:solidFill>
              </a:rPr>
              <a:t>Savings from DTI in PJM East from Enhanced Scheduling December 2012</a:t>
            </a:r>
          </a:p>
          <a:p>
            <a:r>
              <a:rPr lang="en-US" b="1" dirty="0" smtClean="0">
                <a:solidFill>
                  <a:schemeClr val="tx2"/>
                </a:solidFill>
              </a:rPr>
              <a:t>To June 2015 on days when Nat Gas Units on the Margin </a:t>
            </a:r>
            <a:endParaRPr lang="en-US" b="1" dirty="0">
              <a:solidFill>
                <a:schemeClr val="tx2"/>
              </a:solidFill>
            </a:endParaRPr>
          </a:p>
        </p:txBody>
      </p:sp>
      <p:sp>
        <p:nvSpPr>
          <p:cNvPr id="2" name="TextBox 1"/>
          <p:cNvSpPr txBox="1"/>
          <p:nvPr/>
        </p:nvSpPr>
        <p:spPr>
          <a:xfrm>
            <a:off x="391886" y="6221186"/>
            <a:ext cx="441146"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53274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156634"/>
            <a:ext cx="8107362" cy="685800"/>
          </a:xfrm>
        </p:spPr>
        <p:txBody>
          <a:bodyPr>
            <a:noAutofit/>
          </a:bodyPr>
          <a:lstStyle/>
          <a:p>
            <a:r>
              <a:rPr lang="en-US" sz="3000" dirty="0" smtClean="0">
                <a:solidFill>
                  <a:schemeClr val="accent3"/>
                </a:solidFill>
              </a:rPr>
              <a:t>Deliverability/Flexibility – Capacity Markets</a:t>
            </a:r>
            <a:endParaRPr lang="en-US" sz="3000" dirty="0">
              <a:solidFill>
                <a:schemeClr val="accent3"/>
              </a:solidFill>
            </a:endParaRPr>
          </a:p>
        </p:txBody>
      </p:sp>
      <p:sp>
        <p:nvSpPr>
          <p:cNvPr id="3" name="Content Placeholder 2"/>
          <p:cNvSpPr>
            <a:spLocks noGrp="1"/>
          </p:cNvSpPr>
          <p:nvPr>
            <p:ph idx="1"/>
          </p:nvPr>
        </p:nvSpPr>
        <p:spPr>
          <a:xfrm>
            <a:off x="579438" y="1016001"/>
            <a:ext cx="8107362" cy="5520266"/>
          </a:xfrm>
        </p:spPr>
        <p:txBody>
          <a:bodyPr>
            <a:normAutofit lnSpcReduction="10000"/>
          </a:bodyPr>
          <a:lstStyle/>
          <a:p>
            <a:r>
              <a:rPr lang="en-US" dirty="0" smtClean="0"/>
              <a:t>Organized competitive markets</a:t>
            </a:r>
          </a:p>
          <a:p>
            <a:pPr lvl="1"/>
            <a:r>
              <a:rPr lang="en-US" dirty="0" smtClean="0"/>
              <a:t>Pay for Performance = No fuel, No revenue</a:t>
            </a:r>
          </a:p>
          <a:p>
            <a:pPr lvl="1"/>
            <a:r>
              <a:rPr lang="en-US" dirty="0" smtClean="0"/>
              <a:t>Not likely to increase merchant need for FT </a:t>
            </a:r>
          </a:p>
          <a:p>
            <a:pPr lvl="1"/>
            <a:endParaRPr lang="en-US" dirty="0"/>
          </a:p>
          <a:p>
            <a:r>
              <a:rPr lang="en-US" sz="2800" dirty="0" smtClean="0"/>
              <a:t>Generator annual cap market revenue depends on 20-50 constrained (reliability) hours per year</a:t>
            </a:r>
          </a:p>
          <a:p>
            <a:pPr lvl="1"/>
            <a:r>
              <a:rPr lang="en-US" sz="2600" dirty="0" smtClean="0"/>
              <a:t>Alternatives to FT are developing products and services  (e.g., LNG storage, fuel oil)</a:t>
            </a:r>
          </a:p>
          <a:p>
            <a:pPr lvl="1"/>
            <a:r>
              <a:rPr lang="en-US" sz="2600" dirty="0" smtClean="0"/>
              <a:t>Modeling validates alternatives to FT</a:t>
            </a:r>
          </a:p>
          <a:p>
            <a:pPr lvl="1"/>
            <a:endParaRPr lang="en-US" sz="2600" dirty="0"/>
          </a:p>
          <a:p>
            <a:r>
              <a:rPr lang="en-US" sz="3200" dirty="0" smtClean="0"/>
              <a:t>Ancillary services also depend on flexible scheduling and flows</a:t>
            </a:r>
          </a:p>
          <a:p>
            <a:pPr lvl="1"/>
            <a:endParaRPr lang="en-US" sz="2600" dirty="0"/>
          </a:p>
          <a:p>
            <a:pPr lvl="1"/>
            <a:endParaRPr lang="en-US" sz="2600" dirty="0" smtClean="0"/>
          </a:p>
          <a:p>
            <a:pPr lvl="1"/>
            <a:endParaRPr lang="en-US" sz="2600" dirty="0"/>
          </a:p>
          <a:p>
            <a:pPr lvl="1"/>
            <a:endParaRPr lang="en-US" dirty="0" smtClean="0"/>
          </a:p>
          <a:p>
            <a:pPr lvl="1"/>
            <a:endParaRPr lang="en-US" dirty="0"/>
          </a:p>
          <a:p>
            <a:pPr lvl="1"/>
            <a:endParaRPr lang="en-US" dirty="0"/>
          </a:p>
        </p:txBody>
      </p:sp>
      <p:sp>
        <p:nvSpPr>
          <p:cNvPr id="5" name="TextBox 4"/>
          <p:cNvSpPr txBox="1"/>
          <p:nvPr/>
        </p:nvSpPr>
        <p:spPr>
          <a:xfrm>
            <a:off x="261257" y="6253843"/>
            <a:ext cx="441146"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417216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284" y="326571"/>
            <a:ext cx="7170002" cy="593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09688" y="6257925"/>
            <a:ext cx="6096541" cy="646331"/>
          </a:xfrm>
          <a:prstGeom prst="rect">
            <a:avLst/>
          </a:prstGeom>
          <a:noFill/>
        </p:spPr>
        <p:txBody>
          <a:bodyPr wrap="none" rtlCol="0">
            <a:spAutoFit/>
          </a:bodyPr>
          <a:lstStyle/>
          <a:p>
            <a:r>
              <a:rPr lang="en-US" dirty="0" smtClean="0"/>
              <a:t>EPRI, Contributions </a:t>
            </a:r>
            <a:r>
              <a:rPr lang="en-US" dirty="0"/>
              <a:t>of Supply and Demand Resources </a:t>
            </a:r>
            <a:endParaRPr lang="en-US" dirty="0" smtClean="0"/>
          </a:p>
          <a:p>
            <a:r>
              <a:rPr lang="en-US" dirty="0" smtClean="0"/>
              <a:t>to </a:t>
            </a:r>
            <a:r>
              <a:rPr lang="en-US" dirty="0"/>
              <a:t>Required Power System Reliability </a:t>
            </a:r>
            <a:r>
              <a:rPr lang="en-US" dirty="0" smtClean="0"/>
              <a:t>Services, Feb. 2015</a:t>
            </a:r>
            <a:endParaRPr lang="en-US" dirty="0"/>
          </a:p>
        </p:txBody>
      </p:sp>
      <p:sp>
        <p:nvSpPr>
          <p:cNvPr id="3" name="TextBox 2"/>
          <p:cNvSpPr txBox="1"/>
          <p:nvPr/>
        </p:nvSpPr>
        <p:spPr>
          <a:xfrm>
            <a:off x="359229" y="6257925"/>
            <a:ext cx="441146"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20710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0870" y="871987"/>
            <a:ext cx="7515225" cy="2837372"/>
          </a:xfrm>
          <a:prstGeom prst="rect">
            <a:avLst/>
          </a:prstGeom>
        </p:spPr>
      </p:pic>
      <p:pic>
        <p:nvPicPr>
          <p:cNvPr id="3" name="Picture 2"/>
          <p:cNvPicPr>
            <a:picLocks noChangeAspect="1"/>
          </p:cNvPicPr>
          <p:nvPr/>
        </p:nvPicPr>
        <p:blipFill>
          <a:blip r:embed="rId4"/>
          <a:stretch>
            <a:fillRect/>
          </a:stretch>
        </p:blipFill>
        <p:spPr>
          <a:xfrm>
            <a:off x="844220" y="3709359"/>
            <a:ext cx="7381875" cy="3019246"/>
          </a:xfrm>
          <a:prstGeom prst="rect">
            <a:avLst/>
          </a:prstGeom>
        </p:spPr>
      </p:pic>
      <p:sp>
        <p:nvSpPr>
          <p:cNvPr id="4" name="TextBox 3"/>
          <p:cNvSpPr txBox="1"/>
          <p:nvPr/>
        </p:nvSpPr>
        <p:spPr>
          <a:xfrm>
            <a:off x="506553" y="0"/>
            <a:ext cx="8057208" cy="830997"/>
          </a:xfrm>
          <a:prstGeom prst="rect">
            <a:avLst/>
          </a:prstGeom>
          <a:noFill/>
        </p:spPr>
        <p:txBody>
          <a:bodyPr wrap="square" rtlCol="0">
            <a:spAutoFit/>
          </a:bodyPr>
          <a:lstStyle/>
          <a:p>
            <a:r>
              <a:rPr lang="en-US" sz="2400" b="1" dirty="0" smtClean="0">
                <a:solidFill>
                  <a:schemeClr val="tx2"/>
                </a:solidFill>
              </a:rPr>
              <a:t>Peak-to-Average Electricity Demand is Increasing -Less Energy Market, More Ancillary Services Needs</a:t>
            </a:r>
            <a:endParaRPr lang="en-US" sz="2400" b="1" dirty="0">
              <a:solidFill>
                <a:schemeClr val="tx2"/>
              </a:solidFill>
            </a:endParaRPr>
          </a:p>
        </p:txBody>
      </p:sp>
      <p:sp>
        <p:nvSpPr>
          <p:cNvPr id="5" name="TextBox 4"/>
          <p:cNvSpPr txBox="1"/>
          <p:nvPr/>
        </p:nvSpPr>
        <p:spPr>
          <a:xfrm>
            <a:off x="414187" y="6237514"/>
            <a:ext cx="441146" cy="369332"/>
          </a:xfrm>
          <a:prstGeom prst="rect">
            <a:avLst/>
          </a:prstGeom>
          <a:noFill/>
        </p:spPr>
        <p:txBody>
          <a:bodyPr wrap="none" rtlCol="0">
            <a:spAutoFit/>
          </a:bodyPr>
          <a:lstStyle/>
          <a:p>
            <a:r>
              <a:rPr lang="en-US" dirty="0" smtClean="0"/>
              <a:t>19</a:t>
            </a:r>
            <a:endParaRPr lang="en-US" dirty="0"/>
          </a:p>
        </p:txBody>
      </p:sp>
    </p:spTree>
    <p:extLst>
      <p:ext uri="{BB962C8B-B14F-4D97-AF65-F5344CB8AC3E}">
        <p14:creationId xmlns:p14="http://schemas.microsoft.com/office/powerpoint/2010/main" val="204689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3"/>
                </a:solidFill>
              </a:rPr>
              <a:t>Presentation Summary</a:t>
            </a:r>
            <a:endParaRPr lang="en-US" dirty="0">
              <a:solidFill>
                <a:schemeClr val="accent3"/>
              </a:solidFill>
            </a:endParaRPr>
          </a:p>
        </p:txBody>
      </p:sp>
      <p:sp>
        <p:nvSpPr>
          <p:cNvPr id="5" name="Content Placeholder 4"/>
          <p:cNvSpPr>
            <a:spLocks noGrp="1"/>
          </p:cNvSpPr>
          <p:nvPr>
            <p:ph idx="1"/>
          </p:nvPr>
        </p:nvSpPr>
        <p:spPr/>
        <p:txBody>
          <a:bodyPr>
            <a:normAutofit/>
          </a:bodyPr>
          <a:lstStyle/>
          <a:p>
            <a:r>
              <a:rPr lang="en-US" dirty="0" smtClean="0"/>
              <a:t>Scheduling and market liquidity</a:t>
            </a:r>
          </a:p>
          <a:p>
            <a:pPr lvl="1"/>
            <a:r>
              <a:rPr lang="en-US" dirty="0" smtClean="0"/>
              <a:t>Pipeline utilization data review</a:t>
            </a:r>
          </a:p>
          <a:p>
            <a:r>
              <a:rPr lang="en-US" dirty="0" smtClean="0"/>
              <a:t>Retail customer benefits from enhanced scheduling</a:t>
            </a:r>
          </a:p>
          <a:p>
            <a:r>
              <a:rPr lang="en-US" dirty="0" smtClean="0"/>
              <a:t>Looking forward – Gas/Electric Coordination for a more dynamic, renewable and peakier electric grid</a:t>
            </a:r>
          </a:p>
        </p:txBody>
      </p:sp>
      <p:sp>
        <p:nvSpPr>
          <p:cNvPr id="2" name="TextBox 1"/>
          <p:cNvSpPr txBox="1"/>
          <p:nvPr/>
        </p:nvSpPr>
        <p:spPr>
          <a:xfrm>
            <a:off x="195943" y="6488668"/>
            <a:ext cx="31290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1757874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0681" y="254000"/>
            <a:ext cx="8564562" cy="685800"/>
          </a:xfrm>
        </p:spPr>
        <p:txBody>
          <a:bodyPr>
            <a:normAutofit/>
          </a:bodyPr>
          <a:lstStyle/>
          <a:p>
            <a:r>
              <a:rPr lang="en-US" sz="3200" dirty="0" smtClean="0">
                <a:solidFill>
                  <a:schemeClr val="accent3"/>
                </a:solidFill>
              </a:rPr>
              <a:t>DOE/NREL: Wind Cost Comparison to Gas</a:t>
            </a:r>
            <a:endParaRPr lang="en-US" sz="3200" dirty="0">
              <a:solidFill>
                <a:schemeClr val="accent3"/>
              </a:solidFill>
            </a:endParaRPr>
          </a:p>
        </p:txBody>
      </p:sp>
      <p:pic>
        <p:nvPicPr>
          <p:cNvPr id="2" name="Picture 1"/>
          <p:cNvPicPr>
            <a:picLocks noChangeAspect="1"/>
          </p:cNvPicPr>
          <p:nvPr/>
        </p:nvPicPr>
        <p:blipFill>
          <a:blip r:embed="rId2"/>
          <a:stretch>
            <a:fillRect/>
          </a:stretch>
        </p:blipFill>
        <p:spPr>
          <a:xfrm>
            <a:off x="131365" y="1338943"/>
            <a:ext cx="8803878" cy="4620985"/>
          </a:xfrm>
          <a:prstGeom prst="rect">
            <a:avLst/>
          </a:prstGeom>
        </p:spPr>
      </p:pic>
      <p:sp>
        <p:nvSpPr>
          <p:cNvPr id="3" name="TextBox 2"/>
          <p:cNvSpPr txBox="1"/>
          <p:nvPr/>
        </p:nvSpPr>
        <p:spPr>
          <a:xfrm>
            <a:off x="370681" y="6188529"/>
            <a:ext cx="441146" cy="369332"/>
          </a:xfrm>
          <a:prstGeom prst="rect">
            <a:avLst/>
          </a:prstGeom>
          <a:noFill/>
        </p:spPr>
        <p:txBody>
          <a:bodyPr wrap="none" rtlCol="0">
            <a:spAutoFit/>
          </a:bodyPr>
          <a:lstStyle/>
          <a:p>
            <a:r>
              <a:rPr lang="en-US" dirty="0" smtClean="0"/>
              <a:t>20</a:t>
            </a:r>
            <a:endParaRPr lang="en-US" dirty="0"/>
          </a:p>
        </p:txBody>
      </p:sp>
    </p:spTree>
    <p:extLst>
      <p:ext uri="{BB962C8B-B14F-4D97-AF65-F5344CB8AC3E}">
        <p14:creationId xmlns:p14="http://schemas.microsoft.com/office/powerpoint/2010/main" val="339589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19" y="222130"/>
            <a:ext cx="8564562" cy="685800"/>
          </a:xfrm>
        </p:spPr>
        <p:txBody>
          <a:bodyPr>
            <a:normAutofit/>
          </a:bodyPr>
          <a:lstStyle/>
          <a:p>
            <a:r>
              <a:rPr lang="en-US" sz="2800" dirty="0" smtClean="0">
                <a:solidFill>
                  <a:schemeClr val="accent3"/>
                </a:solidFill>
              </a:rPr>
              <a:t>Gas/Electric Coordination Scheduling Implications</a:t>
            </a:r>
            <a:endParaRPr lang="en-US" sz="2800" dirty="0">
              <a:solidFill>
                <a:schemeClr val="accent3"/>
              </a:solidFill>
            </a:endParaRPr>
          </a:p>
        </p:txBody>
      </p:sp>
      <p:pic>
        <p:nvPicPr>
          <p:cNvPr id="5" name="Content Placeholder 4"/>
          <p:cNvPicPr>
            <a:picLocks noGrp="1" noChangeAspect="1"/>
          </p:cNvPicPr>
          <p:nvPr>
            <p:ph sz="half" idx="1"/>
          </p:nvPr>
        </p:nvPicPr>
        <p:blipFill>
          <a:blip r:embed="rId3"/>
          <a:stretch>
            <a:fillRect/>
          </a:stretch>
        </p:blipFill>
        <p:spPr>
          <a:xfrm>
            <a:off x="511705" y="1030377"/>
            <a:ext cx="3415074" cy="5213217"/>
          </a:xfrm>
          <a:prstGeom prst="rect">
            <a:avLst/>
          </a:prstGeom>
        </p:spPr>
      </p:pic>
      <p:sp>
        <p:nvSpPr>
          <p:cNvPr id="4" name="Content Placeholder 3"/>
          <p:cNvSpPr>
            <a:spLocks noGrp="1"/>
          </p:cNvSpPr>
          <p:nvPr>
            <p:ph sz="half" idx="2"/>
          </p:nvPr>
        </p:nvSpPr>
        <p:spPr>
          <a:xfrm>
            <a:off x="4648200" y="907930"/>
            <a:ext cx="4038600" cy="5213217"/>
          </a:xfrm>
        </p:spPr>
        <p:txBody>
          <a:bodyPr>
            <a:normAutofit fontScale="85000" lnSpcReduction="10000"/>
          </a:bodyPr>
          <a:lstStyle/>
          <a:p>
            <a:r>
              <a:rPr lang="en-US" sz="2000" dirty="0"/>
              <a:t>As the peak-to-average ratio rises, generators called on </a:t>
            </a:r>
            <a:r>
              <a:rPr lang="en-US" sz="2000" dirty="0" smtClean="0"/>
              <a:t>to meet </a:t>
            </a:r>
            <a:r>
              <a:rPr lang="en-US" sz="2000" dirty="0"/>
              <a:t>peak-hour demand are running fewer hours and/or at lower output levels the rest of the year</a:t>
            </a:r>
            <a:r>
              <a:rPr lang="en-US" sz="2000" dirty="0" smtClean="0"/>
              <a:t>.</a:t>
            </a:r>
          </a:p>
          <a:p>
            <a:r>
              <a:rPr lang="en-US" sz="2000" dirty="0" smtClean="0"/>
              <a:t>As more renewables and DERs are added to the grid, ancillary services needs and values will increase.</a:t>
            </a:r>
          </a:p>
          <a:p>
            <a:r>
              <a:rPr lang="en-US" sz="2000" dirty="0" smtClean="0"/>
              <a:t>Efficient price formation and capturing that value require more scheduling cycles and sub-day services from the wholesale gas market  (e.g., Cal-ISO FRP, Duck curve).</a:t>
            </a:r>
          </a:p>
          <a:p>
            <a:r>
              <a:rPr lang="en-US" sz="2000" dirty="0" smtClean="0"/>
              <a:t>A more dynamic, data driven grid will price based on the value of services  (i.e., revenue opportunity).</a:t>
            </a:r>
          </a:p>
          <a:p>
            <a:r>
              <a:rPr lang="en-US" sz="2000" dirty="0" smtClean="0"/>
              <a:t>Electric – hourly pricing; sub-hourly balancing;  Gas ??</a:t>
            </a:r>
          </a:p>
          <a:p>
            <a:endParaRPr lang="en-US" sz="2000" dirty="0" smtClean="0"/>
          </a:p>
          <a:p>
            <a:endParaRPr lang="en-US" sz="2000" dirty="0" smtClean="0"/>
          </a:p>
          <a:p>
            <a:endParaRPr lang="en-US" sz="2000" dirty="0"/>
          </a:p>
        </p:txBody>
      </p:sp>
      <p:sp>
        <p:nvSpPr>
          <p:cNvPr id="3" name="TextBox 2"/>
          <p:cNvSpPr txBox="1"/>
          <p:nvPr/>
        </p:nvSpPr>
        <p:spPr>
          <a:xfrm>
            <a:off x="365919" y="6243594"/>
            <a:ext cx="441146" cy="369332"/>
          </a:xfrm>
          <a:prstGeom prst="rect">
            <a:avLst/>
          </a:prstGeom>
          <a:noFill/>
        </p:spPr>
        <p:txBody>
          <a:bodyPr wrap="none" rtlCol="0">
            <a:spAutoFit/>
          </a:bodyPr>
          <a:lstStyle/>
          <a:p>
            <a:r>
              <a:rPr lang="en-US" dirty="0" smtClean="0"/>
              <a:t>21</a:t>
            </a:r>
            <a:endParaRPr lang="en-US" dirty="0"/>
          </a:p>
        </p:txBody>
      </p:sp>
    </p:spTree>
    <p:extLst>
      <p:ext uri="{BB962C8B-B14F-4D97-AF65-F5344CB8AC3E}">
        <p14:creationId xmlns:p14="http://schemas.microsoft.com/office/powerpoint/2010/main" val="411883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krobinson\AppData\Local\Microsoft\Windows\Temporary Internet Files\Content.IE5\QI0CQDQD\Solar-Panel[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59" r="-11259"/>
          <a:stretch/>
        </p:blipFill>
        <p:spPr bwMode="auto">
          <a:xfrm>
            <a:off x="0" y="0"/>
            <a:ext cx="1030417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43779" y="578241"/>
            <a:ext cx="6274676" cy="2741558"/>
          </a:xfrm>
        </p:spPr>
        <p:txBody>
          <a:bodyPr>
            <a:noAutofit/>
          </a:bodyPr>
          <a:lstStyle/>
          <a:p>
            <a:pPr marL="0" indent="0" algn="ctr">
              <a:buNone/>
            </a:pPr>
            <a:r>
              <a:rPr lang="en-US" sz="2400" b="1" dirty="0" smtClean="0">
                <a:solidFill>
                  <a:schemeClr val="bg1"/>
                </a:solidFill>
                <a:effectLst>
                  <a:outerShdw blurRad="38100" dist="38100" dir="2700000" algn="tl">
                    <a:srgbClr val="000000">
                      <a:alpha val="43137"/>
                    </a:srgbClr>
                  </a:outerShdw>
                </a:effectLst>
              </a:rPr>
              <a:t>“There </a:t>
            </a:r>
            <a:r>
              <a:rPr lang="en-US" sz="2400" b="1" dirty="0">
                <a:solidFill>
                  <a:schemeClr val="bg1"/>
                </a:solidFill>
                <a:effectLst>
                  <a:outerShdw blurRad="38100" dist="38100" dir="2700000" algn="tl">
                    <a:srgbClr val="000000">
                      <a:alpha val="43137"/>
                    </a:srgbClr>
                  </a:outerShdw>
                </a:effectLst>
              </a:rPr>
              <a:t>cannot be a </a:t>
            </a:r>
            <a:r>
              <a:rPr lang="en-US" sz="2400" b="1" dirty="0" smtClean="0">
                <a:solidFill>
                  <a:schemeClr val="bg1"/>
                </a:solidFill>
                <a:effectLst>
                  <a:outerShdw blurRad="38100" dist="38100" dir="2700000" algn="tl">
                    <a:srgbClr val="000000">
                      <a:alpha val="43137"/>
                    </a:srgbClr>
                  </a:outerShdw>
                </a:effectLst>
              </a:rPr>
              <a:t>smart, </a:t>
            </a:r>
            <a:r>
              <a:rPr lang="en-US" sz="2400" b="1" dirty="0">
                <a:solidFill>
                  <a:schemeClr val="bg1"/>
                </a:solidFill>
                <a:effectLst>
                  <a:outerShdw blurRad="38100" dist="38100" dir="2700000" algn="tl">
                    <a:srgbClr val="000000">
                      <a:alpha val="43137"/>
                    </a:srgbClr>
                  </a:outerShdw>
                </a:effectLst>
              </a:rPr>
              <a:t>interactive grid unless the business rules governing the means by which gas is traded and dispatched are in sync with the evolving needs of the electric </a:t>
            </a:r>
            <a:r>
              <a:rPr lang="en-US" sz="2400" b="1" dirty="0" smtClean="0">
                <a:solidFill>
                  <a:schemeClr val="bg1"/>
                </a:solidFill>
                <a:effectLst>
                  <a:outerShdw blurRad="38100" dist="38100" dir="2700000" algn="tl">
                    <a:srgbClr val="000000">
                      <a:alpha val="43137"/>
                    </a:srgbClr>
                  </a:outerShdw>
                </a:effectLst>
              </a:rPr>
              <a:t>markets.”</a:t>
            </a:r>
            <a:r>
              <a:rPr lang="en-US" sz="2400" i="1" dirty="0" smtClean="0">
                <a:solidFill>
                  <a:schemeClr val="bg1"/>
                </a:solidFill>
                <a:effectLst>
                  <a:outerShdw blurRad="38100" dist="38100" dir="2700000" algn="tl">
                    <a:srgbClr val="000000">
                      <a:alpha val="43137"/>
                    </a:srgbClr>
                  </a:outerShdw>
                </a:effectLst>
              </a:rPr>
              <a:t/>
            </a:r>
            <a:br>
              <a:rPr lang="en-US" sz="2400" i="1" dirty="0" smtClean="0">
                <a:solidFill>
                  <a:schemeClr val="bg1"/>
                </a:solidFill>
                <a:effectLst>
                  <a:outerShdw blurRad="38100" dist="38100" dir="2700000" algn="tl">
                    <a:srgbClr val="000000">
                      <a:alpha val="43137"/>
                    </a:srgbClr>
                  </a:outerShdw>
                </a:effectLst>
              </a:rPr>
            </a:br>
            <a:r>
              <a:rPr lang="en-US" sz="2400" i="1" dirty="0" smtClean="0">
                <a:solidFill>
                  <a:schemeClr val="bg1"/>
                </a:solidFill>
                <a:effectLst>
                  <a:outerShdw blurRad="38100" dist="38100" dir="2700000" algn="tl">
                    <a:srgbClr val="000000">
                      <a:alpha val="43137"/>
                    </a:srgbClr>
                  </a:outerShdw>
                </a:effectLst>
              </a:rPr>
              <a:t>-EDF FERC Comments, </a:t>
            </a:r>
            <a:br>
              <a:rPr lang="en-US" sz="2400" i="1" dirty="0" smtClean="0">
                <a:solidFill>
                  <a:schemeClr val="bg1"/>
                </a:solidFill>
                <a:effectLst>
                  <a:outerShdw blurRad="38100" dist="38100" dir="2700000" algn="tl">
                    <a:srgbClr val="000000">
                      <a:alpha val="43137"/>
                    </a:srgbClr>
                  </a:outerShdw>
                </a:effectLst>
              </a:rPr>
            </a:br>
            <a:r>
              <a:rPr lang="en-US" sz="2400" i="1" dirty="0" smtClean="0">
                <a:solidFill>
                  <a:schemeClr val="bg1"/>
                </a:solidFill>
                <a:effectLst>
                  <a:outerShdw blurRad="38100" dist="38100" dir="2700000" algn="tl">
                    <a:srgbClr val="000000">
                      <a:alpha val="43137"/>
                    </a:srgbClr>
                  </a:outerShdw>
                </a:effectLst>
              </a:rPr>
              <a:t>November 2014    </a:t>
            </a:r>
          </a:p>
        </p:txBody>
      </p:sp>
      <p:sp>
        <p:nvSpPr>
          <p:cNvPr id="2" name="TextBox 1"/>
          <p:cNvSpPr txBox="1"/>
          <p:nvPr/>
        </p:nvSpPr>
        <p:spPr>
          <a:xfrm>
            <a:off x="646386" y="3244334"/>
            <a:ext cx="8069462" cy="2677656"/>
          </a:xfrm>
          <a:prstGeom prst="rect">
            <a:avLst/>
          </a:prstGeom>
          <a:noFill/>
          <a:ln>
            <a:noFill/>
          </a:ln>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“We </a:t>
            </a:r>
            <a:r>
              <a:rPr lang="en-US" sz="2400" dirty="0">
                <a:solidFill>
                  <a:schemeClr val="bg1"/>
                </a:solidFill>
                <a:effectLst>
                  <a:outerShdw blurRad="38100" dist="38100" dir="2700000" algn="tl">
                    <a:srgbClr val="000000">
                      <a:alpha val="43137"/>
                    </a:srgbClr>
                  </a:outerShdw>
                </a:effectLst>
              </a:rPr>
              <a:t>continue to recognize that additional intraday nomination </a:t>
            </a:r>
            <a:r>
              <a:rPr lang="en-US" sz="2400" dirty="0" smtClean="0">
                <a:solidFill>
                  <a:schemeClr val="bg1"/>
                </a:solidFill>
                <a:effectLst>
                  <a:outerShdw blurRad="38100" dist="38100" dir="2700000" algn="tl">
                    <a:srgbClr val="000000">
                      <a:alpha val="43137"/>
                    </a:srgbClr>
                  </a:outerShdw>
                </a:effectLst>
              </a:rPr>
              <a:t>opportunities could </a:t>
            </a:r>
            <a:r>
              <a:rPr lang="en-US" sz="2400" dirty="0">
                <a:solidFill>
                  <a:schemeClr val="bg1"/>
                </a:solidFill>
                <a:effectLst>
                  <a:outerShdw blurRad="38100" dist="38100" dir="2700000" algn="tl">
                    <a:srgbClr val="000000">
                      <a:alpha val="43137"/>
                    </a:srgbClr>
                  </a:outerShdw>
                </a:effectLst>
              </a:rPr>
              <a:t>promote more efficient use of existing </a:t>
            </a:r>
            <a:r>
              <a:rPr lang="en-US" sz="2400" dirty="0" smtClean="0">
                <a:solidFill>
                  <a:schemeClr val="bg1"/>
                </a:solidFill>
                <a:effectLst>
                  <a:outerShdw blurRad="38100" dist="38100" dir="2700000" algn="tl">
                    <a:srgbClr val="000000">
                      <a:alpha val="43137"/>
                    </a:srgbClr>
                  </a:outerShdw>
                </a:effectLst>
              </a:rPr>
              <a:t>pipeline </a:t>
            </a:r>
            <a:r>
              <a:rPr lang="en-US" sz="2400" dirty="0">
                <a:solidFill>
                  <a:schemeClr val="bg1"/>
                </a:solidFill>
                <a:effectLst>
                  <a:outerShdw blurRad="38100" dist="38100" dir="2700000" algn="tl">
                    <a:srgbClr val="000000">
                      <a:alpha val="43137"/>
                    </a:srgbClr>
                  </a:outerShdw>
                </a:effectLst>
              </a:rPr>
              <a:t>infrastructure and </a:t>
            </a:r>
            <a:r>
              <a:rPr lang="en-US" sz="2400" dirty="0" smtClean="0">
                <a:solidFill>
                  <a:schemeClr val="bg1"/>
                </a:solidFill>
                <a:effectLst>
                  <a:outerShdw blurRad="38100" dist="38100" dir="2700000" algn="tl">
                    <a:srgbClr val="000000">
                      <a:alpha val="43137"/>
                    </a:srgbClr>
                  </a:outerShdw>
                </a:effectLst>
              </a:rPr>
              <a:t>provide additional </a:t>
            </a:r>
            <a:r>
              <a:rPr lang="en-US" sz="2400" dirty="0">
                <a:solidFill>
                  <a:schemeClr val="bg1"/>
                </a:solidFill>
                <a:effectLst>
                  <a:outerShdw blurRad="38100" dist="38100" dir="2700000" algn="tl">
                    <a:srgbClr val="000000">
                      <a:alpha val="43137"/>
                    </a:srgbClr>
                  </a:outerShdw>
                </a:effectLst>
              </a:rPr>
              <a:t>operational </a:t>
            </a:r>
            <a:r>
              <a:rPr lang="en-US" sz="2400" dirty="0" smtClean="0">
                <a:solidFill>
                  <a:schemeClr val="bg1"/>
                </a:solidFill>
                <a:effectLst>
                  <a:outerShdw blurRad="38100" dist="38100" dir="2700000" algn="tl">
                    <a:srgbClr val="000000">
                      <a:alpha val="43137"/>
                    </a:srgbClr>
                  </a:outerShdw>
                </a:effectLst>
              </a:rPr>
              <a:t>flexibility </a:t>
            </a:r>
            <a:r>
              <a:rPr lang="en-US" sz="2400" dirty="0">
                <a:solidFill>
                  <a:schemeClr val="bg1"/>
                </a:solidFill>
                <a:effectLst>
                  <a:outerShdw blurRad="38100" dist="38100" dir="2700000" algn="tl">
                    <a:srgbClr val="000000">
                      <a:alpha val="43137"/>
                    </a:srgbClr>
                  </a:outerShdw>
                </a:effectLst>
              </a:rPr>
              <a:t>to all pipeline shippers, </a:t>
            </a:r>
            <a:endParaRPr lang="en-US" sz="2400" dirty="0" smtClean="0">
              <a:solidFill>
                <a:schemeClr val="bg1"/>
              </a:solidFill>
              <a:effectLst>
                <a:outerShdw blurRad="38100" dist="38100" dir="2700000" algn="tl">
                  <a:srgbClr val="000000">
                    <a:alpha val="43137"/>
                  </a:srgbClr>
                </a:outerShdw>
              </a:effectLst>
            </a:endParaRPr>
          </a:p>
          <a:p>
            <a:pPr algn="ctr"/>
            <a:r>
              <a:rPr lang="en-US" sz="2400" dirty="0" smtClean="0">
                <a:solidFill>
                  <a:schemeClr val="bg1"/>
                </a:solidFill>
                <a:effectLst>
                  <a:outerShdw blurRad="38100" dist="38100" dir="2700000" algn="tl">
                    <a:srgbClr val="000000">
                      <a:alpha val="43137"/>
                    </a:srgbClr>
                  </a:outerShdw>
                </a:effectLst>
              </a:rPr>
              <a:t>including </a:t>
            </a:r>
            <a:r>
              <a:rPr lang="en-US" sz="2400">
                <a:solidFill>
                  <a:schemeClr val="bg1"/>
                </a:solidFill>
                <a:effectLst>
                  <a:outerShdw blurRad="38100" dist="38100" dir="2700000" algn="tl">
                    <a:srgbClr val="000000">
                      <a:alpha val="43137"/>
                    </a:srgbClr>
                  </a:outerShdw>
                </a:effectLst>
              </a:rPr>
              <a:t>gas-fired </a:t>
            </a:r>
            <a:r>
              <a:rPr lang="en-US" sz="2400" smtClean="0">
                <a:solidFill>
                  <a:schemeClr val="bg1"/>
                </a:solidFill>
                <a:effectLst>
                  <a:outerShdw blurRad="38100" dist="38100" dir="2700000" algn="tl">
                    <a:srgbClr val="000000">
                      <a:alpha val="43137"/>
                    </a:srgbClr>
                  </a:outerShdw>
                </a:effectLst>
              </a:rPr>
              <a:t>generators.”</a:t>
            </a:r>
            <a:endParaRPr lang="en-US" sz="2400" dirty="0" smtClean="0">
              <a:solidFill>
                <a:schemeClr val="bg1"/>
              </a:solidFill>
              <a:effectLst>
                <a:outerShdw blurRad="38100" dist="38100" dir="2700000" algn="tl">
                  <a:srgbClr val="000000">
                    <a:alpha val="43137"/>
                  </a:srgbClr>
                </a:outerShdw>
              </a:effectLst>
            </a:endParaRPr>
          </a:p>
          <a:p>
            <a:pPr algn="ctr"/>
            <a:r>
              <a:rPr lang="en-US" sz="2400" dirty="0" smtClean="0">
                <a:solidFill>
                  <a:schemeClr val="bg1"/>
                </a:solidFill>
                <a:effectLst>
                  <a:outerShdw blurRad="38100" dist="38100" dir="2700000" algn="tl">
                    <a:srgbClr val="000000">
                      <a:alpha val="43137"/>
                    </a:srgbClr>
                  </a:outerShdw>
                </a:effectLst>
              </a:rPr>
              <a:t>-Final FERC Order #809</a:t>
            </a:r>
          </a:p>
          <a:p>
            <a:pPr algn="ctr"/>
            <a:r>
              <a:rPr lang="en-US" sz="2400" i="1" dirty="0" smtClean="0">
                <a:solidFill>
                  <a:schemeClr val="bg1"/>
                </a:solidFill>
                <a:effectLst>
                  <a:outerShdw blurRad="38100" dist="38100" dir="2700000" algn="tl">
                    <a:srgbClr val="000000">
                      <a:alpha val="43137"/>
                    </a:srgbClr>
                  </a:outerShdw>
                </a:effectLst>
              </a:rPr>
              <a:t>April 2015</a:t>
            </a:r>
            <a:endParaRPr lang="en-US" sz="2400" i="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77586" y="6123214"/>
            <a:ext cx="441146" cy="369332"/>
          </a:xfrm>
          <a:prstGeom prst="rect">
            <a:avLst/>
          </a:prstGeom>
          <a:noFill/>
        </p:spPr>
        <p:txBody>
          <a:bodyPr wrap="none" rtlCol="0">
            <a:spAutoFit/>
          </a:bodyPr>
          <a:lstStyle/>
          <a:p>
            <a:r>
              <a:rPr lang="en-US" dirty="0" smtClean="0"/>
              <a:t>22</a:t>
            </a:r>
            <a:endParaRPr lang="en-US" dirty="0"/>
          </a:p>
        </p:txBody>
      </p:sp>
    </p:spTree>
    <p:extLst>
      <p:ext uri="{BB962C8B-B14F-4D97-AF65-F5344CB8AC3E}">
        <p14:creationId xmlns:p14="http://schemas.microsoft.com/office/powerpoint/2010/main" val="2495200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the opportunity to share our perspectives!</a:t>
            </a:r>
            <a:endParaRPr lang="en-US" dirty="0"/>
          </a:p>
        </p:txBody>
      </p:sp>
      <p:sp>
        <p:nvSpPr>
          <p:cNvPr id="3" name="TextBox 2"/>
          <p:cNvSpPr txBox="1"/>
          <p:nvPr/>
        </p:nvSpPr>
        <p:spPr>
          <a:xfrm>
            <a:off x="342900" y="6204857"/>
            <a:ext cx="441146" cy="369332"/>
          </a:xfrm>
          <a:prstGeom prst="rect">
            <a:avLst/>
          </a:prstGeom>
          <a:noFill/>
        </p:spPr>
        <p:txBody>
          <a:bodyPr wrap="none" rtlCol="0">
            <a:spAutoFit/>
          </a:bodyPr>
          <a:lstStyle/>
          <a:p>
            <a:r>
              <a:rPr lang="en-US" dirty="0" smtClean="0"/>
              <a:t>23</a:t>
            </a:r>
            <a:endParaRPr lang="en-US" dirty="0"/>
          </a:p>
        </p:txBody>
      </p:sp>
    </p:spTree>
    <p:extLst>
      <p:ext uri="{BB962C8B-B14F-4D97-AF65-F5344CB8AC3E}">
        <p14:creationId xmlns:p14="http://schemas.microsoft.com/office/powerpoint/2010/main" val="2295827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1500" y="1677081"/>
            <a:ext cx="7886700" cy="2852737"/>
          </a:xfrm>
          <a:prstGeom prst="rect">
            <a:avLst/>
          </a:prstGeom>
        </p:spPr>
        <p:txBody>
          <a:bodyPr/>
          <a:lstStyle/>
          <a:p>
            <a:r>
              <a:rPr lang="en-US" dirty="0" smtClean="0"/>
              <a:t>Technical Appendix</a:t>
            </a:r>
            <a:endParaRPr lang="en-US" dirty="0"/>
          </a:p>
        </p:txBody>
      </p:sp>
    </p:spTree>
    <p:extLst>
      <p:ext uri="{BB962C8B-B14F-4D97-AF65-F5344CB8AC3E}">
        <p14:creationId xmlns:p14="http://schemas.microsoft.com/office/powerpoint/2010/main" val="28462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t>Assumptions – TGP/DTI LMP Impact Analysis</a:t>
            </a:r>
            <a:endParaRPr lang="en-US" sz="3200" dirty="0"/>
          </a:p>
        </p:txBody>
      </p:sp>
      <p:sp>
        <p:nvSpPr>
          <p:cNvPr id="5" name="Content Placeholder 4"/>
          <p:cNvSpPr>
            <a:spLocks noGrp="1"/>
          </p:cNvSpPr>
          <p:nvPr>
            <p:ph idx="1"/>
          </p:nvPr>
        </p:nvSpPr>
        <p:spPr>
          <a:xfrm>
            <a:off x="579438" y="1186250"/>
            <a:ext cx="8107362" cy="5115696"/>
          </a:xfrm>
        </p:spPr>
        <p:txBody>
          <a:bodyPr>
            <a:normAutofit fontScale="62500" lnSpcReduction="20000"/>
          </a:bodyPr>
          <a:lstStyle/>
          <a:p>
            <a:r>
              <a:rPr lang="en-US" dirty="0" smtClean="0"/>
              <a:t>Estimates based on scheduling Dec 1, 2012 – June 30, 2015</a:t>
            </a:r>
          </a:p>
          <a:p>
            <a:r>
              <a:rPr lang="en-US" dirty="0" smtClean="0"/>
              <a:t>Assumed </a:t>
            </a:r>
            <a:r>
              <a:rPr lang="en-US" dirty="0"/>
              <a:t>improvement in load factors (1-20%) </a:t>
            </a:r>
            <a:r>
              <a:rPr lang="en-US" dirty="0" smtClean="0"/>
              <a:t>from additional cycles on constrained days</a:t>
            </a:r>
            <a:r>
              <a:rPr lang="en-US" dirty="0"/>
              <a:t> (load factor&gt;75</a:t>
            </a:r>
            <a:r>
              <a:rPr lang="en-US" dirty="0" smtClean="0"/>
              <a:t>%) (for DTI&gt;80%).</a:t>
            </a:r>
          </a:p>
          <a:p>
            <a:r>
              <a:rPr lang="en-US" dirty="0" smtClean="0"/>
              <a:t>Counterfactual </a:t>
            </a:r>
            <a:r>
              <a:rPr lang="en-US" dirty="0"/>
              <a:t>gas price </a:t>
            </a:r>
            <a:r>
              <a:rPr lang="en-US" dirty="0" smtClean="0"/>
              <a:t>with more cycles is </a:t>
            </a:r>
            <a:r>
              <a:rPr lang="en-US" dirty="0"/>
              <a:t>estimated for constrained </a:t>
            </a:r>
            <a:r>
              <a:rPr lang="en-US" dirty="0" smtClean="0"/>
              <a:t>days.</a:t>
            </a:r>
          </a:p>
          <a:p>
            <a:r>
              <a:rPr lang="en-US" dirty="0" smtClean="0"/>
              <a:t>Based </a:t>
            </a:r>
            <a:r>
              <a:rPr lang="en-US" dirty="0"/>
              <a:t>on </a:t>
            </a:r>
            <a:r>
              <a:rPr lang="en-US" dirty="0" smtClean="0"/>
              <a:t>a price elasticity of gas demand of -0.5.</a:t>
            </a:r>
            <a:endParaRPr lang="en-US" dirty="0"/>
          </a:p>
          <a:p>
            <a:r>
              <a:rPr lang="en-US" dirty="0" smtClean="0"/>
              <a:t>Real-time hourly price and Algonquin (for DTI, PJM and Transco Zone 5) </a:t>
            </a:r>
            <a:r>
              <a:rPr lang="en-US" dirty="0" err="1" smtClean="0"/>
              <a:t>citygate</a:t>
            </a:r>
            <a:r>
              <a:rPr lang="en-US" dirty="0" smtClean="0"/>
              <a:t> price used to calculate implied conversion efficiency if gas is on the margin. </a:t>
            </a:r>
          </a:p>
          <a:p>
            <a:r>
              <a:rPr lang="en-US" dirty="0" smtClean="0"/>
              <a:t>If implied conversion efficiency is &gt;30% (gas turbine) and &lt;45% (combined cycle), gas assumed to be on the margin.</a:t>
            </a:r>
          </a:p>
          <a:p>
            <a:r>
              <a:rPr lang="en-US" dirty="0" smtClean="0"/>
              <a:t>Counterfactual gas </a:t>
            </a:r>
            <a:r>
              <a:rPr lang="en-US" dirty="0"/>
              <a:t>price translates into a lower marginal cost for </a:t>
            </a:r>
            <a:r>
              <a:rPr lang="en-US" dirty="0" smtClean="0"/>
              <a:t>the marginal gas generator and thus a lower real-time price for hours with gas on the margin. Only those hours are counted toward savings.</a:t>
            </a:r>
            <a:endParaRPr lang="en-US" dirty="0"/>
          </a:p>
          <a:p>
            <a:r>
              <a:rPr lang="en-US" dirty="0" smtClean="0"/>
              <a:t>Electric </a:t>
            </a:r>
            <a:r>
              <a:rPr lang="en-US" dirty="0"/>
              <a:t>demand is assumed to remain the </a:t>
            </a:r>
            <a:r>
              <a:rPr lang="en-US" dirty="0" smtClean="0"/>
              <a:t>same. Savings only based on reduction in LMPs given actual demand.</a:t>
            </a:r>
            <a:endParaRPr lang="en-US" dirty="0"/>
          </a:p>
        </p:txBody>
      </p:sp>
    </p:spTree>
    <p:extLst>
      <p:ext uri="{BB962C8B-B14F-4D97-AF65-F5344CB8AC3E}">
        <p14:creationId xmlns:p14="http://schemas.microsoft.com/office/powerpoint/2010/main" val="3461909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286" y="130628"/>
            <a:ext cx="8980714" cy="6449971"/>
          </a:xfrm>
          <a:prstGeom prst="rect">
            <a:avLst/>
          </a:prstGeom>
        </p:spPr>
        <p:txBody>
          <a:bodyPr wrap="square">
            <a:spAutoFit/>
          </a:bodyPr>
          <a:lstStyle/>
          <a:p>
            <a:pPr algn="ctr">
              <a:lnSpc>
                <a:spcPct val="115000"/>
              </a:lnSpc>
              <a:spcAft>
                <a:spcPts val="1000"/>
              </a:spcAft>
            </a:pPr>
            <a:r>
              <a:rPr lang="en-US" sz="1100" b="1" u="sng" dirty="0">
                <a:latin typeface="Calibri" panose="020F0502020204030204" pitchFamily="34" charset="0"/>
                <a:ea typeface="Calibri" panose="020F0502020204030204" pitchFamily="34" charset="0"/>
                <a:cs typeface="Times New Roman" panose="02020603050405020304" pitchFamily="18" charset="0"/>
              </a:rPr>
              <a:t>Jan 2014 Pipeline Utilization PJM OH East Report </a:t>
            </a:r>
            <a:r>
              <a:rPr lang="en-US" sz="1100" b="1" u="sng" dirty="0" smtClean="0">
                <a:latin typeface="Calibri" panose="020F0502020204030204" pitchFamily="34" charset="0"/>
                <a:ea typeface="Calibri" panose="020F0502020204030204" pitchFamily="34" charset="0"/>
                <a:cs typeface="Times New Roman" panose="02020603050405020304" pitchFamily="18" charset="0"/>
              </a:rPr>
              <a:t>Notes (Skipping Stone)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arenR"/>
            </a:pPr>
            <a:r>
              <a:rPr lang="en-US" sz="1100" dirty="0">
                <a:latin typeface="Calibri" panose="020F0502020204030204" pitchFamily="34" charset="0"/>
                <a:ea typeface="Calibri" panose="020F0502020204030204" pitchFamily="34" charset="0"/>
                <a:cs typeface="Times New Roman" panose="02020603050405020304" pitchFamily="18" charset="0"/>
              </a:rPr>
              <a:t>Pipelines &amp; Geographic Area Studied</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Columbia Gas Transmission (TCO)</a:t>
            </a:r>
          </a:p>
          <a:p>
            <a:pPr marL="1143000" marR="0" lvl="2" indent="-228600">
              <a:lnSpc>
                <a:spcPct val="115000"/>
              </a:lnSpc>
              <a:spcBef>
                <a:spcPts val="0"/>
              </a:spcBef>
              <a:spcAft>
                <a:spcPts val="0"/>
              </a:spcAft>
              <a:buFont typeface="+mj-lt"/>
              <a:buAutoNum type="romanLcPeriod"/>
            </a:pPr>
            <a:r>
              <a:rPr lang="en-US" sz="1100" dirty="0">
                <a:latin typeface="Calibri" panose="020F0502020204030204" pitchFamily="34" charset="0"/>
                <a:ea typeface="Calibri" panose="020F0502020204030204" pitchFamily="34" charset="0"/>
                <a:cs typeface="Times New Roman" panose="02020603050405020304" pitchFamily="18" charset="0"/>
              </a:rPr>
              <a:t>OH, PA, NJ, MD, VA, DE</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Dominion Transmission (DTI)</a:t>
            </a:r>
          </a:p>
          <a:p>
            <a:pPr marL="1143000" marR="0" lvl="2" indent="-228600">
              <a:lnSpc>
                <a:spcPct val="115000"/>
              </a:lnSpc>
              <a:spcBef>
                <a:spcPts val="0"/>
              </a:spcBef>
              <a:spcAft>
                <a:spcPts val="0"/>
              </a:spcAft>
              <a:buFont typeface="+mj-lt"/>
              <a:buAutoNum type="romanLcPeriod"/>
            </a:pPr>
            <a:r>
              <a:rPr lang="en-US" sz="1100" dirty="0">
                <a:latin typeface="Calibri" panose="020F0502020204030204" pitchFamily="34" charset="0"/>
                <a:ea typeface="Calibri" panose="020F0502020204030204" pitchFamily="34" charset="0"/>
                <a:cs typeface="Times New Roman" panose="02020603050405020304" pitchFamily="18" charset="0"/>
              </a:rPr>
              <a:t>OH, PA, MD, VA,</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Texas Eastern Transmission (TETCO)</a:t>
            </a:r>
          </a:p>
          <a:p>
            <a:pPr marL="1143000" marR="0" lvl="2" indent="-228600">
              <a:lnSpc>
                <a:spcPct val="115000"/>
              </a:lnSpc>
              <a:spcBef>
                <a:spcPts val="0"/>
              </a:spcBef>
              <a:spcAft>
                <a:spcPts val="0"/>
              </a:spcAft>
              <a:buFont typeface="+mj-lt"/>
              <a:buAutoNum type="romanLcPeriod"/>
            </a:pPr>
            <a:r>
              <a:rPr lang="en-US" sz="1100" dirty="0">
                <a:latin typeface="Calibri" panose="020F0502020204030204" pitchFamily="34" charset="0"/>
                <a:ea typeface="Calibri" panose="020F0502020204030204" pitchFamily="34" charset="0"/>
                <a:cs typeface="Times New Roman" panose="02020603050405020304" pitchFamily="18" charset="0"/>
              </a:rPr>
              <a:t>OH, PA, NJ</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Tennessee Gas Pipeline (TGP)</a:t>
            </a:r>
          </a:p>
          <a:p>
            <a:pPr marL="1143000" marR="0" lvl="2" indent="-228600">
              <a:lnSpc>
                <a:spcPct val="115000"/>
              </a:lnSpc>
              <a:spcBef>
                <a:spcPts val="0"/>
              </a:spcBef>
              <a:spcAft>
                <a:spcPts val="0"/>
              </a:spcAft>
              <a:buFont typeface="+mj-lt"/>
              <a:buAutoNum type="romanLcPeriod"/>
            </a:pPr>
            <a:r>
              <a:rPr lang="en-US" sz="1100" dirty="0">
                <a:latin typeface="Calibri" panose="020F0502020204030204" pitchFamily="34" charset="0"/>
                <a:ea typeface="Calibri" panose="020F0502020204030204" pitchFamily="34" charset="0"/>
                <a:cs typeface="Times New Roman" panose="02020603050405020304" pitchFamily="18" charset="0"/>
              </a:rPr>
              <a:t>OH, PA, NJ,</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Transcontinental Gas Pipe Line (Transco)</a:t>
            </a:r>
          </a:p>
          <a:p>
            <a:pPr marL="1143000" marR="0" lvl="2" indent="-228600">
              <a:lnSpc>
                <a:spcPct val="115000"/>
              </a:lnSpc>
              <a:spcBef>
                <a:spcPts val="0"/>
              </a:spcBef>
              <a:spcAft>
                <a:spcPts val="0"/>
              </a:spcAft>
              <a:buFont typeface="+mj-lt"/>
              <a:buAutoNum type="romanLcPeriod"/>
            </a:pPr>
            <a:r>
              <a:rPr lang="en-US" sz="1100" dirty="0">
                <a:latin typeface="Calibri" panose="020F0502020204030204" pitchFamily="34" charset="0"/>
                <a:ea typeface="Calibri" panose="020F0502020204030204" pitchFamily="34" charset="0"/>
                <a:cs typeface="Times New Roman" panose="02020603050405020304" pitchFamily="18" charset="0"/>
              </a:rPr>
              <a:t>PA, NJ, MD, VA, DE</a:t>
            </a:r>
          </a:p>
          <a:p>
            <a:pPr marL="342900" marR="0" lvl="0" indent="-342900">
              <a:lnSpc>
                <a:spcPct val="115000"/>
              </a:lnSpc>
              <a:spcBef>
                <a:spcPts val="0"/>
              </a:spcBef>
              <a:spcAft>
                <a:spcPts val="0"/>
              </a:spcAft>
              <a:buFont typeface="+mj-lt"/>
              <a:buAutoNum type="arabicParenR"/>
            </a:pPr>
            <a:r>
              <a:rPr lang="en-US" sz="1100" dirty="0">
                <a:latin typeface="Calibri" panose="020F0502020204030204" pitchFamily="34" charset="0"/>
                <a:ea typeface="Calibri" panose="020F0502020204030204" pitchFamily="34" charset="0"/>
                <a:cs typeface="Times New Roman" panose="02020603050405020304" pitchFamily="18" charset="0"/>
              </a:rPr>
              <a:t>Definition of “PJM Market”</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For Contracted Quantities: All contractual delivery points and accounting codes for physical locations where gas is delivered for consumption by the entity at the delivery location(s) in the Geographic Area Studied.</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For Scheduled Quantities: All delivery points and accounting codes for physical locations where gas is delivered for consumption by the entity at the delivery location(s) in the Geographic Area Studied.</a:t>
            </a:r>
          </a:p>
          <a:p>
            <a:pPr marL="342900" marR="0" lvl="0" indent="-342900">
              <a:lnSpc>
                <a:spcPct val="115000"/>
              </a:lnSpc>
              <a:spcBef>
                <a:spcPts val="0"/>
              </a:spcBef>
              <a:spcAft>
                <a:spcPts val="0"/>
              </a:spcAft>
              <a:buFont typeface="+mj-lt"/>
              <a:buAutoNum type="arabicParenR"/>
            </a:pPr>
            <a:r>
              <a:rPr lang="en-US" sz="1100" dirty="0">
                <a:latin typeface="Calibri" panose="020F0502020204030204" pitchFamily="34" charset="0"/>
                <a:ea typeface="Calibri" panose="020F0502020204030204" pitchFamily="34" charset="0"/>
                <a:cs typeface="Times New Roman" panose="02020603050405020304" pitchFamily="18" charset="0"/>
              </a:rPr>
              <a:t>Definition of “PJM Interconnects”:</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For Contracted Quantities: All contractual delivery points of physical interconnect locations where gas is delivered by one pipeline to another in the Geographic Area Studied.</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For Scheduled Quantities: All delivery points of physical interconnect locations where gas is delivered by one pipeline to another in the Geographic Area Studied.</a:t>
            </a:r>
          </a:p>
          <a:p>
            <a:pPr marL="342900" marR="0" lvl="0" indent="-342900">
              <a:lnSpc>
                <a:spcPct val="115000"/>
              </a:lnSpc>
              <a:spcBef>
                <a:spcPts val="0"/>
              </a:spcBef>
              <a:spcAft>
                <a:spcPts val="0"/>
              </a:spcAft>
              <a:buFont typeface="+mj-lt"/>
              <a:buAutoNum type="arabicParenR"/>
            </a:pPr>
            <a:r>
              <a:rPr lang="en-US" sz="1100" dirty="0">
                <a:latin typeface="Calibri" panose="020F0502020204030204" pitchFamily="34" charset="0"/>
                <a:ea typeface="Calibri" panose="020F0502020204030204" pitchFamily="34" charset="0"/>
                <a:cs typeface="Times New Roman" panose="02020603050405020304" pitchFamily="18" charset="0"/>
              </a:rPr>
              <a:t>Discussion of why they are separated:</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PJM Markets and PJM Interconnects were separated because while pipeline deliveries to other pipelines are important, to the receiving pipeline such quantities are just another receipt.  For the receiving pipeline such receipts could be delivered to the receiving pipeline’s consumption market or could be delivered to another pipeline.</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PJM Market measures contracted and scheduled quantities at locations where gas can be assumed to be consumed, (as opposed to being further transported).</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PJM Interconnects measures contracted and scheduled quantities at locations where gas can be assumed to be further transported by the receiving pipeline.</a:t>
            </a:r>
          </a:p>
          <a:p>
            <a:pPr marL="342900" marR="0" lvl="0" indent="-342900">
              <a:lnSpc>
                <a:spcPct val="115000"/>
              </a:lnSpc>
              <a:spcBef>
                <a:spcPts val="0"/>
              </a:spcBef>
              <a:spcAft>
                <a:spcPts val="1000"/>
              </a:spcAft>
              <a:buFont typeface="+mj-lt"/>
              <a:buAutoNum type="arabicParenR"/>
            </a:pPr>
            <a:r>
              <a:rPr lang="en-US" sz="1100" dirty="0">
                <a:latin typeface="Calibri" panose="020F0502020204030204" pitchFamily="34" charset="0"/>
                <a:ea typeface="Calibri" panose="020F0502020204030204" pitchFamily="34" charset="0"/>
                <a:cs typeface="Times New Roman" panose="02020603050405020304" pitchFamily="18" charset="0"/>
              </a:rPr>
              <a:t>The Dominion scheduled quantity data used by Skipping Stone includes Dominion’s “No-Notice Service” quantity posting, which data was provided by DTI.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18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i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61" y="-360292"/>
            <a:ext cx="8086277" cy="7183023"/>
          </a:xfrm>
          <a:prstGeom prst="pentagon">
            <a:avLst/>
          </a:prstGeom>
        </p:spPr>
      </p:pic>
      <p:sp>
        <p:nvSpPr>
          <p:cNvPr id="2" name="Title 1"/>
          <p:cNvSpPr>
            <a:spLocks noGrp="1"/>
          </p:cNvSpPr>
          <p:nvPr>
            <p:ph type="title"/>
          </p:nvPr>
        </p:nvSpPr>
        <p:spPr/>
        <p:txBody>
          <a:bodyPr>
            <a:normAutofit/>
          </a:bodyPr>
          <a:lstStyle/>
          <a:p>
            <a:r>
              <a:rPr lang="en-US" dirty="0" smtClean="0"/>
              <a:t>2014 Severe Weather Events</a:t>
            </a:r>
            <a:endParaRPr lang="en-US" dirty="0"/>
          </a:p>
        </p:txBody>
      </p:sp>
      <p:pic>
        <p:nvPicPr>
          <p:cNvPr id="4" name="Picture 2"/>
          <p:cNvPicPr>
            <a:picLocks noChangeAspect="1" noChangeArrowheads="1"/>
          </p:cNvPicPr>
          <p:nvPr/>
        </p:nvPicPr>
        <p:blipFill rotWithShape="1">
          <a:blip r:embed="rId3" cstate="print"/>
          <a:srcRect t="24040" b="10046"/>
          <a:stretch/>
        </p:blipFill>
        <p:spPr bwMode="auto">
          <a:xfrm>
            <a:off x="0" y="1497716"/>
            <a:ext cx="9144000" cy="419823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TextBox 2"/>
          <p:cNvSpPr txBox="1"/>
          <p:nvPr/>
        </p:nvSpPr>
        <p:spPr>
          <a:xfrm>
            <a:off x="266532" y="6453399"/>
            <a:ext cx="31290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4255062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PJM East - During polar vortex</a:t>
            </a:r>
            <a:endParaRPr lang="en-US" sz="3200"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8" t="12072" r="715" b="1964"/>
          <a:stretch/>
        </p:blipFill>
        <p:spPr bwMode="auto">
          <a:xfrm>
            <a:off x="500488" y="1788895"/>
            <a:ext cx="8170223" cy="4488872"/>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5882178" y="2788925"/>
            <a:ext cx="2552131" cy="652452"/>
            <a:chOff x="6291618" y="2939053"/>
            <a:chExt cx="2552131" cy="652452"/>
          </a:xfrm>
        </p:grpSpPr>
        <p:sp>
          <p:nvSpPr>
            <p:cNvPr id="5" name="Isosceles Triangle 4"/>
            <p:cNvSpPr/>
            <p:nvPr/>
          </p:nvSpPr>
          <p:spPr>
            <a:xfrm>
              <a:off x="6837528" y="2939053"/>
              <a:ext cx="286603" cy="313898"/>
            </a:xfrm>
            <a:prstGeom prst="triangl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91618" y="3252951"/>
              <a:ext cx="2552131" cy="338554"/>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r>
                <a:rPr lang="en-US" sz="1600" dirty="0" smtClean="0"/>
                <a:t>Performance Benchmark</a:t>
              </a:r>
              <a:endParaRPr lang="en-US" sz="1600" dirty="0"/>
            </a:p>
          </p:txBody>
        </p:sp>
      </p:grpSp>
      <p:grpSp>
        <p:nvGrpSpPr>
          <p:cNvPr id="7" name="Group 6"/>
          <p:cNvGrpSpPr/>
          <p:nvPr/>
        </p:nvGrpSpPr>
        <p:grpSpPr>
          <a:xfrm>
            <a:off x="6677550" y="1592354"/>
            <a:ext cx="2326934" cy="668979"/>
            <a:chOff x="4101154" y="3848665"/>
            <a:chExt cx="2326934" cy="668979"/>
          </a:xfrm>
        </p:grpSpPr>
        <p:sp>
          <p:nvSpPr>
            <p:cNvPr id="8" name="TextBox 7"/>
            <p:cNvSpPr txBox="1"/>
            <p:nvPr/>
          </p:nvSpPr>
          <p:spPr>
            <a:xfrm>
              <a:off x="4101154" y="3848665"/>
              <a:ext cx="2326934" cy="36933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r>
                <a:rPr lang="en-US" dirty="0" smtClean="0">
                  <a:solidFill>
                    <a:schemeClr val="bg1"/>
                  </a:solidFill>
                </a:rPr>
                <a:t>Actual Performance</a:t>
              </a:r>
              <a:endParaRPr lang="en-US" dirty="0">
                <a:solidFill>
                  <a:schemeClr val="bg1"/>
                </a:solidFill>
              </a:endParaRPr>
            </a:p>
          </p:txBody>
        </p:sp>
        <p:sp>
          <p:nvSpPr>
            <p:cNvPr id="9" name="Isosceles Triangle 8"/>
            <p:cNvSpPr/>
            <p:nvPr/>
          </p:nvSpPr>
          <p:spPr>
            <a:xfrm rot="10800000">
              <a:off x="4442299" y="4203746"/>
              <a:ext cx="286603" cy="313898"/>
            </a:xfrm>
            <a:prstGeom prst="triangl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00489" y="880497"/>
            <a:ext cx="8643511" cy="369332"/>
          </a:xfrm>
          <a:prstGeom prst="rect">
            <a:avLst/>
          </a:prstGeom>
          <a:noFill/>
        </p:spPr>
        <p:txBody>
          <a:bodyPr wrap="square" rtlCol="0">
            <a:spAutoFit/>
          </a:bodyPr>
          <a:lstStyle/>
          <a:p>
            <a:r>
              <a:rPr lang="en-US" b="1" dirty="0" smtClean="0"/>
              <a:t>TETCO Pipeline – Market Contracted Capacity vs. Scheduled </a:t>
            </a:r>
            <a:r>
              <a:rPr lang="en-US" b="1" dirty="0" err="1" smtClean="0"/>
              <a:t>Qtys</a:t>
            </a:r>
            <a:r>
              <a:rPr lang="en-US" b="1" dirty="0" smtClean="0"/>
              <a:t> </a:t>
            </a:r>
          </a:p>
        </p:txBody>
      </p:sp>
      <p:sp>
        <p:nvSpPr>
          <p:cNvPr id="11" name="TextBox 10"/>
          <p:cNvSpPr txBox="1"/>
          <p:nvPr/>
        </p:nvSpPr>
        <p:spPr>
          <a:xfrm>
            <a:off x="315757" y="6447501"/>
            <a:ext cx="31290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25221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type="chart"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96530" y="749884"/>
            <a:ext cx="8450834"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345881" y="2201096"/>
            <a:ext cx="2552131" cy="652452"/>
            <a:chOff x="3755321" y="2351224"/>
            <a:chExt cx="2552131" cy="652452"/>
          </a:xfrm>
        </p:grpSpPr>
        <p:sp>
          <p:nvSpPr>
            <p:cNvPr id="4" name="Isosceles Triangle 3"/>
            <p:cNvSpPr/>
            <p:nvPr/>
          </p:nvSpPr>
          <p:spPr>
            <a:xfrm>
              <a:off x="4567857" y="2351224"/>
              <a:ext cx="286603" cy="313898"/>
            </a:xfrm>
            <a:prstGeom prst="triangl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55321" y="2665122"/>
              <a:ext cx="2552131" cy="338554"/>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r>
                <a:rPr lang="en-US" sz="1600" dirty="0" smtClean="0"/>
                <a:t>Performance Benchmark</a:t>
              </a:r>
              <a:endParaRPr lang="en-US" sz="1600" dirty="0"/>
            </a:p>
          </p:txBody>
        </p:sp>
      </p:grpSp>
      <p:sp>
        <p:nvSpPr>
          <p:cNvPr id="2" name="TextBox 1"/>
          <p:cNvSpPr txBox="1"/>
          <p:nvPr/>
        </p:nvSpPr>
        <p:spPr>
          <a:xfrm>
            <a:off x="211799" y="6470718"/>
            <a:ext cx="31290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98498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95262" y="408214"/>
          <a:ext cx="8715375" cy="615806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066800" y="0"/>
            <a:ext cx="7524750"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2"/>
                </a:solidFill>
              </a:rPr>
              <a:t> </a:t>
            </a:r>
            <a:endParaRPr lang="en-US" sz="3200" b="1" dirty="0">
              <a:solidFill>
                <a:schemeClr val="tx2"/>
              </a:solidFill>
            </a:endParaRPr>
          </a:p>
        </p:txBody>
      </p:sp>
      <p:sp>
        <p:nvSpPr>
          <p:cNvPr id="3" name="TextBox 2"/>
          <p:cNvSpPr txBox="1"/>
          <p:nvPr/>
        </p:nvSpPr>
        <p:spPr>
          <a:xfrm>
            <a:off x="195262" y="6488668"/>
            <a:ext cx="31290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146319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p:cNvGraphicFramePr>
            <a:graphicFrameLocks noGrp="1"/>
          </p:cNvGraphicFramePr>
          <p:nvPr>
            <p:ph type="chart" sz="quarter" idx="4294967295"/>
            <p:extLst/>
          </p:nvPr>
        </p:nvGraphicFramePr>
        <p:xfrm>
          <a:off x="342900" y="285750"/>
          <a:ext cx="8323429" cy="61531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50534" y="6488668"/>
            <a:ext cx="31290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2582266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PJM Price “Heat Map” from January 22, 2014 shows price dislocation and high cost in PJM East.</a:t>
            </a:r>
            <a:r>
              <a:rPr lang="en-US" sz="2800" dirty="0" smtClean="0"/>
              <a:t> </a:t>
            </a:r>
            <a:endParaRPr lang="en-US" sz="2800" dirty="0"/>
          </a:p>
        </p:txBody>
      </p:sp>
      <p:pic>
        <p:nvPicPr>
          <p:cNvPr id="25602" name="Picture 2" descr="https://pbs.twimg.com/media/Bemc98qCAAAXhVS.png:large"/>
          <p:cNvPicPr>
            <a:picLocks noChangeAspect="1" noChangeArrowheads="1"/>
          </p:cNvPicPr>
          <p:nvPr/>
        </p:nvPicPr>
        <p:blipFill>
          <a:blip r:embed="rId2" cstate="print"/>
          <a:srcRect/>
          <a:stretch>
            <a:fillRect/>
          </a:stretch>
        </p:blipFill>
        <p:spPr bwMode="auto">
          <a:xfrm>
            <a:off x="704849" y="1240972"/>
            <a:ext cx="8310033" cy="4931228"/>
          </a:xfrm>
          <a:prstGeom prst="rect">
            <a:avLst/>
          </a:prstGeom>
          <a:noFill/>
          <a:ln w="9525">
            <a:noFill/>
            <a:miter lim="800000"/>
            <a:headEnd/>
            <a:tailEnd/>
          </a:ln>
        </p:spPr>
      </p:pic>
      <p:sp>
        <p:nvSpPr>
          <p:cNvPr id="3" name="TextBox 2"/>
          <p:cNvSpPr txBox="1"/>
          <p:nvPr/>
        </p:nvSpPr>
        <p:spPr>
          <a:xfrm>
            <a:off x="277586" y="6417129"/>
            <a:ext cx="312906"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4290592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28612"/>
            <a:ext cx="8953500" cy="146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1950" y="1790698"/>
            <a:ext cx="8534400" cy="3785652"/>
          </a:xfrm>
          <a:prstGeom prst="rect">
            <a:avLst/>
          </a:prstGeom>
        </p:spPr>
        <p:txBody>
          <a:bodyPr wrap="square">
            <a:spAutoFit/>
          </a:bodyPr>
          <a:lstStyle/>
          <a:p>
            <a:r>
              <a:rPr lang="en-US" sz="2400" b="1" dirty="0"/>
              <a:t>Natural gas scheduling problems </a:t>
            </a:r>
            <a:r>
              <a:rPr lang="en-US" sz="2400" dirty="0"/>
              <a:t>were the key contributor to operational challenges – and high operating reserve</a:t>
            </a:r>
          </a:p>
          <a:p>
            <a:r>
              <a:rPr lang="en-US" sz="2400" dirty="0"/>
              <a:t>costs – during this second period of cold weather. For example, to ensure that gas would be delivered to some</a:t>
            </a:r>
          </a:p>
          <a:p>
            <a:r>
              <a:rPr lang="en-US" sz="2400" dirty="0"/>
              <a:t>generators during the few hours per day they needed to be in service, generators were required to schedule gas</a:t>
            </a:r>
          </a:p>
          <a:p>
            <a:r>
              <a:rPr lang="en-US" sz="2400" dirty="0"/>
              <a:t>deliveries and operate for a full day at extremely high prices – even if less expensive power was available. </a:t>
            </a:r>
            <a:r>
              <a:rPr lang="en-US" sz="2400" b="1" dirty="0"/>
              <a:t>Natural</a:t>
            </a:r>
          </a:p>
          <a:p>
            <a:r>
              <a:rPr lang="en-US" sz="2400" b="1" dirty="0"/>
              <a:t>gas scheduling issues</a:t>
            </a:r>
            <a:r>
              <a:rPr lang="en-US" sz="2400" dirty="0"/>
              <a:t> caused most of the $597 million in out-of-market make-whole (uplift) charges for </a:t>
            </a:r>
            <a:r>
              <a:rPr lang="en-US" sz="2400" dirty="0" smtClean="0"/>
              <a:t>January  2014</a:t>
            </a:r>
            <a:r>
              <a:rPr lang="en-US" sz="2400" dirty="0"/>
              <a:t>.</a:t>
            </a:r>
          </a:p>
        </p:txBody>
      </p:sp>
      <p:sp>
        <p:nvSpPr>
          <p:cNvPr id="3" name="Rectangle 2"/>
          <p:cNvSpPr/>
          <p:nvPr/>
        </p:nvSpPr>
        <p:spPr>
          <a:xfrm>
            <a:off x="1504950" y="5576350"/>
            <a:ext cx="6019800"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May 8, 2014 - Executive Summary – Page 4</a:t>
            </a:r>
            <a:endParaRPr lang="en-US" sz="2000" dirty="0"/>
          </a:p>
        </p:txBody>
      </p:sp>
      <p:sp>
        <p:nvSpPr>
          <p:cNvPr id="4" name="TextBox 3"/>
          <p:cNvSpPr txBox="1"/>
          <p:nvPr/>
        </p:nvSpPr>
        <p:spPr>
          <a:xfrm>
            <a:off x="269584" y="6488668"/>
            <a:ext cx="31290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2574562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nd slide 2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Photo slide">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ark slide (use for pauses in presentation)">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end slide 1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end slide 1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divider 1">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ection divider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ent slides">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nd slide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nd slide 2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18623</TotalTime>
  <Words>1281</Words>
  <Application>Microsoft Office PowerPoint</Application>
  <PresentationFormat>On-screen Show (4:3)</PresentationFormat>
  <Paragraphs>136</Paragraphs>
  <Slides>26</Slides>
  <Notes>9</Notes>
  <HiddenSlides>0</HiddenSlides>
  <MMClips>0</MMClips>
  <ScaleCrop>false</ScaleCrop>
  <HeadingPairs>
    <vt:vector size="4" baseType="variant">
      <vt:variant>
        <vt:lpstr>Theme</vt:lpstr>
      </vt:variant>
      <vt:variant>
        <vt:i4>12</vt:i4>
      </vt:variant>
      <vt:variant>
        <vt:lpstr>Slide Titles</vt:lpstr>
      </vt:variant>
      <vt:variant>
        <vt:i4>26</vt:i4>
      </vt:variant>
    </vt:vector>
  </HeadingPairs>
  <TitlesOfParts>
    <vt:vector size="38" baseType="lpstr">
      <vt:lpstr>blank</vt:lpstr>
      <vt:lpstr>Custom Design</vt:lpstr>
      <vt:lpstr>Title/end slide 1 EDAF</vt:lpstr>
      <vt:lpstr>Title/end slide 1 EDAF PAC</vt:lpstr>
      <vt:lpstr>Section divider 1</vt:lpstr>
      <vt:lpstr>Section divider 2</vt:lpstr>
      <vt:lpstr>Content slides</vt:lpstr>
      <vt:lpstr>End slide 2</vt:lpstr>
      <vt:lpstr>End slide 2 EDAF</vt:lpstr>
      <vt:lpstr>End slide 2 EDAF PAC</vt:lpstr>
      <vt:lpstr>Photo slide</vt:lpstr>
      <vt:lpstr>Dark slide (use for pauses in presentation)</vt:lpstr>
      <vt:lpstr>Scheduling, Market Efficiency  and Customer Impacts  N. Jonathan Peress NAESB GEH Forum</vt:lpstr>
      <vt:lpstr>Presentation Summary</vt:lpstr>
      <vt:lpstr>2014 Severe Weather Events</vt:lpstr>
      <vt:lpstr>PJM East - During polar vortex</vt:lpstr>
      <vt:lpstr>PowerPoint Presentation</vt:lpstr>
      <vt:lpstr>PowerPoint Presentation</vt:lpstr>
      <vt:lpstr>PowerPoint Presentation</vt:lpstr>
      <vt:lpstr>PJM Price “Heat Map” from January 22, 2014 shows price dislocation and high cost in PJM East. </vt:lpstr>
      <vt:lpstr>PowerPoint Presentation</vt:lpstr>
      <vt:lpstr>TGP 75% “Constraint Threshold” in New England Black &amp; Veatch for NESCOE- April 2013</vt:lpstr>
      <vt:lpstr>Western Hubs – 97% “Constraint Threshold”</vt:lpstr>
      <vt:lpstr>PowerPoint Presentation</vt:lpstr>
      <vt:lpstr>PowerPoint Presentation</vt:lpstr>
      <vt:lpstr>PowerPoint Presentation</vt:lpstr>
      <vt:lpstr>PowerPoint Presentation</vt:lpstr>
      <vt:lpstr>PowerPoint Presentation</vt:lpstr>
      <vt:lpstr>Deliverability/Flexibility – Capacity Markets</vt:lpstr>
      <vt:lpstr>PowerPoint Presentation</vt:lpstr>
      <vt:lpstr>PowerPoint Presentation</vt:lpstr>
      <vt:lpstr>DOE/NREL: Wind Cost Comparison to Gas</vt:lpstr>
      <vt:lpstr>Gas/Electric Coordination Scheduling Implications</vt:lpstr>
      <vt:lpstr>PowerPoint Presentation</vt:lpstr>
      <vt:lpstr>Thank you for the opportunity to share our perspectives!</vt:lpstr>
      <vt:lpstr>Technical Appendix</vt:lpstr>
      <vt:lpstr>Assumptions – TGP/DTI LMP Impact Analysis</vt:lpstr>
      <vt:lpstr>PowerPoint Presentation</vt:lpstr>
    </vt:vector>
  </TitlesOfParts>
  <Company>Environmental Defense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Perspective on Methane Emissions and  EDF Research Program Overview</dc:title>
  <dc:creator>Virginia Palacios</dc:creator>
  <cp:lastModifiedBy>Denise Rager</cp:lastModifiedBy>
  <cp:revision>217</cp:revision>
  <dcterms:created xsi:type="dcterms:W3CDTF">2014-07-25T16:42:50Z</dcterms:created>
  <dcterms:modified xsi:type="dcterms:W3CDTF">2016-02-24T14:17:50Z</dcterms:modified>
</cp:coreProperties>
</file>