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97" r:id="rId2"/>
    <p:sldId id="298" r:id="rId3"/>
    <p:sldId id="300" r:id="rId4"/>
    <p:sldId id="311" r:id="rId5"/>
    <p:sldId id="313" r:id="rId6"/>
    <p:sldId id="314" r:id="rId7"/>
    <p:sldId id="302" r:id="rId8"/>
    <p:sldId id="303" r:id="rId9"/>
    <p:sldId id="304" r:id="rId10"/>
    <p:sldId id="299" r:id="rId11"/>
    <p:sldId id="309" r:id="rId12"/>
    <p:sldId id="310" r:id="rId13"/>
    <p:sldId id="305" r:id="rId14"/>
    <p:sldId id="308" r:id="rId15"/>
    <p:sldId id="306" r:id="rId16"/>
    <p:sldId id="307" r:id="rId17"/>
    <p:sldId id="312" r:id="rId18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920">
          <p15:clr>
            <a:srgbClr val="A4A3A4"/>
          </p15:clr>
        </p15:guide>
        <p15:guide id="2" pos="1628">
          <p15:clr>
            <a:srgbClr val="A4A3A4"/>
          </p15:clr>
        </p15:guide>
        <p15:guide id="3" pos="39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im Jonathan Peress" initials="NJP" lastIdx="14" clrIdx="0">
    <p:extLst>
      <p:ext uri="{19B8F6BF-5375-455C-9EA6-DF929625EA0E}">
        <p15:presenceInfo xmlns:p15="http://schemas.microsoft.com/office/powerpoint/2012/main" xmlns="" userId="S-1-5-21-72499088-2068735039-507081533-44774" providerId="AD"/>
      </p:ext>
    </p:extLst>
  </p:cmAuthor>
  <p:cmAuthor id="2" name="glander" initials="g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808080"/>
    <a:srgbClr val="5F5F5F"/>
    <a:srgbClr val="4D4D4D"/>
    <a:srgbClr val="333333"/>
    <a:srgbClr val="292929"/>
    <a:srgbClr val="1C1C1C"/>
    <a:srgbClr val="000000"/>
    <a:srgbClr val="C0C0C0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73890" autoAdjust="0"/>
  </p:normalViewPr>
  <p:slideViewPr>
    <p:cSldViewPr snapToGrid="0" snapToObjects="1">
      <p:cViewPr>
        <p:scale>
          <a:sx n="107" d="100"/>
          <a:sy n="107" d="100"/>
        </p:scale>
        <p:origin x="-90" y="204"/>
      </p:cViewPr>
      <p:guideLst>
        <p:guide orient="horz" pos="1920"/>
        <p:guide pos="1628"/>
        <p:guide pos="3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>
        <p:scale>
          <a:sx n="100" d="100"/>
          <a:sy n="100" d="100"/>
        </p:scale>
        <p:origin x="-1488" y="157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2-05T12:20:39.192" idx="3">
    <p:pos x="10" y="10"/>
    <p:text>I would move this slide to after your observations so that the initial focus is on scheduling and flows</p:text>
    <p:extLst>
      <p:ext uri="{C676402C-5697-4E1C-873F-D02D1690AC5C}">
        <p15:threadingInfo xmlns:p15="http://schemas.microsoft.com/office/powerpoint/2012/main" xmlns="" timeZoneBias="30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197" tIns="48099" rIns="96197" bIns="48099" numCol="1" anchor="t" anchorCtr="0" compatLnSpc="1">
            <a:prstTxWarp prst="textNoShape">
              <a:avLst/>
            </a:prstTxWarp>
          </a:bodyPr>
          <a:lstStyle>
            <a:lvl1pPr defTabSz="96202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686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197" tIns="48099" rIns="96197" bIns="48099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8600"/>
            <a:ext cx="31686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197" tIns="48099" rIns="96197" bIns="48099" numCol="1" anchor="b" anchorCtr="0" compatLnSpc="1">
            <a:prstTxWarp prst="textNoShape">
              <a:avLst/>
            </a:prstTxWarp>
          </a:bodyPr>
          <a:lstStyle>
            <a:lvl1pPr defTabSz="96202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18600"/>
            <a:ext cx="31686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197" tIns="48099" rIns="96197" bIns="48099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/>
            </a:lvl1pPr>
          </a:lstStyle>
          <a:p>
            <a:pPr>
              <a:defRPr/>
            </a:pPr>
            <a:fld id="{8B3D8A7B-0BA9-465F-B5F9-FC4985A18D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1912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47" tIns="48324" rIns="96647" bIns="48324" numCol="1" anchor="t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47" tIns="48324" rIns="96647" bIns="48324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2188" cy="36020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47" tIns="48324" rIns="96647" bIns="483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47" tIns="48324" rIns="96647" bIns="48324" numCol="1" anchor="b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47" tIns="48324" rIns="96647" bIns="48324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pPr>
              <a:defRPr/>
            </a:pPr>
            <a:fld id="{FDC76E40-DD93-4848-93C7-E30D7C10E3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038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509A45E-07AF-43F2-9DAB-D56C920F0991}" type="slidenum">
              <a:rPr lang="en-US" altLang="en-US" smtClean="0"/>
              <a:pPr eaLnBrk="1" hangingPunct="1"/>
              <a:t>1</a:t>
            </a:fld>
            <a:endParaRPr lang="en-US" altLang="en-US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251196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C76E40-DD93-4848-93C7-E30D7C10E3A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1417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C76E40-DD93-4848-93C7-E30D7C10E3A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1505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C76E40-DD93-4848-93C7-E30D7C10E3A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0152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C76E40-DD93-4848-93C7-E30D7C10E3A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544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300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C76E40-DD93-4848-93C7-E30D7C10E3A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544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All pipelines should provide for at least hourly non-biddable capacity releases to enable shippers with un-used hourly capacity to release that capacity to another firm shipper desiring non-ratable flows so that there is competition in the market for capacity able to support the providing of non-ratable flows.</a:t>
            </a:r>
          </a:p>
          <a:p>
            <a:pPr marL="685800" lvl="1" indent="-228600">
              <a:buFont typeface="+mj-lt"/>
              <a:buAutoNum type="alphaLcParenR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This enables shippers with un-nominated capacity to sell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short-term blocks of capacity to replacement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shipper(s) desiring additional hourly capacity in support of non-ratable flows.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C76E40-DD93-4848-93C7-E30D7C10E3A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9955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C76E40-DD93-4848-93C7-E30D7C10E3A0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3873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C76E40-DD93-4848-93C7-E30D7C10E3A0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995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C76E40-DD93-4848-93C7-E30D7C10E3A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803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C76E40-DD93-4848-93C7-E30D7C10E3A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731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C76E40-DD93-4848-93C7-E30D7C10E3A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8652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C76E40-DD93-4848-93C7-E30D7C10E3A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8652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C76E40-DD93-4848-93C7-E30D7C10E3A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8652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C76E40-DD93-4848-93C7-E30D7C10E3A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6653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What followed in each case? </a:t>
            </a:r>
            <a:endParaRPr lang="en-US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Variable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gas pricing by non-pipeline merchants; </a:t>
            </a:r>
            <a:endParaRPr lang="en-US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 smtClean="0"/>
              <a:t>Restructuring of Merchant as FT &amp; Capacity release to compete with IT</a:t>
            </a:r>
            <a:endParaRPr lang="en-US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Monthly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and even daily cash-outs (i.e., during strained operating conditions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)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In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short, price formation and price signals changed behavior, brought discipline and led to new services.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C76E40-DD93-4848-93C7-E30D7C10E3A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8760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C76E40-DD93-4848-93C7-E30D7C10E3A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67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850900" y="3149600"/>
            <a:ext cx="7454900" cy="95250"/>
          </a:xfrm>
          <a:prstGeom prst="rect">
            <a:avLst/>
          </a:prstGeom>
          <a:gradFill flip="none" rotWithShape="1">
            <a:gsLst>
              <a:gs pos="0">
                <a:srgbClr val="1B3E6F"/>
              </a:gs>
              <a:gs pos="50000">
                <a:srgbClr val="788F82"/>
              </a:gs>
              <a:gs pos="100000">
                <a:srgbClr val="1B3E6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98500" y="2393577"/>
            <a:ext cx="7772400" cy="1166532"/>
          </a:xfrm>
        </p:spPr>
        <p:txBody>
          <a:bodyPr/>
          <a:lstStyle>
            <a:lvl1pPr algn="ctr">
              <a:defRPr sz="2800" b="1">
                <a:solidFill>
                  <a:srgbClr val="1B3E6F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>
                <a:solidFill>
                  <a:srgbClr val="1B3E6F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 anchor="ctr"/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 anchor="ctr"/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 anchor="ctr"/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F9F158E-3C66-4EFA-8E52-3E2BE92538B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27296" y="0"/>
            <a:ext cx="3419574" cy="12922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061" y="5589489"/>
            <a:ext cx="3419574" cy="1292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966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4DD862-DC61-40EE-8A62-0D7F9B92EB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064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03916D-F701-4D31-BCAB-6F53DAD0E8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1047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6553200" cy="411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020D2A-4C6B-453D-AEAB-5D43A69742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307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1"/>
            <a:ext cx="8229600" cy="49831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D6E4F0-FC87-4069-87AB-37551F8A00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624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723" y="0"/>
            <a:ext cx="9550145" cy="688173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-196723" y="-1"/>
            <a:ext cx="9550145" cy="6858001"/>
          </a:xfrm>
          <a:prstGeom prst="rect">
            <a:avLst/>
          </a:prstGeom>
          <a:solidFill>
            <a:srgbClr val="F8F8F8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4395" y="3471492"/>
            <a:ext cx="7772400" cy="1500187"/>
          </a:xfrm>
        </p:spPr>
        <p:txBody>
          <a:bodyPr anchor="t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grpSp>
        <p:nvGrpSpPr>
          <p:cNvPr id="7" name="Group 9"/>
          <p:cNvGrpSpPr>
            <a:grpSpLocks/>
          </p:cNvGrpSpPr>
          <p:nvPr userDrawn="1"/>
        </p:nvGrpSpPr>
        <p:grpSpPr bwMode="auto">
          <a:xfrm>
            <a:off x="457200" y="3119718"/>
            <a:ext cx="8382000" cy="76200"/>
            <a:chOff x="480" y="1920"/>
            <a:chExt cx="5280" cy="48"/>
          </a:xfrm>
        </p:grpSpPr>
        <p:sp>
          <p:nvSpPr>
            <p:cNvPr id="8" name="Rectangle 10"/>
            <p:cNvSpPr>
              <a:spLocks noChangeArrowheads="1"/>
            </p:cNvSpPr>
            <p:nvPr userDrawn="1"/>
          </p:nvSpPr>
          <p:spPr bwMode="auto">
            <a:xfrm>
              <a:off x="480" y="1920"/>
              <a:ext cx="4800" cy="48"/>
            </a:xfrm>
            <a:prstGeom prst="rect">
              <a:avLst/>
            </a:prstGeom>
            <a:solidFill>
              <a:srgbClr val="0033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9" name="Rectangle 11"/>
            <p:cNvSpPr>
              <a:spLocks noChangeArrowheads="1"/>
            </p:cNvSpPr>
            <p:nvPr userDrawn="1"/>
          </p:nvSpPr>
          <p:spPr bwMode="auto">
            <a:xfrm>
              <a:off x="960" y="1920"/>
              <a:ext cx="4800" cy="48"/>
            </a:xfrm>
            <a:prstGeom prst="rect">
              <a:avLst/>
            </a:prstGeom>
            <a:gradFill rotWithShape="1">
              <a:gsLst>
                <a:gs pos="0">
                  <a:srgbClr val="003366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663823"/>
            <a:ext cx="7772400" cy="532096"/>
          </a:xfrm>
        </p:spPr>
        <p:txBody>
          <a:bodyPr anchor="t"/>
          <a:lstStyle>
            <a:lvl1pPr algn="l">
              <a:defRPr sz="3200" b="1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0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94" y="413502"/>
            <a:ext cx="3017520" cy="666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27296" y="0"/>
            <a:ext cx="3419574" cy="12922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061" y="5589489"/>
            <a:ext cx="3419574" cy="1292245"/>
          </a:xfrm>
          <a:prstGeom prst="rect">
            <a:avLst/>
          </a:prstGeom>
        </p:spPr>
      </p:pic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68352" y="6352801"/>
            <a:ext cx="21336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24C04-978A-4E90-83A0-C801522856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740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4983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983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24C776-06C5-4950-9AAF-F409DE6A54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162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69F13-BEE5-4F0F-B6A0-11C1383E7F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766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174C0D-408F-4BC5-BF72-7DEE8A71D0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63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62CADE-1762-437A-8F16-1B357A26AC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785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504857-5D62-42AE-BCEA-76EB3540C1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303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F0855-E58F-47D6-A064-411A8881A4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076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498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1117" y="6366248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DB8EEF0-7504-4FA4-B80E-04105D055E5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031" name="Group 9"/>
          <p:cNvGrpSpPr>
            <a:grpSpLocks/>
          </p:cNvGrpSpPr>
          <p:nvPr userDrawn="1"/>
        </p:nvGrpSpPr>
        <p:grpSpPr bwMode="auto">
          <a:xfrm>
            <a:off x="533400" y="685800"/>
            <a:ext cx="8382000" cy="76200"/>
            <a:chOff x="480" y="1920"/>
            <a:chExt cx="5280" cy="48"/>
          </a:xfrm>
        </p:grpSpPr>
        <p:sp>
          <p:nvSpPr>
            <p:cNvPr id="1033" name="Rectangle 10"/>
            <p:cNvSpPr>
              <a:spLocks noChangeArrowheads="1"/>
            </p:cNvSpPr>
            <p:nvPr userDrawn="1"/>
          </p:nvSpPr>
          <p:spPr bwMode="auto">
            <a:xfrm>
              <a:off x="480" y="1920"/>
              <a:ext cx="4800" cy="48"/>
            </a:xfrm>
            <a:prstGeom prst="rect">
              <a:avLst/>
            </a:prstGeom>
            <a:solidFill>
              <a:srgbClr val="0033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34" name="Rectangle 11"/>
            <p:cNvSpPr>
              <a:spLocks noChangeArrowheads="1"/>
            </p:cNvSpPr>
            <p:nvPr userDrawn="1"/>
          </p:nvSpPr>
          <p:spPr bwMode="auto">
            <a:xfrm>
              <a:off x="960" y="1920"/>
              <a:ext cx="4800" cy="48"/>
            </a:xfrm>
            <a:prstGeom prst="rect">
              <a:avLst/>
            </a:prstGeom>
            <a:gradFill rotWithShape="1">
              <a:gsLst>
                <a:gs pos="0">
                  <a:srgbClr val="003366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</p:grpSp>
      <p:pic>
        <p:nvPicPr>
          <p:cNvPr id="1032" name="Picture 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930" y="112059"/>
            <a:ext cx="1957387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9900" y="328426"/>
            <a:ext cx="6553200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27296" y="0"/>
            <a:ext cx="3419574" cy="129224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  <p:sldLayoutId id="2147483880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B3E6F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B3E6F"/>
          </a:solidFill>
          <a:latin typeface="Helvetica CE 55 Roman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B3E6F"/>
          </a:solidFill>
          <a:latin typeface="Helvetica CE 55 Roman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B3E6F"/>
          </a:solidFill>
          <a:latin typeface="Helvetica CE 55 Roman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B3E6F"/>
          </a:solidFill>
          <a:latin typeface="Helvetica CE 55 Roman" pitchFamily="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11417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11417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11417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11417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ts val="0"/>
        </a:spcBef>
        <a:spcAft>
          <a:spcPts val="600"/>
        </a:spcAft>
        <a:buClr>
          <a:srgbClr val="1B3E6F"/>
        </a:buClr>
        <a:buFont typeface="Wingdings" pitchFamily="2" charset="2"/>
        <a:buChar char="Ø"/>
        <a:defRPr sz="24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ts val="0"/>
        </a:spcBef>
        <a:spcAft>
          <a:spcPts val="600"/>
        </a:spcAft>
        <a:buClr>
          <a:srgbClr val="788F82"/>
        </a:buClr>
        <a:buFont typeface="Wingdings" pitchFamily="2" charset="2"/>
        <a:buChar char="Ø"/>
        <a:defRPr sz="2200">
          <a:solidFill>
            <a:schemeClr val="tx1"/>
          </a:solidFill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ts val="0"/>
        </a:spcBef>
        <a:spcAft>
          <a:spcPts val="600"/>
        </a:spcAft>
        <a:buClr>
          <a:srgbClr val="BBAC71"/>
        </a:buClr>
        <a:buFont typeface="Wingdings" pitchFamily="2" charset="2"/>
        <a:buChar char="Ø"/>
        <a:defRPr sz="2000">
          <a:solidFill>
            <a:schemeClr val="tx1"/>
          </a:solidFill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ts val="0"/>
        </a:spcBef>
        <a:spcAft>
          <a:spcPts val="600"/>
        </a:spcAft>
        <a:buClr>
          <a:srgbClr val="788F82"/>
        </a:buClr>
        <a:buFont typeface="Wingdings" pitchFamily="2" charset="2"/>
        <a:buChar char="Ø"/>
        <a:defRPr sz="1800">
          <a:solidFill>
            <a:schemeClr val="tx1"/>
          </a:solidFill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ts val="0"/>
        </a:spcBef>
        <a:spcAft>
          <a:spcPts val="600"/>
        </a:spcAft>
        <a:buClr>
          <a:srgbClr val="1B3E6F"/>
        </a:buClr>
        <a:buFont typeface="Wingdings" pitchFamily="2" charset="2"/>
        <a:buChar char="Ø"/>
        <a:defRPr sz="1800">
          <a:solidFill>
            <a:schemeClr val="tx1"/>
          </a:solidFill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7587AD"/>
        </a:buClr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7587AD"/>
        </a:buClr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7587AD"/>
        </a:buClr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7587AD"/>
        </a:buClr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kippingstone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98500" y="2262004"/>
            <a:ext cx="7772400" cy="1653047"/>
          </a:xfrm>
        </p:spPr>
        <p:txBody>
          <a:bodyPr/>
          <a:lstStyle/>
          <a:p>
            <a:r>
              <a:rPr lang="en-US" dirty="0" smtClean="0"/>
              <a:t>Market Implications and Considerations for Enhanced Scheduling Flexibility: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Facts • </a:t>
            </a:r>
            <a:r>
              <a:rPr lang="en-US" dirty="0"/>
              <a:t>Observations • Problems • Solutions</a:t>
            </a:r>
          </a:p>
        </p:txBody>
      </p:sp>
      <p:sp>
        <p:nvSpPr>
          <p:cNvPr id="3076" name="Text Box 29"/>
          <p:cNvSpPr txBox="1">
            <a:spLocks noChangeArrowheads="1"/>
          </p:cNvSpPr>
          <p:nvPr/>
        </p:nvSpPr>
        <p:spPr bwMode="auto">
          <a:xfrm>
            <a:off x="4029763" y="5408201"/>
            <a:ext cx="113851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200" b="1" dirty="0" smtClean="0">
                <a:solidFill>
                  <a:srgbClr val="114172"/>
                </a:solidFill>
                <a:latin typeface="Calibri" panose="020F0502020204030204" pitchFamily="34" charset="0"/>
              </a:rPr>
              <a:t>February  2016</a:t>
            </a:r>
            <a:endParaRPr lang="en-US" altLang="en-US" sz="1200" b="1" dirty="0">
              <a:solidFill>
                <a:srgbClr val="114172"/>
              </a:solidFill>
              <a:latin typeface="Calibri" panose="020F0502020204030204" pitchFamily="34" charset="0"/>
            </a:endParaRPr>
          </a:p>
        </p:txBody>
      </p:sp>
      <p:sp>
        <p:nvSpPr>
          <p:cNvPr id="3077" name="Text Box 30"/>
          <p:cNvSpPr txBox="1">
            <a:spLocks noChangeArrowheads="1"/>
          </p:cNvSpPr>
          <p:nvPr/>
        </p:nvSpPr>
        <p:spPr bwMode="auto">
          <a:xfrm>
            <a:off x="3135868" y="4626660"/>
            <a:ext cx="2903808" cy="684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300"/>
              </a:spcAft>
            </a:pPr>
            <a:r>
              <a:rPr lang="en-US" altLang="en-US" b="1" dirty="0" smtClean="0">
                <a:solidFill>
                  <a:srgbClr val="114172"/>
                </a:solidFill>
                <a:latin typeface="Calibri" panose="020F0502020204030204" pitchFamily="34" charset="0"/>
              </a:rPr>
              <a:t>Greg Lander– President</a:t>
            </a:r>
          </a:p>
          <a:p>
            <a:pPr algn="ctr" eaLnBrk="1" hangingPunct="1">
              <a:spcAft>
                <a:spcPts val="300"/>
              </a:spcAft>
            </a:pPr>
            <a:r>
              <a:rPr lang="en-US" altLang="en-US" b="1" dirty="0" smtClean="0">
                <a:solidFill>
                  <a:srgbClr val="114172"/>
                </a:solidFill>
                <a:latin typeface="Calibri" panose="020F0502020204030204" pitchFamily="34" charset="0"/>
              </a:rPr>
              <a:t>glander@skippingstone.com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50549" y="6223373"/>
            <a:ext cx="5474447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01738">
              <a:spcAft>
                <a:spcPts val="600"/>
              </a:spcAft>
            </a:pPr>
            <a:r>
              <a:rPr lang="en-US" sz="1400" b="1" dirty="0" smtClean="0">
                <a:latin typeface="Calibri" panose="020F0502020204030204" pitchFamily="34" charset="0"/>
              </a:rPr>
              <a:t>Atlanta	Boston	Houston	Los Angeles	Tokyo</a:t>
            </a:r>
          </a:p>
          <a:p>
            <a:pPr algn="ctr" defTabSz="1201738">
              <a:spcAft>
                <a:spcPts val="600"/>
              </a:spcAft>
            </a:pPr>
            <a:r>
              <a:rPr lang="en-US" sz="1400" b="1" dirty="0" smtClean="0">
                <a:latin typeface="Calibri" panose="020F0502020204030204" pitchFamily="34" charset="0"/>
                <a:hlinkClick r:id="rId3"/>
              </a:rPr>
              <a:t>www.SkippingStone.com</a:t>
            </a:r>
            <a:endParaRPr lang="en-US" sz="1400" b="1" dirty="0" smtClean="0">
              <a:latin typeface="Calibri" panose="020F0502020204030204" pitchFamily="34" charset="0"/>
            </a:endParaRPr>
          </a:p>
        </p:txBody>
      </p:sp>
      <p:pic>
        <p:nvPicPr>
          <p:cNvPr id="8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889" y="1152450"/>
            <a:ext cx="3017520" cy="666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Statement of Principles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2641"/>
            <a:ext cx="8229600" cy="5604590"/>
          </a:xfrm>
        </p:spPr>
        <p:txBody>
          <a:bodyPr/>
          <a:lstStyle/>
          <a:p>
            <a:r>
              <a:rPr lang="en-US" sz="2000" dirty="0" smtClean="0"/>
              <a:t>Gas </a:t>
            </a:r>
            <a:r>
              <a:rPr lang="en-US" sz="2000" dirty="0"/>
              <a:t>and electric wholesale markets should be economically and operationally coordinated so that products and services in each market </a:t>
            </a:r>
            <a:r>
              <a:rPr lang="en-US" sz="2000" dirty="0" smtClean="0"/>
              <a:t>can generate </a:t>
            </a:r>
            <a:r>
              <a:rPr lang="en-US" sz="2000" dirty="0"/>
              <a:t>effective and actionable price signals in and across these two markets, and so that appropriate, right sized, investments are called forth in a timely manner.  </a:t>
            </a:r>
            <a:endParaRPr lang="en-US" sz="2000" dirty="0" smtClean="0"/>
          </a:p>
          <a:p>
            <a:r>
              <a:rPr lang="en-US" sz="2000" dirty="0" smtClean="0"/>
              <a:t>Regulations and Standards, </a:t>
            </a:r>
            <a:r>
              <a:rPr lang="en-US" sz="2000" dirty="0"/>
              <a:t>wherever possible, should be aimed at establishing self-correcting market structures that will further serve to support the generation of appropriate price signals that will incentivize market players to meet established policy goals.</a:t>
            </a:r>
          </a:p>
          <a:p>
            <a:r>
              <a:rPr lang="en-US" sz="2000" dirty="0"/>
              <a:t>Accurate and efficient price signals in both the gas and electric wholesale markets will determine the correct mix of investments.  </a:t>
            </a:r>
            <a:endParaRPr lang="en-US" sz="2000" dirty="0" smtClean="0"/>
          </a:p>
          <a:p>
            <a:pPr lvl="1"/>
            <a:r>
              <a:rPr lang="en-US" sz="1800" dirty="0" smtClean="0"/>
              <a:t>As </a:t>
            </a:r>
            <a:r>
              <a:rPr lang="en-US" sz="1800" dirty="0"/>
              <a:t>between: </a:t>
            </a:r>
            <a:r>
              <a:rPr lang="en-US" sz="1800" dirty="0" smtClean="0"/>
              <a:t>gas </a:t>
            </a:r>
            <a:r>
              <a:rPr lang="en-US" sz="1800" dirty="0"/>
              <a:t>pipeline capacity, supplemental/alternative fuels, electric transmission capacity, demand response, energy efficiency, energy storage (gas or electric), and distributed energy resources, </a:t>
            </a:r>
            <a:r>
              <a:rPr lang="en-US" sz="1800" i="1" u="sng" dirty="0" smtClean="0"/>
              <a:t>only correct </a:t>
            </a:r>
            <a:r>
              <a:rPr lang="en-US" sz="1800" i="1" u="sng" dirty="0"/>
              <a:t>price signals</a:t>
            </a:r>
            <a:r>
              <a:rPr lang="en-US" sz="1800" dirty="0"/>
              <a:t> in the two markets will best direct capital and </a:t>
            </a:r>
            <a:r>
              <a:rPr lang="en-US" sz="1800" dirty="0" smtClean="0"/>
              <a:t>produ</a:t>
            </a:r>
            <a:r>
              <a:rPr lang="en-US" sz="1800" dirty="0"/>
              <a:t>c</a:t>
            </a:r>
            <a:r>
              <a:rPr lang="en-US" sz="1800" dirty="0" smtClean="0"/>
              <a:t>t/service </a:t>
            </a:r>
            <a:r>
              <a:rPr lang="en-US" sz="1800" dirty="0"/>
              <a:t>investments. </a:t>
            </a:r>
            <a:endParaRPr lang="en-US" sz="1800" dirty="0" smtClean="0"/>
          </a:p>
          <a:p>
            <a:r>
              <a:rPr lang="en-US" sz="2000" dirty="0" smtClean="0"/>
              <a:t>Having “prices” for services has to start </a:t>
            </a:r>
            <a:r>
              <a:rPr lang="en-US" sz="2000" dirty="0" smtClean="0"/>
              <a:t>somewhere and more freque</a:t>
            </a:r>
            <a:r>
              <a:rPr lang="en-US" sz="2000" dirty="0" smtClean="0"/>
              <a:t>nt scheduling with changes discussed below are a launching point for price formation.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D6E4F0-FC87-4069-87AB-37551F8A002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51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Solutions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924C04-978A-4E90-83A0-C801522856C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09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47" y="739588"/>
            <a:ext cx="9080380" cy="5829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Rectangle 15"/>
          <p:cNvSpPr/>
          <p:nvPr/>
        </p:nvSpPr>
        <p:spPr>
          <a:xfrm>
            <a:off x="1" y="807841"/>
            <a:ext cx="9143999" cy="6063801"/>
          </a:xfrm>
          <a:prstGeom prst="rect">
            <a:avLst/>
          </a:prstGeom>
          <a:solidFill>
            <a:srgbClr val="F8F8F8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6E4F0-FC87-4069-87AB-37551F8A002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sz="2400" dirty="0">
                <a:latin typeface="Calibri" panose="020F0502020204030204" pitchFamily="34" charset="0"/>
              </a:rPr>
              <a:t>Allow Pipelines to </a:t>
            </a:r>
            <a:r>
              <a:rPr lang="en-US" sz="2400" dirty="0" smtClean="0">
                <a:latin typeface="Calibri" panose="020F0502020204030204" pitchFamily="34" charset="0"/>
              </a:rPr>
              <a:t>Charge for Non-ratable Flows</a:t>
            </a:r>
            <a:endParaRPr lang="en-US" sz="3600" dirty="0">
              <a:latin typeface="Calibri" panose="020F0502020204030204" pitchFamily="34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155999" y="1264588"/>
            <a:ext cx="4320467" cy="351067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2000" b="1" dirty="0">
                <a:latin typeface="Calibri" panose="020F0502020204030204" pitchFamily="34" charset="0"/>
              </a:rPr>
              <a:t>Allow Pipelines to charge an </a:t>
            </a:r>
            <a:r>
              <a:rPr lang="en-US" sz="2000" b="1" dirty="0" smtClean="0">
                <a:latin typeface="Calibri" panose="020F0502020204030204" pitchFamily="34" charset="0"/>
              </a:rPr>
              <a:t>hourly rate for non-ratable service</a:t>
            </a:r>
            <a:endParaRPr lang="en-US" sz="2000" b="1" dirty="0">
              <a:latin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17410" y="1443738"/>
            <a:ext cx="4358251" cy="317992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atin typeface="Calibri" panose="020F0502020204030204" pitchFamily="34" charset="0"/>
              </a:rPr>
              <a:t>This charge </a:t>
            </a:r>
            <a:r>
              <a:rPr lang="en-US" b="1" dirty="0" smtClean="0">
                <a:latin typeface="Calibri" panose="020F0502020204030204" pitchFamily="34" charset="0"/>
              </a:rPr>
              <a:t>could be one capped at </a:t>
            </a:r>
            <a:r>
              <a:rPr lang="en-US" b="1" dirty="0">
                <a:latin typeface="Calibri" panose="020F0502020204030204" pitchFamily="34" charset="0"/>
              </a:rPr>
              <a:t>the 100% </a:t>
            </a:r>
            <a:r>
              <a:rPr lang="en-US" b="1" dirty="0" smtClean="0">
                <a:latin typeface="Calibri" panose="020F0502020204030204" pitchFamily="34" charset="0"/>
              </a:rPr>
              <a:t>load </a:t>
            </a:r>
            <a:r>
              <a:rPr lang="en-US" b="1" dirty="0">
                <a:latin typeface="Calibri" panose="020F0502020204030204" pitchFamily="34" charset="0"/>
              </a:rPr>
              <a:t>factor rate of their most recent incremental capacity addition’s recourse rate </a:t>
            </a:r>
            <a:r>
              <a:rPr lang="en-US" b="1" dirty="0" smtClean="0">
                <a:latin typeface="Calibri" panose="020F0502020204030204" pitchFamily="34" charset="0"/>
              </a:rPr>
              <a:t>and would be charged for </a:t>
            </a:r>
            <a:r>
              <a:rPr lang="en-US" b="1" dirty="0">
                <a:latin typeface="Calibri" panose="020F0502020204030204" pitchFamily="34" charset="0"/>
              </a:rPr>
              <a:t>non-ratable flows which consume capacity </a:t>
            </a:r>
            <a:r>
              <a:rPr lang="en-US" b="1" dirty="0" smtClean="0">
                <a:latin typeface="Calibri" panose="020F0502020204030204" pitchFamily="34" charset="0"/>
              </a:rPr>
              <a:t>outside of  ratably scheduled under the scheduled contract</a:t>
            </a:r>
            <a:endParaRPr lang="en-US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22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Non-ratable Flows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D6E4F0-FC87-4069-87AB-37551F8A0025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805217" y="1094445"/>
            <a:ext cx="7588156" cy="4965157"/>
            <a:chOff x="805217" y="1094445"/>
            <a:chExt cx="7588156" cy="4965157"/>
          </a:xfrm>
        </p:grpSpPr>
        <p:sp>
          <p:nvSpPr>
            <p:cNvPr id="8" name="Freeform 7"/>
            <p:cNvSpPr/>
            <p:nvPr/>
          </p:nvSpPr>
          <p:spPr>
            <a:xfrm>
              <a:off x="805217" y="1094445"/>
              <a:ext cx="7588156" cy="1641042"/>
            </a:xfrm>
            <a:custGeom>
              <a:avLst/>
              <a:gdLst>
                <a:gd name="connsiteX0" fmla="*/ 0 w 7588156"/>
                <a:gd name="connsiteY0" fmla="*/ 0 h 1641042"/>
                <a:gd name="connsiteX1" fmla="*/ 7588156 w 7588156"/>
                <a:gd name="connsiteY1" fmla="*/ 0 h 1641042"/>
                <a:gd name="connsiteX2" fmla="*/ 7588156 w 7588156"/>
                <a:gd name="connsiteY2" fmla="*/ 1641042 h 1641042"/>
                <a:gd name="connsiteX3" fmla="*/ 0 w 7588156"/>
                <a:gd name="connsiteY3" fmla="*/ 1641042 h 1641042"/>
                <a:gd name="connsiteX4" fmla="*/ 0 w 7588156"/>
                <a:gd name="connsiteY4" fmla="*/ 0 h 1641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88156" h="1641042">
                  <a:moveTo>
                    <a:pt x="0" y="0"/>
                  </a:moveTo>
                  <a:lnTo>
                    <a:pt x="7588156" y="0"/>
                  </a:lnTo>
                  <a:lnTo>
                    <a:pt x="7588156" y="1641042"/>
                  </a:lnTo>
                  <a:lnTo>
                    <a:pt x="0" y="164104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smtClean="0">
                  <a:solidFill>
                    <a:srgbClr val="002060"/>
                  </a:solidFill>
                  <a:latin typeface="Calibri" panose="020F0502020204030204" pitchFamily="34" charset="0"/>
                </a:rPr>
                <a:t>Require Pipelines to schedule non-ratable flows to the extent of available capacity provided the source(s) of supply and demand location(s), respectively, match such non-ratable flows on at least an hourly basis</a:t>
              </a:r>
              <a:endParaRPr lang="en-US" sz="2000" b="1" kern="1200" dirty="0">
                <a:solidFill>
                  <a:srgbClr val="00206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808922" y="2734710"/>
              <a:ext cx="2526915" cy="2929123"/>
            </a:xfrm>
            <a:custGeom>
              <a:avLst/>
              <a:gdLst>
                <a:gd name="connsiteX0" fmla="*/ 0 w 2526915"/>
                <a:gd name="connsiteY0" fmla="*/ 0 h 2929123"/>
                <a:gd name="connsiteX1" fmla="*/ 2526915 w 2526915"/>
                <a:gd name="connsiteY1" fmla="*/ 0 h 2929123"/>
                <a:gd name="connsiteX2" fmla="*/ 2526915 w 2526915"/>
                <a:gd name="connsiteY2" fmla="*/ 2929123 h 2929123"/>
                <a:gd name="connsiteX3" fmla="*/ 0 w 2526915"/>
                <a:gd name="connsiteY3" fmla="*/ 2929123 h 2929123"/>
                <a:gd name="connsiteX4" fmla="*/ 0 w 2526915"/>
                <a:gd name="connsiteY4" fmla="*/ 0 h 2929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6915" h="2929123">
                  <a:moveTo>
                    <a:pt x="0" y="0"/>
                  </a:moveTo>
                  <a:lnTo>
                    <a:pt x="2526915" y="0"/>
                  </a:lnTo>
                  <a:lnTo>
                    <a:pt x="2526915" y="2929123"/>
                  </a:lnTo>
                  <a:lnTo>
                    <a:pt x="0" y="292912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t" anchorCtr="0">
              <a:noAutofit/>
            </a:bodyPr>
            <a:lstStyle/>
            <a:p>
              <a:pPr lvl="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kern="1200" dirty="0" smtClean="0">
                  <a:latin typeface="Calibri" panose="020F0502020204030204" pitchFamily="34" charset="0"/>
                </a:rPr>
                <a:t>Give Pipelines EFM access to supply and demand node(s) so flow matching can be verified</a:t>
              </a:r>
              <a:endParaRPr lang="en-US" sz="1800" b="1" kern="1200" dirty="0">
                <a:latin typeface="Calibri" panose="020F0502020204030204" pitchFamily="34" charset="0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3335837" y="2734710"/>
              <a:ext cx="2526915" cy="2929123"/>
            </a:xfrm>
            <a:custGeom>
              <a:avLst/>
              <a:gdLst>
                <a:gd name="connsiteX0" fmla="*/ 0 w 2526915"/>
                <a:gd name="connsiteY0" fmla="*/ 0 h 2929123"/>
                <a:gd name="connsiteX1" fmla="*/ 2526915 w 2526915"/>
                <a:gd name="connsiteY1" fmla="*/ 0 h 2929123"/>
                <a:gd name="connsiteX2" fmla="*/ 2526915 w 2526915"/>
                <a:gd name="connsiteY2" fmla="*/ 2929123 h 2929123"/>
                <a:gd name="connsiteX3" fmla="*/ 0 w 2526915"/>
                <a:gd name="connsiteY3" fmla="*/ 2929123 h 2929123"/>
                <a:gd name="connsiteX4" fmla="*/ 0 w 2526915"/>
                <a:gd name="connsiteY4" fmla="*/ 0 h 2929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6915" h="2929123">
                  <a:moveTo>
                    <a:pt x="0" y="0"/>
                  </a:moveTo>
                  <a:lnTo>
                    <a:pt x="2526915" y="0"/>
                  </a:lnTo>
                  <a:lnTo>
                    <a:pt x="2526915" y="2929123"/>
                  </a:lnTo>
                  <a:lnTo>
                    <a:pt x="0" y="292912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t" anchorCtr="0">
              <a:noAutofit/>
            </a:bodyPr>
            <a:lstStyle/>
            <a:p>
              <a:pPr lvl="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kern="1200" dirty="0" smtClean="0">
                  <a:latin typeface="Calibri" panose="020F0502020204030204" pitchFamily="34" charset="0"/>
                </a:rPr>
                <a:t>Once scheduled, these non-ratable flows will be secondary within-path priority for lesser of scheduled flow period or through the end of the Gas Day</a:t>
              </a:r>
              <a:endParaRPr lang="en-US" sz="1800" b="1" kern="1200" dirty="0">
                <a:latin typeface="Calibri" panose="020F0502020204030204" pitchFamily="34" charset="0"/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5862752" y="2734710"/>
              <a:ext cx="2526915" cy="2929123"/>
            </a:xfrm>
            <a:custGeom>
              <a:avLst/>
              <a:gdLst>
                <a:gd name="connsiteX0" fmla="*/ 0 w 2526915"/>
                <a:gd name="connsiteY0" fmla="*/ 0 h 2929123"/>
                <a:gd name="connsiteX1" fmla="*/ 2526915 w 2526915"/>
                <a:gd name="connsiteY1" fmla="*/ 0 h 2929123"/>
                <a:gd name="connsiteX2" fmla="*/ 2526915 w 2526915"/>
                <a:gd name="connsiteY2" fmla="*/ 2929123 h 2929123"/>
                <a:gd name="connsiteX3" fmla="*/ 0 w 2526915"/>
                <a:gd name="connsiteY3" fmla="*/ 2929123 h 2929123"/>
                <a:gd name="connsiteX4" fmla="*/ 0 w 2526915"/>
                <a:gd name="connsiteY4" fmla="*/ 0 h 2929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6915" h="2929123">
                  <a:moveTo>
                    <a:pt x="0" y="0"/>
                  </a:moveTo>
                  <a:lnTo>
                    <a:pt x="2526915" y="0"/>
                  </a:lnTo>
                  <a:lnTo>
                    <a:pt x="2526915" y="2929123"/>
                  </a:lnTo>
                  <a:lnTo>
                    <a:pt x="0" y="292912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t" anchorCtr="0">
              <a:noAutofit/>
            </a:bodyPr>
            <a:lstStyle/>
            <a:p>
              <a:pPr lvl="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kern="1200" dirty="0" smtClean="0">
                  <a:latin typeface="Calibri" panose="020F0502020204030204" pitchFamily="34" charset="0"/>
                </a:rPr>
                <a:t>Require pipelines to recognize within-day/ sub-day releases of capacity to be used by the acquiring shipper for scheduling non-ratable flows</a:t>
              </a:r>
              <a:endParaRPr lang="en-US" sz="1800" b="1" kern="1200" dirty="0">
                <a:latin typeface="Calibri" panose="020F0502020204030204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05217" y="5676692"/>
              <a:ext cx="7588156" cy="38291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289688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Pipeline to Pipeline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0" y="914402"/>
            <a:ext cx="8216900" cy="2661311"/>
          </a:xfrm>
        </p:spPr>
        <p:txBody>
          <a:bodyPr/>
          <a:lstStyle/>
          <a:p>
            <a:pPr lvl="0"/>
            <a:r>
              <a:rPr lang="en-US" sz="2000" dirty="0" smtClean="0"/>
              <a:t>Permit the projection (to the extent operationally feasible) of pipeline-provided No-Notice service of a shipper on one pipeline to a shipper on an adjoining pipeline.</a:t>
            </a:r>
          </a:p>
          <a:p>
            <a:pPr lvl="1"/>
            <a:r>
              <a:rPr lang="en-US" sz="1800" dirty="0"/>
              <a:t>No tariff provision should inhibit third-party  No-Notice service provided to a shipper on one pipeline from being projected to a shipper on an adjoining pipeline</a:t>
            </a:r>
            <a:r>
              <a:rPr lang="en-US" sz="1800" dirty="0" smtClean="0"/>
              <a:t>.</a:t>
            </a:r>
          </a:p>
          <a:p>
            <a:pPr lvl="0"/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6E4F0-FC87-4069-87AB-37551F8A0025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380" y="2754445"/>
            <a:ext cx="5195420" cy="40146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469900" y="2798949"/>
            <a:ext cx="44218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spcAft>
                <a:spcPts val="600"/>
              </a:spcAft>
              <a:buClr>
                <a:srgbClr val="788F82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latin typeface="Calibri" panose="020F0502020204030204" pitchFamily="34" charset="0"/>
              </a:rPr>
              <a:t>Both </a:t>
            </a:r>
            <a:r>
              <a:rPr lang="en-US" dirty="0">
                <a:latin typeface="Calibri" panose="020F0502020204030204" pitchFamily="34" charset="0"/>
              </a:rPr>
              <a:t>pipelines should have access to EFM related to the supply and demand nodes to verify </a:t>
            </a:r>
            <a:r>
              <a:rPr lang="en-US" dirty="0" smtClean="0">
                <a:latin typeface="Calibri" panose="020F0502020204030204" pitchFamily="34" charset="0"/>
              </a:rPr>
              <a:t>flow matching</a:t>
            </a:r>
            <a:r>
              <a:rPr lang="en-US" dirty="0">
                <a:latin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9007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Pipeline Provisions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Pipelines with at least 500 MW of connected natural gas fired generation should provide at least 14 nomination cycles per </a:t>
            </a:r>
            <a:r>
              <a:rPr lang="en-US" dirty="0" smtClean="0"/>
              <a:t>day</a:t>
            </a:r>
            <a:endParaRPr lang="en-US" dirty="0"/>
          </a:p>
          <a:p>
            <a:pPr lvl="1"/>
            <a:r>
              <a:rPr lang="en-US" sz="2000" dirty="0"/>
              <a:t>2 for day ahead (Timely and Evening)</a:t>
            </a:r>
          </a:p>
          <a:p>
            <a:pPr lvl="1"/>
            <a:r>
              <a:rPr lang="en-US" sz="2000" dirty="0"/>
              <a:t>12 for within gas day (intra-day)</a:t>
            </a:r>
          </a:p>
          <a:p>
            <a:pPr lvl="0"/>
            <a:r>
              <a:rPr lang="en-US" dirty="0"/>
              <a:t>All pipelines should provide at least 2 biddable Capacity Release cycles per </a:t>
            </a:r>
            <a:r>
              <a:rPr lang="en-US" dirty="0" smtClean="0"/>
              <a:t>day</a:t>
            </a:r>
            <a:endParaRPr lang="en-US" dirty="0"/>
          </a:p>
          <a:p>
            <a:pPr lvl="1"/>
            <a:r>
              <a:rPr lang="en-US" sz="2000" dirty="0"/>
              <a:t>1 in advance of timely</a:t>
            </a:r>
          </a:p>
          <a:p>
            <a:pPr lvl="1"/>
            <a:r>
              <a:rPr lang="en-US" sz="2000" dirty="0"/>
              <a:t>1 for within day </a:t>
            </a:r>
            <a:endParaRPr lang="en-US" sz="2400" dirty="0"/>
          </a:p>
          <a:p>
            <a:pPr lvl="0"/>
            <a:r>
              <a:rPr lang="en-US" dirty="0"/>
              <a:t>All pipelines should provide for at least hourly </a:t>
            </a:r>
            <a:r>
              <a:rPr lang="en-US" i="1" dirty="0"/>
              <a:t>non-biddable</a:t>
            </a:r>
            <a:r>
              <a:rPr lang="en-US" dirty="0"/>
              <a:t> capacity releases to support the providing of non-ratable </a:t>
            </a:r>
            <a:r>
              <a:rPr lang="en-US" dirty="0" smtClean="0"/>
              <a:t>flows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D6E4F0-FC87-4069-87AB-37551F8A002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76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1" y="815653"/>
            <a:ext cx="9049600" cy="615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102359" y="851131"/>
            <a:ext cx="8920926" cy="6006870"/>
          </a:xfrm>
          <a:prstGeom prst="rect">
            <a:avLst/>
          </a:prstGeom>
          <a:solidFill>
            <a:srgbClr val="F8F8F8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Reserving and Bumping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D6E4F0-FC87-4069-87AB-37551F8A0025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542725" y="2099902"/>
            <a:ext cx="4480560" cy="475809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marL="0" lvl="0" indent="0" algn="ctr">
              <a:buNone/>
            </a:pP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</a:rPr>
              <a:t>Pipelines should permit bumping by Primary and Secondary within-path FT of scheduled IT and secondary out of path FT provided the bumping </a:t>
            </a:r>
            <a:r>
              <a:rPr lang="en-US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shipper 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</a:rPr>
              <a:t>agrees to pay to the pipeline an </a:t>
            </a:r>
            <a:r>
              <a:rPr lang="en-US" sz="2000" i="1" u="sng" dirty="0">
                <a:solidFill>
                  <a:srgbClr val="002060"/>
                </a:solidFill>
                <a:latin typeface="Calibri" panose="020F0502020204030204" pitchFamily="34" charset="0"/>
              </a:rPr>
              <a:t>additional variable charge</a:t>
            </a:r>
            <a:r>
              <a:rPr lang="en-US" sz="2000" i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for such bump – suggested charge – TBD – could be</a:t>
            </a:r>
            <a:r>
              <a:rPr lang="en-US" sz="2000" i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IT 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</a:rPr>
              <a:t>rate for the bumped quantity.</a:t>
            </a:r>
          </a:p>
        </p:txBody>
      </p:sp>
      <p:sp>
        <p:nvSpPr>
          <p:cNvPr id="6" name="Oval 5"/>
          <p:cNvSpPr/>
          <p:nvPr/>
        </p:nvSpPr>
        <p:spPr>
          <a:xfrm>
            <a:off x="166034" y="871358"/>
            <a:ext cx="4480560" cy="475488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marL="0" lvl="0" indent="0" algn="ctr">
              <a:buNone/>
            </a:pP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</a:rPr>
              <a:t>Pipelines should permit FT shippers to make a “Flow Day Reserved Capacity” nomination and have it scheduled (regardless of actual flow) provided </a:t>
            </a:r>
            <a:r>
              <a:rPr lang="en-US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Shipper 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</a:rPr>
              <a:t>pays an </a:t>
            </a:r>
            <a:r>
              <a:rPr lang="en-US" sz="2000" i="1" u="sng" dirty="0">
                <a:solidFill>
                  <a:srgbClr val="002060"/>
                </a:solidFill>
                <a:latin typeface="Calibri" panose="020F0502020204030204" pitchFamily="34" charset="0"/>
              </a:rPr>
              <a:t>additional variable charge</a:t>
            </a:r>
            <a:r>
              <a:rPr lang="en-US" sz="2000" i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</a:rPr>
              <a:t>for such reservation </a:t>
            </a:r>
            <a:r>
              <a:rPr lang="en-US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- suggested charge – TBD – could be IT 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</a:rPr>
              <a:t>rate for nominated but not-flowed capacity.</a:t>
            </a:r>
          </a:p>
        </p:txBody>
      </p:sp>
    </p:spTree>
    <p:extLst>
      <p:ext uri="{BB962C8B-B14F-4D97-AF65-F5344CB8AC3E}">
        <p14:creationId xmlns:p14="http://schemas.microsoft.com/office/powerpoint/2010/main" val="320417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make these changes?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It’s all about Price Signals </a:t>
            </a:r>
          </a:p>
          <a:p>
            <a:pPr lvl="0"/>
            <a:r>
              <a:rPr lang="en-US" dirty="0" smtClean="0"/>
              <a:t>Scheduling practices and service offerings both </a:t>
            </a:r>
            <a:r>
              <a:rPr lang="en-US" dirty="0" smtClean="0"/>
              <a:t>can both create (i.e., “effect”) </a:t>
            </a:r>
            <a:r>
              <a:rPr lang="en-US" dirty="0" smtClean="0"/>
              <a:t>and affect price signals </a:t>
            </a:r>
          </a:p>
          <a:p>
            <a:pPr lvl="0"/>
            <a:r>
              <a:rPr lang="en-US" dirty="0" smtClean="0"/>
              <a:t>Without price </a:t>
            </a:r>
            <a:r>
              <a:rPr lang="en-US" dirty="0"/>
              <a:t>s</a:t>
            </a:r>
            <a:r>
              <a:rPr lang="en-US" dirty="0" smtClean="0"/>
              <a:t>ignals and </a:t>
            </a:r>
            <a:r>
              <a:rPr lang="en-US" dirty="0"/>
              <a:t>p</a:t>
            </a:r>
            <a:r>
              <a:rPr lang="en-US" dirty="0" smtClean="0"/>
              <a:t>rice formation none can determine what the real supply or compensable value electric gen focused pipeline provided services might be.</a:t>
            </a:r>
          </a:p>
          <a:p>
            <a:pPr lvl="0"/>
            <a:r>
              <a:rPr lang="en-US" dirty="0" smtClean="0"/>
              <a:t>While there can be infinite demand for free or underpriced goods; if there is no price you can’t buy them when you want them.</a:t>
            </a:r>
          </a:p>
          <a:p>
            <a:pPr lvl="0"/>
            <a:r>
              <a:rPr lang="en-US" dirty="0" smtClean="0"/>
              <a:t>Let’s formulate a pricing and service experiment and take it from there.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D6E4F0-FC87-4069-87AB-37551F8A0025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76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3482" y="122845"/>
            <a:ext cx="6553200" cy="411162"/>
          </a:xfrm>
        </p:spPr>
        <p:txBody>
          <a:bodyPr/>
          <a:lstStyle/>
          <a:p>
            <a:r>
              <a:rPr lang="en-US" dirty="0" smtClean="0"/>
              <a:t>Table of 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Facts, Observations and Problems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Statement of Principles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Proposed Solutions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D6E4F0-FC87-4069-87AB-37551F8A002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537" y="2366734"/>
            <a:ext cx="6249824" cy="42808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2641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Facts, Observations and Problems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924C04-978A-4E90-83A0-C801522856C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61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D6E4F0-FC87-4069-87AB-37551F8A002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622300" y="1200657"/>
            <a:ext cx="7863840" cy="822960"/>
          </a:xfrm>
          <a:prstGeom prst="roundRect">
            <a:avLst/>
          </a:prstGeom>
          <a:solidFill>
            <a:schemeClr val="tx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Calibri" panose="020F0502020204030204" pitchFamily="34" charset="0"/>
              </a:rPr>
              <a:t>Virtually all contracts have been ratable flow contracts.  </a:t>
            </a:r>
          </a:p>
          <a:p>
            <a:pPr marL="395288" lvl="1" indent="-163513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</a:rPr>
              <a:t>Ratable flow has meant 1/24</a:t>
            </a:r>
            <a:r>
              <a:rPr lang="en-US" sz="1600" baseline="30000" dirty="0">
                <a:latin typeface="Calibri" panose="020F0502020204030204" pitchFamily="34" charset="0"/>
              </a:rPr>
              <a:t>th</a:t>
            </a:r>
            <a:r>
              <a:rPr lang="en-US" sz="1600" dirty="0">
                <a:latin typeface="Calibri" panose="020F0502020204030204" pitchFamily="34" charset="0"/>
              </a:rPr>
              <a:t> of nominated and scheduled daily quantity every hour.  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622300" y="2127127"/>
            <a:ext cx="7863840" cy="1610374"/>
          </a:xfrm>
          <a:prstGeom prst="roundRect">
            <a:avLst/>
          </a:prstGeom>
          <a:solidFill>
            <a:schemeClr val="tx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Calibri" panose="020F0502020204030204" pitchFamily="34" charset="0"/>
              </a:rPr>
              <a:t>There is some carry over No-Notice on </a:t>
            </a:r>
            <a:r>
              <a:rPr lang="en-US" dirty="0" smtClean="0">
                <a:latin typeface="Calibri" panose="020F0502020204030204" pitchFamily="34" charset="0"/>
              </a:rPr>
              <a:t>Pipelines </a:t>
            </a:r>
            <a:r>
              <a:rPr lang="en-US" dirty="0">
                <a:latin typeface="Calibri" panose="020F0502020204030204" pitchFamily="34" charset="0"/>
              </a:rPr>
              <a:t>that have these services.</a:t>
            </a:r>
          </a:p>
          <a:p>
            <a:pPr marL="463550" lvl="1" indent="-176213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anose="020F0502020204030204" pitchFamily="34" charset="0"/>
              </a:rPr>
              <a:t>Comprises </a:t>
            </a:r>
            <a:r>
              <a:rPr lang="en-US" sz="1600" dirty="0">
                <a:latin typeface="Calibri" panose="020F0502020204030204" pitchFamily="34" charset="0"/>
              </a:rPr>
              <a:t>less than </a:t>
            </a:r>
            <a:r>
              <a:rPr lang="en-US" sz="1600" dirty="0" smtClean="0">
                <a:latin typeface="Calibri" panose="020F0502020204030204" pitchFamily="34" charset="0"/>
              </a:rPr>
              <a:t>15% </a:t>
            </a:r>
            <a:r>
              <a:rPr lang="en-US" sz="1600" dirty="0">
                <a:latin typeface="Calibri" panose="020F0502020204030204" pitchFamily="34" charset="0"/>
              </a:rPr>
              <a:t>of </a:t>
            </a:r>
            <a:r>
              <a:rPr lang="en-US" sz="1600" dirty="0" smtClean="0">
                <a:latin typeface="Calibri" panose="020F0502020204030204" pitchFamily="34" charset="0"/>
              </a:rPr>
              <a:t>contracted transport service on Pipelines with No-Notice / Enhanced Services (i.e., non-1/24</a:t>
            </a:r>
            <a:r>
              <a:rPr lang="en-US" sz="1600" baseline="30000" dirty="0" smtClean="0">
                <a:latin typeface="Calibri" panose="020F0502020204030204" pitchFamily="34" charset="0"/>
              </a:rPr>
              <a:t>th</a:t>
            </a:r>
            <a:r>
              <a:rPr lang="en-US" sz="1600" dirty="0" smtClean="0">
                <a:latin typeface="Calibri" panose="020F0502020204030204" pitchFamily="34" charset="0"/>
              </a:rPr>
              <a:t> hour services)</a:t>
            </a:r>
          </a:p>
          <a:p>
            <a:pPr marL="463550" lvl="1" indent="-176213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anose="020F0502020204030204" pitchFamily="34" charset="0"/>
              </a:rPr>
              <a:t>Comprises ~</a:t>
            </a:r>
            <a:r>
              <a:rPr lang="en-US" sz="1600" dirty="0" smtClean="0">
                <a:latin typeface="Calibri" panose="020F0502020204030204" pitchFamily="34" charset="0"/>
              </a:rPr>
              <a:t>17 </a:t>
            </a:r>
            <a:r>
              <a:rPr lang="en-US" sz="1600" dirty="0" smtClean="0">
                <a:latin typeface="Calibri" panose="020F0502020204030204" pitchFamily="34" charset="0"/>
              </a:rPr>
              <a:t>Bcfd of the ~230 Bcfd of Total US contracted Transport services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22300" y="3844013"/>
            <a:ext cx="7863840" cy="920605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Calibri" panose="020F0502020204030204" pitchFamily="34" charset="0"/>
              </a:rPr>
              <a:t>In essence, more frequent scheduling enables Shippers to achieve Intraday non-ratable flows versus the ratable flows that are associated with Day-Ahead scheduling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82133" y="800547"/>
            <a:ext cx="20105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b="1" dirty="0">
                <a:latin typeface="Calibri" panose="020F0502020204030204" pitchFamily="34" charset="0"/>
              </a:rPr>
              <a:t>Since </a:t>
            </a:r>
            <a:r>
              <a:rPr lang="en-US" sz="2000" b="1" dirty="0" smtClean="0">
                <a:latin typeface="Calibri" panose="020F0502020204030204" pitchFamily="34" charset="0"/>
              </a:rPr>
              <a:t>Order 636:</a:t>
            </a:r>
            <a:endParaRPr lang="en-US" sz="2000" b="1" dirty="0">
              <a:latin typeface="Calibri" panose="020F050202020403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22300" y="4873835"/>
            <a:ext cx="7863840" cy="1163843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Calibri" panose="020F0502020204030204" pitchFamily="34" charset="0"/>
              </a:rPr>
              <a:t>Primary to </a:t>
            </a:r>
            <a:r>
              <a:rPr lang="en-US" dirty="0" smtClean="0">
                <a:latin typeface="Calibri" panose="020F0502020204030204" pitchFamily="34" charset="0"/>
              </a:rPr>
              <a:t>Primary </a:t>
            </a:r>
            <a:r>
              <a:rPr lang="en-US" dirty="0">
                <a:latin typeface="Calibri" panose="020F0502020204030204" pitchFamily="34" charset="0"/>
              </a:rPr>
              <a:t>is assured only when </a:t>
            </a:r>
            <a:r>
              <a:rPr lang="en-US" dirty="0" smtClean="0">
                <a:latin typeface="Calibri" panose="020F0502020204030204" pitchFamily="34" charset="0"/>
              </a:rPr>
              <a:t>nominations are made, confirmed, and scheduled in </a:t>
            </a:r>
            <a:r>
              <a:rPr lang="en-US" dirty="0">
                <a:latin typeface="Calibri" panose="020F0502020204030204" pitchFamily="34" charset="0"/>
              </a:rPr>
              <a:t>the timely </a:t>
            </a:r>
            <a:r>
              <a:rPr lang="en-US" dirty="0" smtClean="0">
                <a:latin typeface="Calibri" panose="020F0502020204030204" pitchFamily="34" charset="0"/>
              </a:rPr>
              <a:t>(Day-Ahead</a:t>
            </a:r>
            <a:r>
              <a:rPr lang="en-US" dirty="0">
                <a:latin typeface="Calibri" panose="020F0502020204030204" pitchFamily="34" charset="0"/>
              </a:rPr>
              <a:t>) nomination </a:t>
            </a:r>
            <a:r>
              <a:rPr lang="en-US" dirty="0" smtClean="0">
                <a:latin typeface="Calibri" panose="020F0502020204030204" pitchFamily="34" charset="0"/>
              </a:rPr>
              <a:t>cycle.  </a:t>
            </a:r>
          </a:p>
          <a:p>
            <a:endParaRPr lang="en-US" dirty="0">
              <a:latin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</a:rPr>
              <a:t>This has been the GISB/NAESB/FERC Standard for the last 20+ Years.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44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D6E4F0-FC87-4069-87AB-37551F8A002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612033" y="1355707"/>
            <a:ext cx="7863840" cy="822960"/>
          </a:xfrm>
          <a:prstGeom prst="round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Calibri" panose="020F0502020204030204" pitchFamily="34" charset="0"/>
              </a:rPr>
              <a:t>Secondary can trump primary when primary has not been scheduled in the timely nomination cycle.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620909" y="3770926"/>
            <a:ext cx="7863840" cy="822960"/>
          </a:xfrm>
          <a:prstGeom prst="round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</a:rPr>
              <a:t>With the exception of the California Energy Crisis, and absent force majeure, every shipper that has </a:t>
            </a: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</a:rPr>
              <a:t>timely 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</a:rPr>
              <a:t>nominated and </a:t>
            </a: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</a:rPr>
              <a:t>been confirmed; their Primary to Primary 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</a:rPr>
              <a:t>has been scheduled.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82133" y="800547"/>
            <a:ext cx="19400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b="1" dirty="0">
                <a:latin typeface="Calibri" panose="020F0502020204030204" pitchFamily="34" charset="0"/>
              </a:rPr>
              <a:t>Since Order </a:t>
            </a:r>
            <a:r>
              <a:rPr lang="en-US" sz="2000" b="1" dirty="0" smtClean="0">
                <a:latin typeface="Calibri" panose="020F0502020204030204" pitchFamily="34" charset="0"/>
              </a:rPr>
              <a:t>636:</a:t>
            </a:r>
            <a:endParaRPr lang="en-US" sz="2000" b="1" dirty="0">
              <a:latin typeface="Calibri" panose="020F050202020403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04629" y="2555711"/>
            <a:ext cx="7863840" cy="822960"/>
          </a:xfrm>
          <a:prstGeom prst="round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Calibri" panose="020F0502020204030204" pitchFamily="34" charset="0"/>
              </a:rPr>
              <a:t>Flowing Interruptible can </a:t>
            </a:r>
            <a:r>
              <a:rPr lang="en-US" dirty="0">
                <a:latin typeface="Calibri" panose="020F0502020204030204" pitchFamily="34" charset="0"/>
              </a:rPr>
              <a:t>trump primary when primary has not been scheduled </a:t>
            </a:r>
            <a:r>
              <a:rPr lang="en-US" dirty="0" smtClean="0">
                <a:latin typeface="Calibri" panose="020F0502020204030204" pitchFamily="34" charset="0"/>
              </a:rPr>
              <a:t>before the last Intraday nomination </a:t>
            </a:r>
            <a:r>
              <a:rPr lang="en-US" dirty="0">
                <a:latin typeface="Calibri" panose="020F0502020204030204" pitchFamily="34" charset="0"/>
              </a:rPr>
              <a:t>cycle.</a:t>
            </a:r>
          </a:p>
        </p:txBody>
      </p:sp>
    </p:spTree>
    <p:extLst>
      <p:ext uri="{BB962C8B-B14F-4D97-AF65-F5344CB8AC3E}">
        <p14:creationId xmlns:p14="http://schemas.microsoft.com/office/powerpoint/2010/main" val="306243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D6E4F0-FC87-4069-87AB-37551F8A002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586788" y="807868"/>
            <a:ext cx="7863840" cy="5726090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Vast majority 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</a:rPr>
              <a:t>of </a:t>
            </a:r>
            <a:r>
              <a:rPr lang="en-US" sz="2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Gas-fired 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</a:rPr>
              <a:t>electric generation does not run at the same level of output every hour of the day</a:t>
            </a:r>
            <a:r>
              <a:rPr lang="en-US" sz="2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.</a:t>
            </a:r>
          </a:p>
          <a:p>
            <a:pPr marL="285750" lvl="1" indent="-285750">
              <a:buFont typeface="Arial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Only 6% of </a:t>
            </a:r>
            <a:r>
              <a:rPr lang="en-US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Gas-fired Plants 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and 10% of </a:t>
            </a:r>
            <a:r>
              <a:rPr lang="en-US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Gas-fired output 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is from Plants that run at &gt;80% load </a:t>
            </a:r>
            <a:r>
              <a:rPr lang="en-US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factor (Avg is 85%),</a:t>
            </a:r>
          </a:p>
          <a:p>
            <a:pPr marL="285750" lvl="1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49% 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of </a:t>
            </a:r>
            <a:r>
              <a:rPr lang="en-US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Plants 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and 68% of </a:t>
            </a:r>
            <a:r>
              <a:rPr lang="en-US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output 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is from Plants that run at </a:t>
            </a:r>
            <a:r>
              <a:rPr lang="en-US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40% 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to 80% </a:t>
            </a:r>
            <a:r>
              <a:rPr lang="en-US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Load-factors 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(Avg is 59</a:t>
            </a:r>
            <a:r>
              <a:rPr lang="en-US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%); and</a:t>
            </a:r>
          </a:p>
          <a:p>
            <a:pPr marL="285750" lvl="1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45% 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of Plants and ~20% of output is from Plants that run at an average load factor of </a:t>
            </a:r>
            <a:r>
              <a:rPr lang="en-US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only 17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%</a:t>
            </a:r>
          </a:p>
          <a:p>
            <a:pPr algn="ctr"/>
            <a:endParaRPr lang="en-US" sz="26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1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(From EIA </a:t>
            </a:r>
            <a:r>
              <a:rPr lang="en-US" sz="1400" dirty="0">
                <a:solidFill>
                  <a:srgbClr val="002060"/>
                </a:solidFill>
                <a:latin typeface="Calibri" panose="020F0502020204030204" pitchFamily="34" charset="0"/>
              </a:rPr>
              <a:t>data for Plants that ran in </a:t>
            </a:r>
            <a:r>
              <a:rPr lang="en-US" sz="1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the period Jan thru Nov 2015)</a:t>
            </a:r>
            <a:endParaRPr lang="en-US" sz="14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76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73457"/>
            <a:ext cx="8229600" cy="4983163"/>
          </a:xfrm>
        </p:spPr>
        <p:txBody>
          <a:bodyPr/>
          <a:lstStyle/>
          <a:p>
            <a:r>
              <a:rPr lang="en-US" sz="2000" dirty="0" smtClean="0"/>
              <a:t>There is increasing demand for pipeline service provisions that would permit greater fuel delivery variability from ratable delivery – </a:t>
            </a:r>
            <a:r>
              <a:rPr lang="en-US" sz="2000" dirty="0"/>
              <a:t>that is, after </a:t>
            </a:r>
            <a:r>
              <a:rPr lang="en-US" sz="2000" dirty="0" smtClean="0"/>
              <a:t>all, why we are here (i.e., to improve coordination by updating scheduling practices to enhance flexibility for power generation)</a:t>
            </a:r>
          </a:p>
          <a:p>
            <a:r>
              <a:rPr lang="en-US" sz="2000" dirty="0" smtClean="0"/>
              <a:t>Generators want more intraday nomination cycles in order to achieve non-ratable takes vs. ratable per hour – i.e., 1/24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of timely (Day-Ahead) nominated</a:t>
            </a:r>
          </a:p>
          <a:p>
            <a:pPr lvl="0"/>
            <a:r>
              <a:rPr lang="en-US" sz="2000" dirty="0" smtClean="0"/>
              <a:t>Pipelines </a:t>
            </a:r>
            <a:r>
              <a:rPr lang="en-US" sz="2000" dirty="0"/>
              <a:t>provide non-ratable service right now under hourly tariffs and no-notice </a:t>
            </a:r>
            <a:r>
              <a:rPr lang="en-US" sz="2000" dirty="0" smtClean="0"/>
              <a:t>contracts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D6E4F0-FC87-4069-87AB-37551F8A002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499" y="4058152"/>
            <a:ext cx="5094601" cy="25999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7142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NYoung\AppData\Local\Microsoft\Windows\Temporary Internet Files\Content.IE5\OOIPGK1I\no-money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276" y="1448049"/>
            <a:ext cx="5148618" cy="5148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73707" y="1412537"/>
            <a:ext cx="6851177" cy="5188001"/>
          </a:xfrm>
          <a:prstGeom prst="rect">
            <a:avLst/>
          </a:prstGeom>
          <a:solidFill>
            <a:srgbClr val="F8F8F8">
              <a:alpha val="8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6289"/>
            <a:ext cx="8229600" cy="5306857"/>
          </a:xfrm>
        </p:spPr>
        <p:txBody>
          <a:bodyPr/>
          <a:lstStyle/>
          <a:p>
            <a:pPr lvl="0"/>
            <a:r>
              <a:rPr lang="en-US" sz="2000" dirty="0" smtClean="0"/>
              <a:t>Outside of hourly tariffs and contracts, pipelines provide non-ratable service when capacity permits and does not threaten operations</a:t>
            </a:r>
          </a:p>
          <a:p>
            <a:pPr lvl="1"/>
            <a:r>
              <a:rPr lang="en-US" sz="1800" dirty="0" smtClean="0"/>
              <a:t>Largely it is uncompensated use of line pack and line capacity that enables Pipelines to provide it</a:t>
            </a:r>
          </a:p>
          <a:p>
            <a:pPr lvl="0"/>
            <a:r>
              <a:rPr lang="en-US" sz="2000" dirty="0" smtClean="0"/>
              <a:t>For the most part, when generators </a:t>
            </a:r>
            <a:r>
              <a:rPr lang="en-US" sz="2000" dirty="0"/>
              <a:t>have gotten this </a:t>
            </a:r>
            <a:r>
              <a:rPr lang="en-US" sz="2000" dirty="0" smtClean="0"/>
              <a:t>non-ratable service, they have gotten it largely </a:t>
            </a:r>
            <a:r>
              <a:rPr lang="en-US" sz="2000" dirty="0"/>
              <a:t>for </a:t>
            </a:r>
            <a:r>
              <a:rPr lang="en-US" sz="2000" dirty="0" smtClean="0"/>
              <a:t>“free” </a:t>
            </a:r>
          </a:p>
          <a:p>
            <a:pPr lvl="0"/>
            <a:r>
              <a:rPr lang="en-US" sz="2000" dirty="0" smtClean="0"/>
              <a:t>Largely because it’s been “free” they want </a:t>
            </a:r>
            <a:r>
              <a:rPr lang="en-US" sz="2000" dirty="0"/>
              <a:t>more of it </a:t>
            </a:r>
            <a:r>
              <a:rPr lang="en-US" sz="2000" dirty="0" smtClean="0"/>
              <a:t>– not only do they want more of it, they need non-ratable service to achieve reliability</a:t>
            </a:r>
          </a:p>
          <a:p>
            <a:pPr lvl="0"/>
            <a:r>
              <a:rPr lang="en-US" sz="2000" dirty="0" smtClean="0"/>
              <a:t>And it seems more </a:t>
            </a:r>
            <a:r>
              <a:rPr lang="en-US" sz="2000" dirty="0"/>
              <a:t>intraday cycles are seen as a way to get this service more </a:t>
            </a:r>
            <a:r>
              <a:rPr lang="en-US" sz="2000" dirty="0" smtClean="0"/>
              <a:t>often</a:t>
            </a:r>
            <a:endParaRPr lang="en-US" sz="2000" dirty="0"/>
          </a:p>
          <a:p>
            <a:pPr lvl="0"/>
            <a:r>
              <a:rPr lang="en-US" sz="2000" dirty="0"/>
              <a:t>There </a:t>
            </a:r>
            <a:r>
              <a:rPr lang="en-US" sz="2000" dirty="0" smtClean="0"/>
              <a:t>have been other periods when we have seen nearly infinite </a:t>
            </a:r>
            <a:r>
              <a:rPr lang="en-US" sz="2000" dirty="0"/>
              <a:t>demand for </a:t>
            </a:r>
            <a:r>
              <a:rPr lang="en-US" sz="2000" dirty="0" smtClean="0"/>
              <a:t>“free”, or, under-market </a:t>
            </a:r>
            <a:r>
              <a:rPr lang="en-US" sz="2000" dirty="0"/>
              <a:t>priced services </a:t>
            </a:r>
            <a:r>
              <a:rPr lang="en-US" sz="2000" dirty="0" smtClean="0"/>
              <a:t>in the past</a:t>
            </a:r>
          </a:p>
          <a:p>
            <a:pPr lvl="1"/>
            <a:r>
              <a:rPr lang="en-US" sz="1800" dirty="0" smtClean="0"/>
              <a:t>1970’s </a:t>
            </a:r>
            <a:r>
              <a:rPr lang="en-US" sz="1800" dirty="0"/>
              <a:t>gas </a:t>
            </a:r>
            <a:r>
              <a:rPr lang="en-US" sz="1800" dirty="0" smtClean="0"/>
              <a:t>shortages (Pre-price de-control)</a:t>
            </a:r>
          </a:p>
          <a:p>
            <a:pPr lvl="1"/>
            <a:r>
              <a:rPr lang="en-US" sz="1800" dirty="0" smtClean="0"/>
              <a:t>1980’s First-Come-First-Served Interruptible  (Order 436)</a:t>
            </a:r>
          </a:p>
          <a:p>
            <a:pPr lvl="1"/>
            <a:r>
              <a:rPr lang="en-US" sz="1800" dirty="0" smtClean="0"/>
              <a:t>1990’s Monthly </a:t>
            </a:r>
            <a:r>
              <a:rPr lang="en-US" sz="1800" dirty="0"/>
              <a:t>imbalance gaming before </a:t>
            </a:r>
            <a:r>
              <a:rPr lang="en-US" sz="1800" dirty="0" smtClean="0"/>
              <a:t>cash-outs (Order 436 and Early 636)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D6E4F0-FC87-4069-87AB-37551F8A002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71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2" y="917009"/>
            <a:ext cx="9007521" cy="56149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Rectangle 13"/>
          <p:cNvSpPr/>
          <p:nvPr/>
        </p:nvSpPr>
        <p:spPr>
          <a:xfrm>
            <a:off x="1" y="807841"/>
            <a:ext cx="9143999" cy="6063801"/>
          </a:xfrm>
          <a:prstGeom prst="rect">
            <a:avLst/>
          </a:prstGeom>
          <a:solidFill>
            <a:srgbClr val="F8F8F8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D6E4F0-FC87-4069-87AB-37551F8A002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164519" y="1310191"/>
            <a:ext cx="2194560" cy="1371600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>
              <a:buNone/>
            </a:pPr>
            <a:r>
              <a:rPr lang="en-US" b="1" dirty="0">
                <a:latin typeface="Calibri" panose="020F0502020204030204" pitchFamily="34" charset="0"/>
              </a:rPr>
              <a:t>Pipelines are not compensated for non-ratable service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736172" y="1310191"/>
            <a:ext cx="2194560" cy="1371600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>
              <a:buNone/>
            </a:pPr>
            <a:r>
              <a:rPr lang="en-US" b="1" dirty="0">
                <a:latin typeface="Calibri" panose="020F0502020204030204" pitchFamily="34" charset="0"/>
              </a:rPr>
              <a:t>A free service cannot be relied upon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164519" y="2924143"/>
            <a:ext cx="4766213" cy="1057703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>
              <a:buNone/>
            </a:pPr>
            <a:r>
              <a:rPr lang="en-US" b="1" dirty="0">
                <a:latin typeface="Calibri" panose="020F0502020204030204" pitchFamily="34" charset="0"/>
              </a:rPr>
              <a:t>When service is free – even if unreliable – no one can compete with it nor can </a:t>
            </a:r>
            <a:r>
              <a:rPr lang="en-US" b="1" dirty="0" smtClean="0">
                <a:latin typeface="Calibri" panose="020F0502020204030204" pitchFamily="34" charset="0"/>
              </a:rPr>
              <a:t>“priced” competitive alternatives </a:t>
            </a:r>
            <a:r>
              <a:rPr lang="en-US" b="1" dirty="0">
                <a:latin typeface="Calibri" panose="020F0502020204030204" pitchFamily="34" charset="0"/>
              </a:rPr>
              <a:t>be fashioned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110906" y="4316553"/>
            <a:ext cx="3248173" cy="13716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>
              <a:buNone/>
            </a:pPr>
            <a:r>
              <a:rPr lang="en-US" b="1" dirty="0">
                <a:latin typeface="Calibri" panose="020F0502020204030204" pitchFamily="34" charset="0"/>
              </a:rPr>
              <a:t>Shippers cannot rely on their firm contracts unless they are nominated and scheduled for day-ahead firm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736172" y="4316553"/>
            <a:ext cx="3246120" cy="13716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>
              <a:buNone/>
            </a:pPr>
            <a:r>
              <a:rPr lang="en-US" b="1" dirty="0">
                <a:latin typeface="Calibri" panose="020F0502020204030204" pitchFamily="34" charset="0"/>
              </a:rPr>
              <a:t>No way exists to “reserve” current contracted primary FT capacity for tomorrow</a:t>
            </a:r>
          </a:p>
        </p:txBody>
      </p:sp>
    </p:spTree>
    <p:extLst>
      <p:ext uri="{BB962C8B-B14F-4D97-AF65-F5344CB8AC3E}">
        <p14:creationId xmlns:p14="http://schemas.microsoft.com/office/powerpoint/2010/main" val="99321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Custom 1">
      <a:dk1>
        <a:srgbClr val="1B3E6F"/>
      </a:dk1>
      <a:lt1>
        <a:srgbClr val="FFFFFF"/>
      </a:lt1>
      <a:dk2>
        <a:srgbClr val="BBAC70"/>
      </a:dk2>
      <a:lt2>
        <a:srgbClr val="FFFFCC"/>
      </a:lt2>
      <a:accent1>
        <a:srgbClr val="1B3E6F"/>
      </a:accent1>
      <a:accent2>
        <a:srgbClr val="788F82"/>
      </a:accent2>
      <a:accent3>
        <a:srgbClr val="FFFFCC"/>
      </a:accent3>
      <a:accent4>
        <a:srgbClr val="BBAC70"/>
      </a:accent4>
      <a:accent5>
        <a:srgbClr val="DAEDEF"/>
      </a:accent5>
      <a:accent6>
        <a:srgbClr val="2D2D8A"/>
      </a:accent6>
      <a:hlink>
        <a:srgbClr val="1B3E6F"/>
      </a:hlink>
      <a:folHlink>
        <a:srgbClr val="BBAC7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 smtClean="0">
            <a:latin typeface="Calibri" panose="020F0502020204030204" pitchFamily="34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6711</TotalTime>
  <Words>1535</Words>
  <Application>Microsoft Office PowerPoint</Application>
  <PresentationFormat>On-screen Show (4:3)</PresentationFormat>
  <Paragraphs>130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Default Design</vt:lpstr>
      <vt:lpstr>Market Implications and Considerations for Enhanced Scheduling Flexibility:  Facts • Observations • Problems • Solutions</vt:lpstr>
      <vt:lpstr>Table of Contents</vt:lpstr>
      <vt:lpstr>Facts, Observations and Problems</vt:lpstr>
      <vt:lpstr>Facts</vt:lpstr>
      <vt:lpstr>Facts</vt:lpstr>
      <vt:lpstr>Facts</vt:lpstr>
      <vt:lpstr>Observations</vt:lpstr>
      <vt:lpstr>Observations</vt:lpstr>
      <vt:lpstr>Problems</vt:lpstr>
      <vt:lpstr>Statement of Principles:</vt:lpstr>
      <vt:lpstr>Proposed Solutions</vt:lpstr>
      <vt:lpstr>Allow Pipelines to Charge for Non-ratable Flows</vt:lpstr>
      <vt:lpstr>Non-ratable Flows</vt:lpstr>
      <vt:lpstr>Pipeline to Pipeline</vt:lpstr>
      <vt:lpstr>Pipeline Provisions</vt:lpstr>
      <vt:lpstr>Reserving and Bumping </vt:lpstr>
      <vt:lpstr>Why make these changes?</vt:lpstr>
    </vt:vector>
  </TitlesOfParts>
  <Company>Skipping Stone,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SS Overview</dc:title>
  <dc:creator>Nyoung@skippingstone.com</dc:creator>
  <cp:lastModifiedBy>glander</cp:lastModifiedBy>
  <cp:revision>181</cp:revision>
  <dcterms:created xsi:type="dcterms:W3CDTF">2010-06-18T22:06:50Z</dcterms:created>
  <dcterms:modified xsi:type="dcterms:W3CDTF">2016-02-08T17:10:15Z</dcterms:modified>
</cp:coreProperties>
</file>