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7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FD6"/>
    <a:srgbClr val="AC3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833" autoAdjust="0"/>
  </p:normalViewPr>
  <p:slideViewPr>
    <p:cSldViewPr snapToGrid="0">
      <p:cViewPr>
        <p:scale>
          <a:sx n="80" d="100"/>
          <a:sy n="80" d="100"/>
        </p:scale>
        <p:origin x="-100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41C5F-20C4-4389-BBC8-371187FB67D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6D9D1-3BDA-4779-BB5E-8C5D7D15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9D1-3BDA-4779-BB5E-8C5D7D159C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5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9D1-3BDA-4779-BB5E-8C5D7D159C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9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9D1-3BDA-4779-BB5E-8C5D7D159C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9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9D1-3BDA-4779-BB5E-8C5D7D159C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5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9D1-3BDA-4779-BB5E-8C5D7D159C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7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9D1-3BDA-4779-BB5E-8C5D7D159C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9D1-3BDA-4779-BB5E-8C5D7D159C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3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D9D1-3BDA-4779-BB5E-8C5D7D159C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NAESB Confirmations</a:t>
            </a:r>
            <a:br>
              <a:rPr lang="en-US" dirty="0" smtClean="0"/>
            </a:br>
            <a:r>
              <a:rPr lang="en-US" sz="3200" cap="none" dirty="0" smtClean="0"/>
              <a:t>Opportunities for Improvement</a:t>
            </a:r>
            <a:endParaRPr lang="en-US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Sylvia munson</a:t>
            </a:r>
          </a:p>
          <a:p>
            <a:r>
              <a:rPr lang="en-US" cap="none" dirty="0" smtClean="0"/>
              <a:t>Consultant for FIS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2554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confirmations datasets to 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tested XML in 2001 and found it to be ‘not ready for prime time’</a:t>
            </a:r>
          </a:p>
          <a:p>
            <a:r>
              <a:rPr lang="en-US" dirty="0" smtClean="0"/>
              <a:t>Today, it has evolved, matured, expanded</a:t>
            </a:r>
          </a:p>
          <a:p>
            <a:r>
              <a:rPr lang="en-US" dirty="0" smtClean="0"/>
              <a:t>And, we’re already using it for FERC interaction</a:t>
            </a:r>
          </a:p>
          <a:p>
            <a:r>
              <a:rPr lang="en-US" dirty="0" smtClean="0"/>
              <a:t>It’s time to look again at moving NAESB datasets to XML </a:t>
            </a:r>
          </a:p>
          <a:p>
            <a:r>
              <a:rPr lang="en-US" dirty="0" smtClean="0"/>
              <a:t>The Confirmations datasets would be a good set to model as a starting point and it would gain needed efficiencies in the confirmations process. </a:t>
            </a:r>
          </a:p>
        </p:txBody>
      </p:sp>
    </p:spTree>
    <p:extLst>
      <p:ext uri="{BB962C8B-B14F-4D97-AF65-F5344CB8AC3E}">
        <p14:creationId xmlns:p14="http://schemas.microsoft.com/office/powerpoint/2010/main" val="23386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1201399" cy="1456267"/>
          </a:xfrm>
        </p:spPr>
        <p:txBody>
          <a:bodyPr/>
          <a:lstStyle/>
          <a:p>
            <a:r>
              <a:rPr lang="en-US" dirty="0" smtClean="0"/>
              <a:t>Please make sure you get a copy of the Handout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Sylvia Munson</a:t>
            </a:r>
          </a:p>
          <a:p>
            <a:r>
              <a:rPr lang="en-US" smtClean="0"/>
              <a:t>sylvia@contentsunderpressurebook.com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799" y="4777380"/>
            <a:ext cx="10131428" cy="1527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Sylvia Munson</a:t>
            </a:r>
          </a:p>
          <a:p>
            <a:r>
              <a:rPr lang="en-US" dirty="0" smtClean="0"/>
              <a:t>FIS (Formerly SunGard)</a:t>
            </a:r>
          </a:p>
          <a:p>
            <a:r>
              <a:rPr lang="en-US" dirty="0" smtClean="0"/>
              <a:t>Providing ideas at a high level / concept level with a handout available containing more detail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345" y="92525"/>
            <a:ext cx="12005310" cy="66560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3" y="130625"/>
            <a:ext cx="6002655" cy="6617970"/>
          </a:xfrm>
          <a:prstGeom prst="rect">
            <a:avLst/>
          </a:prstGeom>
        </p:spPr>
      </p:pic>
      <p:pic>
        <p:nvPicPr>
          <p:cNvPr id="1026" name="Picture 2" descr="C:\Users\SMunson\AppData\Local\Microsoft\Windows\Temporary Internet Files\Content.IE5\LUDL59D2\Compute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" y="225631"/>
            <a:ext cx="2390160" cy="21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20686" y="1757548"/>
            <a:ext cx="8906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5400000" flipH="1" flipV="1">
            <a:off x="1951636" y="894731"/>
            <a:ext cx="1330037" cy="395601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flipH="1">
            <a:off x="2372301" y="688763"/>
            <a:ext cx="97755" cy="130627"/>
          </a:xfrm>
          <a:prstGeom prst="ellipse">
            <a:avLst/>
          </a:prstGeom>
          <a:solidFill>
            <a:srgbClr val="455FD6"/>
          </a:solidFill>
          <a:ln>
            <a:solidFill>
              <a:srgbClr val="455F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2512826" y="1684288"/>
            <a:ext cx="97755" cy="130627"/>
          </a:xfrm>
          <a:prstGeom prst="ellipse">
            <a:avLst/>
          </a:prstGeom>
          <a:solidFill>
            <a:srgbClr val="455FD6"/>
          </a:solidFill>
          <a:ln>
            <a:solidFill>
              <a:srgbClr val="455F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370326" y="1233038"/>
            <a:ext cx="97755" cy="130627"/>
          </a:xfrm>
          <a:prstGeom prst="ellipse">
            <a:avLst/>
          </a:prstGeom>
          <a:solidFill>
            <a:srgbClr val="455FD6"/>
          </a:solidFill>
          <a:ln>
            <a:solidFill>
              <a:srgbClr val="455F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SMunson\AppData\Local\Microsoft\Windows\Temporary Internet Files\Content.IE5\O6XFDNVP\confused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67849" y="3491349"/>
            <a:ext cx="2596840" cy="26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lbow Connector 23"/>
          <p:cNvCxnSpPr/>
          <p:nvPr/>
        </p:nvCxnSpPr>
        <p:spPr>
          <a:xfrm>
            <a:off x="8717651" y="3087584"/>
            <a:ext cx="1126993" cy="8677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5400000" flipH="1" flipV="1">
            <a:off x="8481171" y="4737228"/>
            <a:ext cx="1223158" cy="750198"/>
          </a:xfrm>
          <a:prstGeom prst="bentConnector3">
            <a:avLst>
              <a:gd name="adj1" fmla="val -48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9044076" y="3002413"/>
            <a:ext cx="97755" cy="130627"/>
          </a:xfrm>
          <a:prstGeom prst="ellipse">
            <a:avLst/>
          </a:prstGeom>
          <a:solidFill>
            <a:srgbClr val="455FD6"/>
          </a:solidFill>
          <a:ln>
            <a:solidFill>
              <a:srgbClr val="455F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9232101" y="3736688"/>
            <a:ext cx="97755" cy="130627"/>
          </a:xfrm>
          <a:prstGeom prst="ellipse">
            <a:avLst/>
          </a:prstGeom>
          <a:solidFill>
            <a:srgbClr val="455FD6"/>
          </a:solidFill>
          <a:ln>
            <a:solidFill>
              <a:srgbClr val="455F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flipH="1">
            <a:off x="9420126" y="4874713"/>
            <a:ext cx="97755" cy="130627"/>
          </a:xfrm>
          <a:prstGeom prst="ellipse">
            <a:avLst/>
          </a:prstGeom>
          <a:solidFill>
            <a:srgbClr val="455FD6"/>
          </a:solidFill>
          <a:ln>
            <a:solidFill>
              <a:srgbClr val="455F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flipH="1">
            <a:off x="8681901" y="5608988"/>
            <a:ext cx="97755" cy="130627"/>
          </a:xfrm>
          <a:prstGeom prst="ellipse">
            <a:avLst/>
          </a:prstGeom>
          <a:solidFill>
            <a:srgbClr val="455FD6"/>
          </a:solidFill>
          <a:ln>
            <a:solidFill>
              <a:srgbClr val="455F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23209" y="3521453"/>
            <a:ext cx="5415148" cy="2605329"/>
            <a:chOff x="114300" y="4037610"/>
            <a:chExt cx="11997359" cy="2682568"/>
          </a:xfrm>
          <a:solidFill>
            <a:srgbClr val="455FD6">
              <a:alpha val="25882"/>
            </a:srgbClr>
          </a:solidFill>
        </p:grpSpPr>
        <p:sp>
          <p:nvSpPr>
            <p:cNvPr id="7" name="Oval 6"/>
            <p:cNvSpPr/>
            <p:nvPr/>
          </p:nvSpPr>
          <p:spPr>
            <a:xfrm>
              <a:off x="114300" y="4037610"/>
              <a:ext cx="11997359" cy="2682568"/>
            </a:xfrm>
            <a:prstGeom prst="ellipse">
              <a:avLst/>
            </a:prstGeom>
            <a:grpFill/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5088" y="4928506"/>
              <a:ext cx="4255780" cy="923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38100">
                    <a:solidFill>
                      <a:schemeClr val="bg2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Confirmations</a:t>
              </a:r>
              <a:endParaRPr lang="en-US" sz="5400" b="1" dirty="0">
                <a:ln w="38100">
                  <a:solidFill>
                    <a:schemeClr val="bg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cxnSp>
        <p:nvCxnSpPr>
          <p:cNvPr id="44" name="Elbow Connector 43"/>
          <p:cNvCxnSpPr/>
          <p:nvPr/>
        </p:nvCxnSpPr>
        <p:spPr>
          <a:xfrm rot="16200000" flipH="1">
            <a:off x="513596" y="3616255"/>
            <a:ext cx="4073233" cy="355822"/>
          </a:xfrm>
          <a:prstGeom prst="bentConnector3">
            <a:avLst>
              <a:gd name="adj1" fmla="val 97813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flipH="1">
            <a:off x="2332726" y="2572938"/>
            <a:ext cx="97755" cy="130627"/>
          </a:xfrm>
          <a:prstGeom prst="ellipse">
            <a:avLst/>
          </a:prstGeom>
          <a:solidFill>
            <a:srgbClr val="455FD6"/>
          </a:solidFill>
          <a:ln>
            <a:solidFill>
              <a:srgbClr val="455F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>
            <a:off x="2332726" y="4021688"/>
            <a:ext cx="97755" cy="130627"/>
          </a:xfrm>
          <a:prstGeom prst="ellipse">
            <a:avLst/>
          </a:prstGeom>
          <a:solidFill>
            <a:srgbClr val="455FD6"/>
          </a:solidFill>
          <a:ln>
            <a:solidFill>
              <a:srgbClr val="455FD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20634" y="2703565"/>
            <a:ext cx="190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55FD6"/>
                </a:solidFill>
              </a:rPr>
              <a:t>Nominations</a:t>
            </a:r>
            <a:endParaRPr lang="en-US" sz="2400" b="1" dirty="0">
              <a:solidFill>
                <a:srgbClr val="455FD6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69003" y="2934397"/>
            <a:ext cx="1900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55FD6"/>
                </a:solidFill>
              </a:rPr>
              <a:t>Scheduled Quantities</a:t>
            </a:r>
            <a:endParaRPr lang="en-US" sz="2400" b="1" dirty="0">
              <a:solidFill>
                <a:srgbClr val="455F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Accept Best-Efforts nominations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and Confirm Best-Efforts nominations on an Intra-cycle basis</a:t>
            </a:r>
          </a:p>
          <a:p>
            <a:r>
              <a:rPr lang="en-US" dirty="0" smtClean="0"/>
              <a:t>Ability to submit a nomination between cycles and have it processed and flowing within one (1) hour</a:t>
            </a:r>
          </a:p>
          <a:p>
            <a:r>
              <a:rPr lang="en-US" dirty="0" smtClean="0"/>
              <a:t>Accept nominations at any time in the gas day until a specified end time</a:t>
            </a:r>
          </a:p>
          <a:p>
            <a:r>
              <a:rPr lang="en-US" dirty="0" smtClean="0"/>
              <a:t>True-up these nominations with standard intra-day nominations at the existing intra-day timelines</a:t>
            </a:r>
          </a:p>
          <a:p>
            <a:r>
              <a:rPr lang="en-US" dirty="0" smtClean="0"/>
              <a:t>Best-efforts nominations cannot bump existing flow</a:t>
            </a:r>
          </a:p>
        </p:txBody>
      </p:sp>
    </p:spTree>
    <p:extLst>
      <p:ext uri="{BB962C8B-B14F-4D97-AF65-F5344CB8AC3E}">
        <p14:creationId xmlns:p14="http://schemas.microsoft.com/office/powerpoint/2010/main" val="31750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11035144" cy="1456267"/>
          </a:xfrm>
        </p:spPr>
        <p:txBody>
          <a:bodyPr/>
          <a:lstStyle/>
          <a:p>
            <a:r>
              <a:rPr lang="en-US" dirty="0" smtClean="0"/>
              <a:t>Have one consistent set of data for confirmations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 all nominations at the Shipper – to – Shipper level</a:t>
            </a:r>
          </a:p>
          <a:p>
            <a:r>
              <a:rPr lang="en-US" dirty="0" smtClean="0"/>
              <a:t>Have a single level of confirmations for all locations</a:t>
            </a:r>
          </a:p>
          <a:p>
            <a:pPr lvl="1"/>
            <a:r>
              <a:rPr lang="en-US" dirty="0" smtClean="0"/>
              <a:t>Consistent practices</a:t>
            </a:r>
          </a:p>
          <a:p>
            <a:pPr lvl="1"/>
            <a:r>
              <a:rPr lang="en-US" dirty="0" smtClean="0"/>
              <a:t>Most control and expected results for shippers</a:t>
            </a:r>
          </a:p>
        </p:txBody>
      </p:sp>
    </p:spTree>
    <p:extLst>
      <p:ext uri="{BB962C8B-B14F-4D97-AF65-F5344CB8AC3E}">
        <p14:creationId xmlns:p14="http://schemas.microsoft.com/office/powerpoint/2010/main" val="4770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1058896" cy="1456267"/>
          </a:xfrm>
        </p:spPr>
        <p:txBody>
          <a:bodyPr/>
          <a:lstStyle/>
          <a:p>
            <a:r>
              <a:rPr lang="en-US" dirty="0" smtClean="0"/>
              <a:t>Fine tune the confirmations + scheduling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of confirmations  are needed within each scheduling cycle?</a:t>
            </a:r>
          </a:p>
          <a:p>
            <a:r>
              <a:rPr lang="en-US" dirty="0" smtClean="0"/>
              <a:t>At exactly what time are confirmation requests issued and confirmation responses required?</a:t>
            </a:r>
          </a:p>
          <a:p>
            <a:r>
              <a:rPr lang="en-US" dirty="0" smtClean="0"/>
              <a:t>Create a defined timeline with deadlines within the existing window to encourage consistent responses and experiences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unsolicited confirmation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Confirmation datasets and standards permit the confirmation response to contain new information that was not in the original request.</a:t>
            </a:r>
          </a:p>
          <a:p>
            <a:r>
              <a:rPr lang="en-US" dirty="0" smtClean="0"/>
              <a:t>When a confirming party provides new information, it requires manual intervention</a:t>
            </a:r>
          </a:p>
          <a:p>
            <a:r>
              <a:rPr lang="en-US" dirty="0" smtClean="0"/>
              <a:t>Data that does not match should follow the confirmation cut rules</a:t>
            </a:r>
          </a:p>
          <a:p>
            <a:r>
              <a:rPr lang="en-US" dirty="0" smtClean="0"/>
              <a:t>Eliminate the ability to provide new, additional information in the confirmation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 the confirmations practice for best efforts nominations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add a standard Best-Efforts nomination process then it should include a corresponding confirmations process so that we can have consistent and efficient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standard list of best-practice confirmation methods /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small number of confirmation methods identified in NAESB standards</a:t>
            </a:r>
          </a:p>
          <a:p>
            <a:r>
              <a:rPr lang="en-US" dirty="0" smtClean="0"/>
              <a:t>There are a lot more confirmation methods that are in practice but are not standardized</a:t>
            </a:r>
          </a:p>
          <a:p>
            <a:pPr lvl="1"/>
            <a:r>
              <a:rPr lang="en-US" dirty="0" smtClean="0"/>
              <a:t>Pre-arranged confirmation</a:t>
            </a:r>
          </a:p>
          <a:p>
            <a:pPr lvl="1"/>
            <a:r>
              <a:rPr lang="en-US" dirty="0" smtClean="0"/>
              <a:t>Automated confirmation (no confirmation required)</a:t>
            </a:r>
          </a:p>
          <a:p>
            <a:pPr lvl="1"/>
            <a:r>
              <a:rPr lang="en-US" dirty="0" smtClean="0"/>
              <a:t>No confirmation required if transaction is for fewer than N days</a:t>
            </a:r>
          </a:p>
          <a:p>
            <a:r>
              <a:rPr lang="en-US" dirty="0" smtClean="0"/>
              <a:t>These confirmation options need standardization so that they create a consistent pick-list during contract negotiations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774</TotalTime>
  <Words>451</Words>
  <Application>Microsoft Office PowerPoint</Application>
  <PresentationFormat>Custom</PresentationFormat>
  <Paragraphs>59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Celestial</vt:lpstr>
      <vt:lpstr>NAESB Confirmations Opportunities for Improvement</vt:lpstr>
      <vt:lpstr>Introduction</vt:lpstr>
      <vt:lpstr>PowerPoint Presentation</vt:lpstr>
      <vt:lpstr> Accept Best-Efforts nominations</vt:lpstr>
      <vt:lpstr>Have one consistent set of data for confirmations</vt:lpstr>
      <vt:lpstr>Fine tune the confirmations + scheduling window</vt:lpstr>
      <vt:lpstr>Remove the unsolicited confirmation option</vt:lpstr>
      <vt:lpstr>Standardize the confirmations practice for best efforts nominations</vt:lpstr>
      <vt:lpstr>Create a standard list of best-practice confirmation methods / options</vt:lpstr>
      <vt:lpstr>Upgrade confirmations datasets to xml</vt:lpstr>
      <vt:lpstr>Please make sure you get a copy of the Handout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NAESB Confirmations Opportunities for Improvement</dc:title>
  <dc:creator>sylvia munson</dc:creator>
  <cp:lastModifiedBy>Sylvia Munson</cp:lastModifiedBy>
  <cp:revision>27</cp:revision>
  <dcterms:created xsi:type="dcterms:W3CDTF">2016-02-07T20:29:00Z</dcterms:created>
  <dcterms:modified xsi:type="dcterms:W3CDTF">2016-02-08T21:39:24Z</dcterms:modified>
</cp:coreProperties>
</file>