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296" r:id="rId3"/>
    <p:sldId id="297" r:id="rId4"/>
    <p:sldId id="298" r:id="rId5"/>
    <p:sldId id="277" r:id="rId6"/>
    <p:sldId id="278" r:id="rId7"/>
    <p:sldId id="279" r:id="rId8"/>
    <p:sldId id="268" r:id="rId9"/>
    <p:sldId id="280" r:id="rId10"/>
    <p:sldId id="302" r:id="rId11"/>
    <p:sldId id="286" r:id="rId12"/>
    <p:sldId id="293" r:id="rId13"/>
    <p:sldId id="299" r:id="rId14"/>
    <p:sldId id="300" r:id="rId15"/>
    <p:sldId id="301" r:id="rId16"/>
    <p:sldId id="291" r:id="rId17"/>
    <p:sldId id="276" r:id="rId18"/>
    <p:sldId id="294" r:id="rId19"/>
    <p:sldId id="290" r:id="rId20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72A"/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13" autoAdjust="0"/>
    <p:restoredTop sz="94660"/>
  </p:normalViewPr>
  <p:slideViewPr>
    <p:cSldViewPr snapToObjects="1" showGuides="1">
      <p:cViewPr varScale="1">
        <p:scale>
          <a:sx n="116" d="100"/>
          <a:sy n="116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E57878-13A1-4ADE-9E07-50F5B8AA6327}" type="datetimeFigureOut">
              <a:rPr lang="en-US" smtClean="0"/>
              <a:pPr/>
              <a:t>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FFC06C-70EE-4D57-BA2C-A839185AF5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00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FC06C-70EE-4D57-BA2C-A839185AF5E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9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691188"/>
            <a:ext cx="9144000" cy="1166812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045" y="5691188"/>
            <a:ext cx="6106395" cy="115585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 descr="TopRibbon (2).png"/>
          <p:cNvPicPr>
            <a:picLocks noChangeAspect="1"/>
          </p:cNvPicPr>
          <p:nvPr userDrawn="1"/>
        </p:nvPicPr>
        <p:blipFill>
          <a:blip r:embed="rId2" cstate="print"/>
          <a:srcRect t="16815" r="28613"/>
          <a:stretch>
            <a:fillRect/>
          </a:stretch>
        </p:blipFill>
        <p:spPr>
          <a:xfrm>
            <a:off x="2305518" y="0"/>
            <a:ext cx="6838482" cy="5528883"/>
          </a:xfrm>
          <a:prstGeom prst="rect">
            <a:avLst/>
          </a:prstGeom>
        </p:spPr>
      </p:pic>
      <p:pic>
        <p:nvPicPr>
          <p:cNvPr id="1027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7465" y="5848515"/>
            <a:ext cx="2469599" cy="84491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nline Image Placeholder 7"/>
          <p:cNvSpPr>
            <a:spLocks noGrp="1"/>
          </p:cNvSpPr>
          <p:nvPr>
            <p:ph type="clipArt" sz="quarter" idx="11"/>
          </p:nvPr>
        </p:nvSpPr>
        <p:spPr>
          <a:xfrm>
            <a:off x="457200" y="1219200"/>
            <a:ext cx="82296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online image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mbodnar\Desktop\Pictur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2" y="-387424"/>
            <a:ext cx="9247188" cy="6997700"/>
          </a:xfrm>
          <a:prstGeom prst="rect">
            <a:avLst/>
          </a:prstGeom>
          <a:noFill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536" y="5742861"/>
            <a:ext cx="2112962" cy="7221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92462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916"/>
            <a:ext cx="8229600" cy="48862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8686800" y="6485770"/>
            <a:ext cx="45719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39916"/>
            <a:ext cx="4038600" cy="4886248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39916"/>
            <a:ext cx="4038600" cy="4886247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8686800" y="6485770"/>
            <a:ext cx="45719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9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9915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79677"/>
            <a:ext cx="4040188" cy="427607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39915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79677"/>
            <a:ext cx="4041775" cy="427607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457200" y="1219200"/>
            <a:ext cx="82296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457200" y="1219200"/>
            <a:ext cx="82296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able Placeholder 7"/>
          <p:cNvSpPr>
            <a:spLocks noGrp="1"/>
          </p:cNvSpPr>
          <p:nvPr>
            <p:ph type="tbl" sz="quarter" idx="11"/>
          </p:nvPr>
        </p:nvSpPr>
        <p:spPr>
          <a:xfrm>
            <a:off x="457200" y="1219200"/>
            <a:ext cx="82296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SmartArt Placeholder 6"/>
          <p:cNvSpPr>
            <a:spLocks noGrp="1"/>
          </p:cNvSpPr>
          <p:nvPr>
            <p:ph type="dgm" sz="quarter" idx="11"/>
          </p:nvPr>
        </p:nvSpPr>
        <p:spPr>
          <a:xfrm>
            <a:off x="457200" y="1219200"/>
            <a:ext cx="82296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SmartArt graphic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163"/>
            <a:ext cx="6649530" cy="82116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508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Media Placeholder 6"/>
          <p:cNvSpPr>
            <a:spLocks noGrp="1"/>
          </p:cNvSpPr>
          <p:nvPr>
            <p:ph type="media" sz="quarter" idx="11"/>
          </p:nvPr>
        </p:nvSpPr>
        <p:spPr>
          <a:xfrm>
            <a:off x="457200" y="1219200"/>
            <a:ext cx="8229600" cy="495154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media</a:t>
            </a: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220474" y="6485770"/>
            <a:ext cx="923525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Font typeface="Arial" pitchFamily="34" charset="0"/>
              <a:buNone/>
            </a:pPr>
            <a:fld id="{06DED25F-92D0-491D-9104-9E6D06B2DA32}" type="slidenum">
              <a:rPr lang="en-US" sz="1400" b="1" smtClean="0">
                <a:solidFill>
                  <a:schemeClr val="bg1"/>
                </a:solidFill>
                <a:latin typeface="+mj-lt"/>
              </a:rPr>
              <a:pPr algn="ctr">
                <a:buFont typeface="Arial" pitchFamily="34" charset="0"/>
                <a:buNone/>
              </a:pPr>
              <a:t>‹#›</a:t>
            </a:fld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3" descr="S:\External Affairs\Logos\Horizontal\ACES Logo Horizontal CMYK REV\ACES Logo Horizontal CMYK REV EIE Tag - Tradema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98755" y="215278"/>
            <a:ext cx="1760128" cy="6021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59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58595B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58595B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58595B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8595B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8595B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859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4648200"/>
            <a:ext cx="6324600" cy="1981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chemeClr val="accent2"/>
                </a:solidFill>
              </a:rPr>
              <a:t>NAESB GEH Forum</a:t>
            </a:r>
            <a:br>
              <a:rPr lang="en-US" b="1" dirty="0" smtClean="0">
                <a:solidFill>
                  <a:schemeClr val="accent2"/>
                </a:solidFill>
              </a:rPr>
            </a:br>
            <a:r>
              <a:rPr lang="en-US" sz="1800" b="1" dirty="0">
                <a:solidFill>
                  <a:schemeClr val="accent2"/>
                </a:solidFill>
              </a:rPr>
              <a:t/>
            </a:r>
            <a:br>
              <a:rPr lang="en-US" sz="1800" b="1" dirty="0">
                <a:solidFill>
                  <a:schemeClr val="accent2"/>
                </a:solidFill>
              </a:rPr>
            </a:br>
            <a:r>
              <a:rPr lang="en-US" sz="4000" b="1" dirty="0" smtClean="0"/>
              <a:t>Dan Buckner</a:t>
            </a:r>
            <a:br>
              <a:rPr lang="en-US" sz="4000" b="1" dirty="0" smtClean="0"/>
            </a:br>
            <a:r>
              <a:rPr lang="en-US" sz="3200" b="1" i="1" dirty="0" smtClean="0"/>
              <a:t>Director of Fuels Origination and Strategic Development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956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81000" y="5791200"/>
            <a:ext cx="6019800" cy="6858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EBE72A"/>
                </a:solidFill>
              </a:rPr>
              <a:t>Coordination Challenges</a:t>
            </a:r>
            <a:endParaRPr lang="en-US" dirty="0">
              <a:solidFill>
                <a:srgbClr val="EBE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52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bodnar\Desktop\Buckner PJM Load Final Whit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008" y="1143000"/>
            <a:ext cx="8573288" cy="5334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08" y="126163"/>
            <a:ext cx="6902722" cy="821165"/>
          </a:xfrm>
        </p:spPr>
        <p:txBody>
          <a:bodyPr/>
          <a:lstStyle/>
          <a:p>
            <a:r>
              <a:rPr lang="en-US" dirty="0" smtClean="0"/>
              <a:t>Generation Profile</a:t>
            </a:r>
            <a:r>
              <a:rPr lang="en-US" dirty="0" smtClean="0">
                <a:solidFill>
                  <a:schemeClr val="accent2"/>
                </a:solidFill>
              </a:rPr>
              <a:t> Challenge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295" y="6558372"/>
            <a:ext cx="1524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Source: ACES</a:t>
            </a:r>
            <a:endParaRPr lang="en-US" i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9891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835696"/>
            <a:ext cx="8465808" cy="279370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en-US" dirty="0" smtClean="0"/>
              <a:t>Generator Schedule Does not Match Gas Cycle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Generator Schedule Provided After Nomination Cycle Deadline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Can Quicker Electronic Scheduling Improve Coordination Between These Markets?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88092" y="91152"/>
            <a:ext cx="6649530" cy="821165"/>
          </a:xfrm>
        </p:spPr>
        <p:txBody>
          <a:bodyPr/>
          <a:lstStyle/>
          <a:p>
            <a:r>
              <a:rPr lang="en-US" dirty="0" smtClean="0"/>
              <a:t>Timing </a:t>
            </a:r>
            <a:r>
              <a:rPr lang="en-US" dirty="0" smtClean="0">
                <a:solidFill>
                  <a:schemeClr val="accent2"/>
                </a:solidFill>
              </a:rPr>
              <a:t>Challenges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82" y="1231007"/>
            <a:ext cx="8915400" cy="22860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4502695" y="2363277"/>
            <a:ext cx="2584717" cy="675068"/>
          </a:xfrm>
          <a:prstGeom prst="ellipse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3781965" y="1143001"/>
            <a:ext cx="561435" cy="611746"/>
          </a:xfrm>
          <a:prstGeom prst="downArrow">
            <a:avLst/>
          </a:prstGeom>
          <a:solidFill>
            <a:srgbClr val="C0000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3355137">
            <a:off x="2440467" y="1770673"/>
            <a:ext cx="552158" cy="610806"/>
          </a:xfrm>
          <a:prstGeom prst="downArrow">
            <a:avLst/>
          </a:prstGeom>
          <a:solidFill>
            <a:srgbClr val="00B0F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230969" y="1552978"/>
            <a:ext cx="3048000" cy="675068"/>
          </a:xfrm>
          <a:prstGeom prst="ellipse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517007"/>
            <a:ext cx="1524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Source: ACES</a:t>
            </a:r>
            <a:endParaRPr lang="en-US" i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626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7351" y="126163"/>
            <a:ext cx="6968167" cy="821165"/>
          </a:xfrm>
        </p:spPr>
        <p:txBody>
          <a:bodyPr/>
          <a:lstStyle/>
          <a:p>
            <a:r>
              <a:rPr lang="en-US" dirty="0" smtClean="0"/>
              <a:t>Generator </a:t>
            </a:r>
            <a:r>
              <a:rPr lang="en-US" dirty="0" smtClean="0">
                <a:solidFill>
                  <a:schemeClr val="accent2"/>
                </a:solidFill>
              </a:rPr>
              <a:t>Requirements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01594" y="5105400"/>
            <a:ext cx="8590006" cy="106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solidFill>
                  <a:srgbClr val="EBE72A"/>
                </a:solidFill>
              </a:rPr>
              <a:t>Even Shippers With FT Depend on Interruptible Operational Flexibility From the Pipelines to Manage Key Operational Requirements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01594" y="1295400"/>
            <a:ext cx="8590006" cy="106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847529"/>
              </p:ext>
            </p:extLst>
          </p:nvPr>
        </p:nvGraphicFramePr>
        <p:xfrm>
          <a:off x="427352" y="1295401"/>
          <a:ext cx="8411848" cy="3505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048"/>
                <a:gridCol w="4495800"/>
              </a:tblGrid>
              <a:tr h="595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Generator Needs</a:t>
                      </a:r>
                      <a:endParaRPr lang="en-US" sz="40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Firm Transportation Service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59522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Quick Start Up Capability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Not a Firm Right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8597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Non-Uniform Hourly Consumption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Not a Firm Right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5952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Pressure Requirements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Sometimes Included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8597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After Hours Consumption Change Capability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Not a Firm Right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343400" y="1905000"/>
            <a:ext cx="4495800" cy="28956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84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7351" y="126163"/>
            <a:ext cx="6968167" cy="821165"/>
          </a:xfrm>
        </p:spPr>
        <p:txBody>
          <a:bodyPr/>
          <a:lstStyle/>
          <a:p>
            <a:r>
              <a:rPr lang="en-US" dirty="0" smtClean="0"/>
              <a:t>Generator </a:t>
            </a:r>
            <a:r>
              <a:rPr lang="en-US" dirty="0" smtClean="0">
                <a:solidFill>
                  <a:schemeClr val="accent2"/>
                </a:solidFill>
              </a:rPr>
              <a:t>Requirements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7352" y="5334000"/>
            <a:ext cx="8590006" cy="106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solidFill>
                  <a:srgbClr val="EBE72A"/>
                </a:solidFill>
              </a:rPr>
              <a:t>Unfortunately, Pipelines Have a Limited Amount of No-Notice Services Available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01594" y="1295400"/>
            <a:ext cx="8590006" cy="106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347783"/>
              </p:ext>
            </p:extLst>
          </p:nvPr>
        </p:nvGraphicFramePr>
        <p:xfrm>
          <a:off x="427352" y="1295401"/>
          <a:ext cx="8411848" cy="3733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7048"/>
                <a:gridCol w="4114800"/>
              </a:tblGrid>
              <a:tr h="634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/>
                        <a:t>Generator Needs</a:t>
                      </a:r>
                      <a:endParaRPr lang="en-US" sz="40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Firm No-Notice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Services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63404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Quick Start Up Capability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58595B"/>
                          </a:solidFill>
                        </a:rPr>
                        <a:t>Firm</a:t>
                      </a:r>
                      <a:endParaRPr lang="en-US" sz="2400" b="1" u="sng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9158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Non-Uniform Hourly Consumption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Typically</a:t>
                      </a:r>
                      <a:r>
                        <a:rPr lang="en-US" sz="2400" baseline="0" dirty="0" smtClean="0">
                          <a:solidFill>
                            <a:srgbClr val="58595B"/>
                          </a:solidFill>
                        </a:rPr>
                        <a:t> Allowed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6340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Pressure Requirements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Sometimes Included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  <a:tr h="9158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58595B"/>
                          </a:solidFill>
                        </a:rPr>
                        <a:t>After Hours Consumption Change Capability</a:t>
                      </a:r>
                      <a:endParaRPr lang="en-US" sz="2400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 smtClean="0">
                          <a:solidFill>
                            <a:srgbClr val="58595B"/>
                          </a:solidFill>
                        </a:rPr>
                        <a:t>Firm</a:t>
                      </a:r>
                      <a:endParaRPr lang="en-US" sz="2400" b="1" u="sng" dirty="0">
                        <a:solidFill>
                          <a:srgbClr val="58595B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724400" y="1981200"/>
            <a:ext cx="4038600" cy="30480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85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084684"/>
          </a:xfrm>
        </p:spPr>
        <p:txBody>
          <a:bodyPr/>
          <a:lstStyle/>
          <a:p>
            <a:r>
              <a:rPr lang="en-US" dirty="0" smtClean="0"/>
              <a:t>MISO Winter Generator Fuel Survey (Dec 2015)</a:t>
            </a:r>
          </a:p>
          <a:p>
            <a:pPr lvl="1"/>
            <a:r>
              <a:rPr lang="en-US" dirty="0" smtClean="0"/>
              <a:t>13% of Generators Relied on FT Only</a:t>
            </a:r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Interruptible </a:t>
            </a:r>
            <a:r>
              <a:rPr lang="en-US" dirty="0" smtClean="0">
                <a:solidFill>
                  <a:schemeClr val="accent2"/>
                </a:solidFill>
              </a:rPr>
              <a:t>Services</a:t>
            </a:r>
            <a:endParaRPr lang="en-US" dirty="0">
              <a:solidFill>
                <a:schemeClr val="accent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224481"/>
            <a:ext cx="6662707" cy="41988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41295" y="6558372"/>
            <a:ext cx="1524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Source: MISO</a:t>
            </a:r>
            <a:endParaRPr lang="en-US" i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55828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084684"/>
          </a:xfrm>
        </p:spPr>
        <p:txBody>
          <a:bodyPr/>
          <a:lstStyle/>
          <a:p>
            <a:r>
              <a:rPr lang="en-US" dirty="0" smtClean="0"/>
              <a:t>PJM Gas-Fired Generation (2014 EIPC Study)</a:t>
            </a:r>
          </a:p>
          <a:p>
            <a:pPr lvl="1"/>
            <a:r>
              <a:rPr lang="en-US" dirty="0" smtClean="0"/>
              <a:t>60% Do Not Have FT or Dual Fuel (Rely on IT)</a:t>
            </a:r>
          </a:p>
          <a:p>
            <a:pPr lvl="1"/>
            <a:r>
              <a:rPr lang="en-US" dirty="0" smtClean="0"/>
              <a:t>25% Have Dual Fuel</a:t>
            </a:r>
          </a:p>
          <a:p>
            <a:pPr lvl="1"/>
            <a:r>
              <a:rPr lang="en-US" dirty="0" smtClean="0"/>
              <a:t>15% Have FT</a:t>
            </a:r>
          </a:p>
          <a:p>
            <a:r>
              <a:rPr lang="en-US" dirty="0" smtClean="0"/>
              <a:t>PJM’s Capacity Performance</a:t>
            </a:r>
            <a:endParaRPr lang="en-US" dirty="0"/>
          </a:p>
          <a:p>
            <a:pPr lvl="1"/>
            <a:r>
              <a:rPr lang="en-US" dirty="0"/>
              <a:t>Provides Some Recovery of Pipeline Costs</a:t>
            </a:r>
          </a:p>
          <a:p>
            <a:pPr lvl="2"/>
            <a:r>
              <a:rPr lang="en-US" dirty="0"/>
              <a:t>$ Amount Determined by Auction</a:t>
            </a:r>
          </a:p>
          <a:p>
            <a:pPr lvl="2"/>
            <a:r>
              <a:rPr lang="en-US" dirty="0"/>
              <a:t>Cleared 1 </a:t>
            </a:r>
            <a:r>
              <a:rPr lang="en-US" dirty="0" smtClean="0"/>
              <a:t>Year </a:t>
            </a:r>
            <a:r>
              <a:rPr lang="en-US" dirty="0"/>
              <a:t>at a Time – Pipeline </a:t>
            </a:r>
            <a:r>
              <a:rPr lang="en-US" dirty="0" smtClean="0"/>
              <a:t>Expansion Projects Require Multiyear Service Agreements/Cost Recovery</a:t>
            </a:r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Interruptible </a:t>
            </a:r>
            <a:r>
              <a:rPr lang="en-US" dirty="0" smtClean="0">
                <a:solidFill>
                  <a:schemeClr val="accent2"/>
                </a:solidFill>
              </a:rPr>
              <a:t>Services</a:t>
            </a:r>
            <a:endParaRPr 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806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6163"/>
            <a:ext cx="7391400" cy="821165"/>
          </a:xfrm>
        </p:spPr>
        <p:txBody>
          <a:bodyPr/>
          <a:lstStyle/>
          <a:p>
            <a:r>
              <a:rPr lang="en-US" dirty="0" smtClean="0"/>
              <a:t>Interruptible </a:t>
            </a:r>
            <a:r>
              <a:rPr lang="en-US" dirty="0" smtClean="0">
                <a:solidFill>
                  <a:schemeClr val="accent2"/>
                </a:solidFill>
              </a:rPr>
              <a:t>Flexibility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5029200"/>
          </a:xfrm>
        </p:spPr>
        <p:txBody>
          <a:bodyPr/>
          <a:lstStyle/>
          <a:p>
            <a:r>
              <a:rPr lang="en-US" dirty="0" smtClean="0"/>
              <a:t>Power Generators Rely on This Interruptible Operational Flexibility</a:t>
            </a:r>
          </a:p>
          <a:p>
            <a:pPr lvl="1"/>
            <a:r>
              <a:rPr lang="en-US" dirty="0" smtClean="0"/>
              <a:t>For Quick Starts</a:t>
            </a:r>
          </a:p>
          <a:p>
            <a:pPr lvl="1"/>
            <a:r>
              <a:rPr lang="en-US" dirty="0" smtClean="0"/>
              <a:t>For Non-Uniform Hourly Consumption</a:t>
            </a:r>
          </a:p>
          <a:p>
            <a:pPr lvl="1"/>
            <a:r>
              <a:rPr lang="en-US" dirty="0" smtClean="0"/>
              <a:t>To Allow for Changes After Hours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On Many Pipelines, These Services </a:t>
            </a:r>
            <a:br>
              <a:rPr lang="en-US" dirty="0" smtClean="0"/>
            </a:br>
            <a:r>
              <a:rPr lang="en-US" dirty="0" smtClean="0"/>
              <a:t>Have Been Highly Reliable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Forcing Pipelines to Process Quicker </a:t>
            </a:r>
            <a:r>
              <a:rPr lang="en-US" dirty="0"/>
              <a:t>M</a:t>
            </a:r>
            <a:r>
              <a:rPr lang="en-US" dirty="0" smtClean="0"/>
              <a:t>ay Result in </a:t>
            </a:r>
            <a:r>
              <a:rPr lang="en-US" b="1" u="sng" dirty="0" smtClean="0">
                <a:solidFill>
                  <a:schemeClr val="accent2"/>
                </a:solidFill>
              </a:rPr>
              <a:t>Decreased Operational Flexibility</a:t>
            </a:r>
          </a:p>
        </p:txBody>
      </p:sp>
    </p:spTree>
    <p:extLst>
      <p:ext uri="{BB962C8B-B14F-4D97-AF65-F5344CB8AC3E}">
        <p14:creationId xmlns:p14="http://schemas.microsoft.com/office/powerpoint/2010/main" val="2169810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6163"/>
            <a:ext cx="7391400" cy="821165"/>
          </a:xfrm>
        </p:spPr>
        <p:txBody>
          <a:bodyPr/>
          <a:lstStyle/>
          <a:p>
            <a:r>
              <a:rPr lang="en-US" dirty="0" smtClean="0"/>
              <a:t>Impacts of </a:t>
            </a:r>
            <a:r>
              <a:rPr lang="en-US" dirty="0" smtClean="0">
                <a:solidFill>
                  <a:schemeClr val="accent2"/>
                </a:solidFill>
              </a:rPr>
              <a:t>Quicker Scheduling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654" y="1066800"/>
            <a:ext cx="8458200" cy="5486400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en-US" dirty="0"/>
              <a:t>Quicker Scheduling </a:t>
            </a:r>
            <a:r>
              <a:rPr lang="en-US" u="sng" dirty="0"/>
              <a:t>MIGHT Provide Increased</a:t>
            </a:r>
            <a:r>
              <a:rPr lang="en-US" dirty="0"/>
              <a:t> Operational Flexibility </a:t>
            </a:r>
          </a:p>
          <a:p>
            <a:pPr lvl="1"/>
            <a:r>
              <a:rPr lang="en-US" dirty="0"/>
              <a:t>Better Coordination with Dispatch Timing</a:t>
            </a:r>
          </a:p>
          <a:p>
            <a:r>
              <a:rPr lang="en-US" dirty="0" smtClean="0"/>
              <a:t>Quicker </a:t>
            </a:r>
            <a:r>
              <a:rPr lang="en-US" dirty="0"/>
              <a:t>Scheduling </a:t>
            </a:r>
            <a:r>
              <a:rPr lang="en-US" u="sng" dirty="0"/>
              <a:t>MIGHT Reduce </a:t>
            </a:r>
            <a:r>
              <a:rPr lang="en-US" dirty="0"/>
              <a:t>Operational Flexibility</a:t>
            </a:r>
          </a:p>
          <a:p>
            <a:pPr lvl="1"/>
            <a:r>
              <a:rPr lang="en-US" dirty="0"/>
              <a:t>Less Time </a:t>
            </a:r>
            <a:r>
              <a:rPr lang="en-US" dirty="0" smtClean="0"/>
              <a:t>to </a:t>
            </a:r>
            <a:r>
              <a:rPr lang="en-US" dirty="0"/>
              <a:t>Determine if Interruptible </a:t>
            </a:r>
            <a:r>
              <a:rPr lang="en-US" dirty="0" smtClean="0"/>
              <a:t>Operational </a:t>
            </a:r>
            <a:r>
              <a:rPr lang="en-US" dirty="0"/>
              <a:t>Flexibility is Available</a:t>
            </a:r>
          </a:p>
          <a:p>
            <a:r>
              <a:rPr lang="en-US" dirty="0"/>
              <a:t>Limited</a:t>
            </a:r>
            <a:r>
              <a:rPr lang="en-US" sz="2800" dirty="0"/>
              <a:t> </a:t>
            </a:r>
            <a:r>
              <a:rPr lang="en-US" dirty="0" smtClean="0"/>
              <a:t>Firm Services Available to Provide the Required Operational Flexibility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Electric Generators Cannot Lose This Operational Flexibility</a:t>
            </a:r>
          </a:p>
          <a:p>
            <a:pPr lvl="1"/>
            <a:endParaRPr lang="en-US" sz="1000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45957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40" y="1066800"/>
            <a:ext cx="8460259" cy="5410200"/>
          </a:xfrm>
        </p:spPr>
        <p:txBody>
          <a:bodyPr/>
          <a:lstStyle/>
          <a:p>
            <a:r>
              <a:rPr lang="en-US" sz="3600" dirty="0" smtClean="0"/>
              <a:t>Coordination/Timing Challenges Remain</a:t>
            </a:r>
          </a:p>
          <a:p>
            <a:pPr>
              <a:spcBef>
                <a:spcPts val="2400"/>
              </a:spcBef>
            </a:pPr>
            <a:r>
              <a:rPr lang="en-US" sz="3600" dirty="0" smtClean="0"/>
              <a:t>Generators Rely on Interruptible Services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Firm Transportation Does not Provide Sufficient Operational Flexibility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No-Notice Services are Limited and Expensive</a:t>
            </a:r>
          </a:p>
          <a:p>
            <a:pPr>
              <a:spcBef>
                <a:spcPts val="2400"/>
              </a:spcBef>
            </a:pPr>
            <a:r>
              <a:rPr lang="en-US" sz="3600" dirty="0" smtClean="0"/>
              <a:t>Gaining Quicker Electronic Coordination, But Losing the Interruptible Operational Flexibility Would Impact Reliability</a:t>
            </a:r>
          </a:p>
          <a:p>
            <a:pPr>
              <a:spcBef>
                <a:spcPts val="2400"/>
              </a:spcBef>
            </a:pPr>
            <a:r>
              <a:rPr lang="en-US" sz="3600" b="1" dirty="0" smtClean="0">
                <a:solidFill>
                  <a:srgbClr val="EBE72A"/>
                </a:solidFill>
              </a:rPr>
              <a:t>Proceed with Caution</a:t>
            </a:r>
            <a:endParaRPr lang="en-US" sz="3600" b="1" dirty="0">
              <a:solidFill>
                <a:srgbClr val="EBE7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6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tIns="182880"/>
          <a:lstStyle/>
          <a:p>
            <a:r>
              <a:rPr lang="en-US" dirty="0" smtClean="0"/>
              <a:t>Who is </a:t>
            </a:r>
            <a:r>
              <a:rPr lang="en-US" dirty="0" smtClean="0">
                <a:solidFill>
                  <a:schemeClr val="accent2"/>
                </a:solidFill>
              </a:rPr>
              <a:t>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24" dirty="0" smtClean="0">
                <a:solidFill>
                  <a:srgbClr val="FFFFFF"/>
                </a:solidFill>
                <a:ea typeface="Proxima Nova Thin" charset="77"/>
                <a:cs typeface="Calibri"/>
              </a:rPr>
              <a:t>ACES is a Nationwide Energy Management Company</a:t>
            </a:r>
          </a:p>
          <a:p>
            <a:r>
              <a:rPr lang="en-US" spc="-24" dirty="0" smtClean="0">
                <a:solidFill>
                  <a:srgbClr val="FFFFFF"/>
                </a:solidFill>
                <a:ea typeface="Proxima Nova Thin" charset="77"/>
                <a:cs typeface="Calibri"/>
              </a:rPr>
              <a:t>We Help Our Clients Buy, Sell, and Manage Energy More Efficiently, With Less Risk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8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ACES </a:t>
            </a:r>
            <a:r>
              <a:rPr lang="en-US" dirty="0" smtClean="0">
                <a:solidFill>
                  <a:schemeClr val="accent2"/>
                </a:solidFill>
              </a:rPr>
              <a:t>Today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Portfolio Management Overview</a:t>
            </a:r>
          </a:p>
          <a:p>
            <a:pPr lvl="1"/>
            <a:r>
              <a:rPr lang="en-US" dirty="0">
                <a:cs typeface="Calibri"/>
              </a:rPr>
              <a:t>Manage Resources in PJM, MISO, SPP, CAISO, ERCOT</a:t>
            </a:r>
          </a:p>
          <a:p>
            <a:pPr lvl="1"/>
            <a:r>
              <a:rPr lang="en-US" dirty="0" smtClean="0"/>
              <a:t>50,000 MW of Generation From 300 Plants</a:t>
            </a:r>
          </a:p>
          <a:p>
            <a:pPr lvl="1"/>
            <a:r>
              <a:rPr lang="en-US" dirty="0" smtClean="0"/>
              <a:t>50,000 MW of Load</a:t>
            </a:r>
          </a:p>
          <a:p>
            <a:pPr lvl="1"/>
            <a:r>
              <a:rPr lang="en-US" dirty="0" smtClean="0"/>
              <a:t>3.0 Bcf/Day Peak Natural Gas</a:t>
            </a:r>
          </a:p>
          <a:p>
            <a:pPr lvl="1"/>
            <a:r>
              <a:rPr lang="en-US" dirty="0" smtClean="0"/>
              <a:t>Active on 30 Natural Gas Pipelines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Four Regional Trading Centers:  </a:t>
            </a:r>
          </a:p>
          <a:p>
            <a:pPr lvl="1"/>
            <a:r>
              <a:rPr lang="en-US" dirty="0" smtClean="0"/>
              <a:t>Indiana, Minnesota, North Carolina, &amp; Arizona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92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ACES </a:t>
            </a:r>
            <a:r>
              <a:rPr lang="en-US" dirty="0" smtClean="0">
                <a:solidFill>
                  <a:srgbClr val="EBE72A"/>
                </a:solidFill>
              </a:rPr>
              <a:t>Today</a:t>
            </a:r>
            <a:endParaRPr lang="en-US" dirty="0">
              <a:solidFill>
                <a:srgbClr val="EBE72A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10" t="28382" r="6662" b="9590"/>
          <a:stretch/>
        </p:blipFill>
        <p:spPr>
          <a:xfrm>
            <a:off x="590719" y="1699327"/>
            <a:ext cx="8326704" cy="4652921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733006"/>
            <a:ext cx="683079" cy="1737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70262" y="5013176"/>
            <a:ext cx="3034386" cy="150430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RTC</a:t>
            </a: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Customers</a:t>
            </a:r>
            <a:endParaRPr lang="en-US" sz="1100" dirty="0" smtClean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Members</a:t>
            </a: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Inactive Customers</a:t>
            </a: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Customer Load</a:t>
            </a: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Member Load</a:t>
            </a:r>
          </a:p>
          <a:p>
            <a:pPr>
              <a:lnSpc>
                <a:spcPct val="44000"/>
              </a:lnSpc>
              <a:spcAft>
                <a:spcPts val="700"/>
              </a:spcAft>
              <a:defRPr lang="en-US"/>
            </a:pPr>
            <a:r>
              <a:rPr lang="en-US" sz="1100" dirty="0" smtClean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Inactive Customer Load</a:t>
            </a:r>
            <a:endParaRPr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42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Review: FERC</a:t>
            </a:r>
            <a:r>
              <a:rPr lang="en-US" dirty="0" smtClean="0">
                <a:solidFill>
                  <a:schemeClr val="accent2"/>
                </a:solidFill>
              </a:rPr>
              <a:t> Activity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99" y="1066800"/>
            <a:ext cx="8305800" cy="4886248"/>
          </a:xfrm>
        </p:spPr>
        <p:txBody>
          <a:bodyPr/>
          <a:lstStyle/>
          <a:p>
            <a:r>
              <a:rPr lang="en-US" dirty="0" smtClean="0"/>
              <a:t>March 2014: FERC Issues NOPR</a:t>
            </a:r>
          </a:p>
          <a:p>
            <a:pPr lvl="1"/>
            <a:r>
              <a:rPr lang="en-US" dirty="0" smtClean="0"/>
              <a:t>“To Better Coordinate the Scheduling of Natural Gas and Electricity Markets in Light of Increased Reliance on Natural Gas For Electric Generation”</a:t>
            </a:r>
          </a:p>
          <a:p>
            <a:r>
              <a:rPr lang="en-US" dirty="0" smtClean="0"/>
              <a:t>April 2015: FERC Issues Final Rule</a:t>
            </a:r>
          </a:p>
          <a:p>
            <a:pPr lvl="1"/>
            <a:r>
              <a:rPr lang="en-US" dirty="0" smtClean="0"/>
              <a:t>Later Deadline For Timely Nomination Cycle</a:t>
            </a:r>
          </a:p>
          <a:p>
            <a:pPr lvl="1"/>
            <a:r>
              <a:rPr lang="en-US" dirty="0" smtClean="0"/>
              <a:t>Adds 1 Additional Intraday Nomination Cycle</a:t>
            </a:r>
          </a:p>
          <a:p>
            <a:pPr lvl="1"/>
            <a:r>
              <a:rPr lang="en-US" dirty="0" smtClean="0"/>
              <a:t>No Change to the Gas Day Start Time (10 a.m. EPT)</a:t>
            </a:r>
          </a:p>
          <a:p>
            <a:pPr lvl="1"/>
            <a:r>
              <a:rPr lang="en-US" dirty="0" smtClean="0"/>
              <a:t>ISOs/RTOs Required to Align Their DA and RAC/RUC Unit Commitment Schedules in Advance of the Timely and Evening Cycles; or Show Cause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49" y="6554103"/>
            <a:ext cx="477370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Source: </a:t>
            </a:r>
            <a:r>
              <a:rPr lang="en-US" i="1" dirty="0"/>
              <a:t>FERC Gas Day Final Rule (Order No. 809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8412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tIns="182880"/>
          <a:lstStyle/>
          <a:p>
            <a:pPr>
              <a:lnSpc>
                <a:spcPct val="75000"/>
              </a:lnSpc>
            </a:pPr>
            <a:r>
              <a:rPr lang="en-US" dirty="0" smtClean="0">
                <a:solidFill>
                  <a:schemeClr val="accent2"/>
                </a:solidFill>
              </a:rPr>
              <a:t>Natural Gas 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/>
              <a:t>Timeline Changes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120331"/>
              </p:ext>
            </p:extLst>
          </p:nvPr>
        </p:nvGraphicFramePr>
        <p:xfrm>
          <a:off x="304800" y="1239838"/>
          <a:ext cx="8534400" cy="5237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1828800"/>
                <a:gridCol w="1752600"/>
                <a:gridCol w="2057400"/>
              </a:tblGrid>
              <a:tr h="408573"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Natural</a:t>
                      </a:r>
                      <a:r>
                        <a:rPr lang="en-US" sz="2000" baseline="0" dirty="0" smtClean="0"/>
                        <a:t> Gas Scheduling Timeline (EPT)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Current Times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Revised Times</a:t>
                      </a:r>
                      <a:endParaRPr lang="en-US" sz="2000" dirty="0"/>
                    </a:p>
                  </a:txBody>
                  <a:tcPr/>
                </a:tc>
              </a:tr>
              <a:tr h="371430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Timely Nomination Cycle</a:t>
                      </a:r>
                      <a:endParaRPr lang="en-U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Deadline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12:30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2:00 p.m.</a:t>
                      </a:r>
                      <a:endParaRPr lang="en-US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Gas Flow Begins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10:00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10:00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Evening Nomination </a:t>
                      </a:r>
                      <a:r>
                        <a:rPr lang="en-US" sz="1800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</a:t>
                      </a:r>
                      <a:endParaRPr lang="en-US" sz="180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7F3F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Deadline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7:00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7:00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Gas </a:t>
                      </a:r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Flow Begins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10:00</a:t>
                      </a:r>
                      <a:r>
                        <a:rPr lang="en-US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10:00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Intraday 1 Nomination </a:t>
                      </a:r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Deadline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11:00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11:00 a.m.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Gas </a:t>
                      </a:r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Flow Begins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6:00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IT Bump Rights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Yes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Yes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Intraday 2 Nomination </a:t>
                      </a:r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Deadline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6:00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3:30</a:t>
                      </a:r>
                      <a:r>
                        <a:rPr lang="en-US" sz="1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p.m.</a:t>
                      </a:r>
                      <a:endParaRPr lang="en-US" sz="180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Gas </a:t>
                      </a:r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Flow Begins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7:00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IT Bump Rights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Yes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rowSpan="3"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Intraday 3 Nomination Cycle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Deadline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8:00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Gas Flow Begins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11:00 p.m.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143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IT Bump Rights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No</a:t>
                      </a:r>
                      <a:endParaRPr lang="en-US" sz="18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349" y="6554103"/>
            <a:ext cx="4773705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Source: </a:t>
            </a:r>
            <a:r>
              <a:rPr lang="en-US" i="1" dirty="0"/>
              <a:t>FERC Gas Day Final Rule (Order No. 809</a:t>
            </a:r>
            <a:r>
              <a:rPr lang="en-US" i="1" dirty="0" smtClean="0"/>
              <a:t>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92877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Day-Ahead </a:t>
            </a:r>
            <a:r>
              <a:rPr lang="en-US" dirty="0" smtClean="0"/>
              <a:t>Timelines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18605"/>
            <a:ext cx="8534398" cy="32738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Processing Times For DA Energy Markets Are Different Across Markets, Driving the Different Timelines</a:t>
            </a:r>
          </a:p>
          <a:p>
            <a:r>
              <a:rPr lang="en-US" dirty="0"/>
              <a:t>Effective Date Refers to DA Timeline Changes</a:t>
            </a:r>
          </a:p>
          <a:p>
            <a:pPr lvl="1"/>
            <a:r>
              <a:rPr lang="en-US" dirty="0"/>
              <a:t>Not Electric Operating Day</a:t>
            </a:r>
          </a:p>
          <a:p>
            <a:r>
              <a:rPr lang="en-US" dirty="0" smtClean="0"/>
              <a:t>FERC Has Yet to Rule on MISO’s Proposed Effective Date </a:t>
            </a:r>
          </a:p>
          <a:p>
            <a:r>
              <a:rPr lang="en-US" dirty="0" smtClean="0"/>
              <a:t>SPP May Need to Clarify With FERC Regarding the Effective Date</a:t>
            </a:r>
          </a:p>
          <a:p>
            <a:endParaRPr lang="en-US" dirty="0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5403217"/>
              </p:ext>
            </p:extLst>
          </p:nvPr>
        </p:nvGraphicFramePr>
        <p:xfrm>
          <a:off x="457200" y="1239838"/>
          <a:ext cx="8382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722"/>
                <a:gridCol w="1319389"/>
                <a:gridCol w="1629833"/>
                <a:gridCol w="1629833"/>
                <a:gridCol w="1474611"/>
                <a:gridCol w="14746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RTO</a:t>
                      </a:r>
                      <a:endParaRPr lang="en-US" dirty="0"/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Date*</a:t>
                      </a:r>
                      <a:endParaRPr lang="en-US" dirty="0"/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 </a:t>
                      </a:r>
                      <a:r>
                        <a:rPr lang="en-US" smtClean="0"/>
                        <a:t>DA Submittal</a:t>
                      </a:r>
                      <a:endParaRPr lang="en-US" dirty="0"/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smtClean="0"/>
                        <a:t>DA Submittal</a:t>
                      </a:r>
                      <a:endParaRPr lang="en-US" dirty="0"/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 DA Results</a:t>
                      </a:r>
                      <a:endParaRPr lang="en-US" dirty="0"/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DA Results</a:t>
                      </a:r>
                      <a:endParaRPr lang="en-US" dirty="0"/>
                    </a:p>
                  </a:txBody>
                  <a:tcPr marL="88969" marR="88969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PJM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3/31/16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12:00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10:30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a.m.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4:00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1:30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MISO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11/5/16*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11:00 a.m. EST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10:30 a.m.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3:00 p.m. EST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1:30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SPP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10/1/16*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12:00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10:30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a.m.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5:00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p.m. EPT</a:t>
                      </a:r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88969" marR="8896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3:00</a:t>
                      </a:r>
                      <a:r>
                        <a:rPr lang="en-US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 p.m. EPT</a:t>
                      </a:r>
                    </a:p>
                  </a:txBody>
                  <a:tcPr marL="88969" marR="8896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710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PJM</a:t>
            </a:r>
            <a:r>
              <a:rPr lang="en-US" dirty="0" smtClean="0"/>
              <a:t> (All Times EPT)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909515"/>
              </p:ext>
            </p:extLst>
          </p:nvPr>
        </p:nvGraphicFramePr>
        <p:xfrm>
          <a:off x="228599" y="1143000"/>
          <a:ext cx="86867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5107"/>
                <a:gridCol w="1612860"/>
                <a:gridCol w="2110730"/>
                <a:gridCol w="1287599"/>
                <a:gridCol w="1348285"/>
                <a:gridCol w="15322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RTO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Date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Gas Trading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DA Bids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 Awards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Timely Cycle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3/31/16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8:00 – 10:</a:t>
                      </a:r>
                      <a:r>
                        <a:rPr lang="en-US" baseline="0" dirty="0" smtClean="0"/>
                        <a:t>00 a.m.*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10:30</a:t>
                      </a:r>
                      <a:r>
                        <a:rPr lang="en-US" baseline="0" dirty="0" smtClean="0"/>
                        <a:t> a.m.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1:30 p.m.*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2:00 p.m.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46500" y="1828800"/>
            <a:ext cx="8229600" cy="190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Will Gas Markets Change?</a:t>
            </a:r>
          </a:p>
          <a:p>
            <a:pPr lvl="1"/>
            <a:r>
              <a:rPr lang="en-US" sz="2000" dirty="0" smtClean="0"/>
              <a:t>Tight Execution Window</a:t>
            </a:r>
          </a:p>
          <a:p>
            <a:pPr lvl="1"/>
            <a:r>
              <a:rPr lang="en-US" sz="2000" dirty="0" smtClean="0"/>
              <a:t>Services, Trading Window, Etc.</a:t>
            </a:r>
          </a:p>
          <a:p>
            <a:r>
              <a:rPr lang="en-US" sz="2400" dirty="0" smtClean="0"/>
              <a:t>Purchase Gas For DA Award in Timely Cycle?</a:t>
            </a:r>
          </a:p>
          <a:p>
            <a:pPr lvl="1"/>
            <a:r>
              <a:rPr lang="en-US" sz="2000" dirty="0" smtClean="0"/>
              <a:t>Peak Days - May Help With Priority on Pipeline?</a:t>
            </a:r>
          </a:p>
          <a:p>
            <a:pPr lvl="1"/>
            <a:r>
              <a:rPr lang="en-US" sz="2000" dirty="0" smtClean="0"/>
              <a:t>DA Award is Not Necessarily an RT Dispatch, Could Impact Strategy</a:t>
            </a:r>
          </a:p>
          <a:p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440129"/>
              </p:ext>
            </p:extLst>
          </p:nvPr>
        </p:nvGraphicFramePr>
        <p:xfrm>
          <a:off x="203199" y="4191000"/>
          <a:ext cx="86868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001"/>
                <a:gridCol w="2667000"/>
                <a:gridCol w="3276600"/>
                <a:gridCol w="2108199"/>
              </a:tblGrid>
              <a:tr h="35340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RTO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Rebid Period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RAC</a:t>
                      </a:r>
                      <a:r>
                        <a:rPr lang="en-US" baseline="0" dirty="0" smtClean="0"/>
                        <a:t> Results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Nomination Cycle</a:t>
                      </a:r>
                      <a:endParaRPr lang="en-US" dirty="0"/>
                    </a:p>
                  </a:txBody>
                  <a:tcPr anchor="ctr"/>
                </a:tc>
              </a:tr>
              <a:tr h="267967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PJM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1:30 </a:t>
                      </a:r>
                      <a:r>
                        <a:rPr lang="en-US" baseline="0" dirty="0" smtClean="0"/>
                        <a:t>– 2:15 p.m. (Opening as Early as Awards Post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3:00 p.m. For Morning Ramp CTs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3:30</a:t>
                      </a:r>
                      <a:r>
                        <a:rPr lang="en-US" baseline="0" dirty="0" smtClean="0"/>
                        <a:t> p.m. (ID2)</a:t>
                      </a:r>
                      <a:endParaRPr lang="en-US" dirty="0"/>
                    </a:p>
                  </a:txBody>
                  <a:tcPr anchor="ctr"/>
                </a:tc>
              </a:tr>
              <a:tr h="267967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6:30 p.m. For Other Plants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7:00 p.m. (Evening)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77794" y="5250661"/>
            <a:ext cx="8590006" cy="1905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RAC Dispatch in PJM is Treated as </a:t>
            </a:r>
            <a:r>
              <a:rPr lang="en-US" sz="2400" dirty="0"/>
              <a:t>a</a:t>
            </a:r>
            <a:r>
              <a:rPr lang="en-US" sz="2400" dirty="0" smtClean="0"/>
              <a:t> RT Dispatch</a:t>
            </a:r>
          </a:p>
          <a:p>
            <a:pPr lvl="1"/>
            <a:r>
              <a:rPr lang="en-US" sz="2000" dirty="0" smtClean="0"/>
              <a:t>Designed to Allow For Gas Purchases During Evening Cycle</a:t>
            </a:r>
          </a:p>
          <a:p>
            <a:pPr lvl="1"/>
            <a:r>
              <a:rPr lang="en-US" sz="2000" dirty="0" smtClean="0"/>
              <a:t>Definitive Start Time, But Not Definitive Gas Volumes</a:t>
            </a:r>
          </a:p>
          <a:p>
            <a:pPr lvl="1"/>
            <a:r>
              <a:rPr lang="en-US" sz="2000" dirty="0" smtClean="0"/>
              <a:t>Tight Execution Window and Market Illiquidity</a:t>
            </a:r>
          </a:p>
        </p:txBody>
      </p:sp>
    </p:spTree>
    <p:extLst>
      <p:ext uri="{BB962C8B-B14F-4D97-AF65-F5344CB8AC3E}">
        <p14:creationId xmlns:p14="http://schemas.microsoft.com/office/powerpoint/2010/main" val="652907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 </a:t>
            </a:r>
            <a:r>
              <a:rPr lang="en-US" dirty="0" smtClean="0">
                <a:solidFill>
                  <a:schemeClr val="accent2"/>
                </a:solidFill>
              </a:rPr>
              <a:t>Request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916"/>
            <a:ext cx="8229600" cy="5618084"/>
          </a:xfrm>
        </p:spPr>
        <p:txBody>
          <a:bodyPr>
            <a:normAutofit/>
          </a:bodyPr>
          <a:lstStyle/>
          <a:p>
            <a:r>
              <a:rPr lang="en-US" dirty="0" smtClean="0"/>
              <a:t>Why Are We Here?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1400" i="1" dirty="0" smtClean="0"/>
          </a:p>
          <a:p>
            <a:pPr marL="457200" lvl="1" indent="0">
              <a:spcBef>
                <a:spcPts val="0"/>
              </a:spcBef>
              <a:buNone/>
            </a:pPr>
            <a:r>
              <a:rPr lang="en-US" i="1" dirty="0" smtClean="0"/>
              <a:t>We </a:t>
            </a:r>
            <a:r>
              <a:rPr lang="en-US" i="1" dirty="0"/>
              <a:t>request that gas and electric industries, through NAESB, explore the potential for faster, computerized scheduling when shippers and confirming parties all submit electronic nominations and confirmations, including a streamlined confirmation </a:t>
            </a:r>
            <a:r>
              <a:rPr lang="en-US" i="1" dirty="0" smtClean="0"/>
              <a:t>process, </a:t>
            </a:r>
            <a:r>
              <a:rPr lang="en-US" i="1" dirty="0"/>
              <a:t>if necessary.</a:t>
            </a:r>
            <a:r>
              <a:rPr lang="en-US" dirty="0"/>
              <a:t> </a:t>
            </a:r>
            <a:endParaRPr lang="en-US" dirty="0" smtClean="0"/>
          </a:p>
          <a:p>
            <a:pPr>
              <a:spcBef>
                <a:spcPts val="0"/>
              </a:spcBef>
            </a:pPr>
            <a:endParaRPr lang="en-US" sz="14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Coordination/Timing Challenges Still Exist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Would a Quicker Nominations Process be an Improvement?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93756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ACES Template - Grey 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58595B"/>
      </a:lt2>
      <a:accent1>
        <a:srgbClr val="13B5EA"/>
      </a:accent1>
      <a:accent2>
        <a:srgbClr val="EBE72A"/>
      </a:accent2>
      <a:accent3>
        <a:srgbClr val="009FC2"/>
      </a:accent3>
      <a:accent4>
        <a:srgbClr val="C1CD23"/>
      </a:accent4>
      <a:accent5>
        <a:srgbClr val="B7DDF5"/>
      </a:accent5>
      <a:accent6>
        <a:srgbClr val="E2E7B0"/>
      </a:accent6>
      <a:hlink>
        <a:srgbClr val="13B5EA"/>
      </a:hlink>
      <a:folHlink>
        <a:srgbClr val="BCBE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3A11D14-10AA-4511-AEE7-0783BBA0CC9D}" vid="{B9B6FF0C-7080-401E-8794-9DBD0695B0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ACES Template - Grey </Template>
  <TotalTime>3229</TotalTime>
  <Words>990</Words>
  <Application>Microsoft Office PowerPoint</Application>
  <PresentationFormat>On-screen Show (4:3)</PresentationFormat>
  <Paragraphs>214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Proxima Nova Thin</vt:lpstr>
      <vt:lpstr>ACES Template - Grey </vt:lpstr>
      <vt:lpstr> NAESB GEH Forum  Dan Buckner Director of Fuels Origination and Strategic Development  </vt:lpstr>
      <vt:lpstr>Who is ACES</vt:lpstr>
      <vt:lpstr>ACES Today</vt:lpstr>
      <vt:lpstr>ACES Today</vt:lpstr>
      <vt:lpstr>Review: FERC Activity</vt:lpstr>
      <vt:lpstr>Natural Gas  Timeline Changes</vt:lpstr>
      <vt:lpstr>Day-Ahead Timelines</vt:lpstr>
      <vt:lpstr>PJM (All Times EPT)</vt:lpstr>
      <vt:lpstr>Scheduling  Request</vt:lpstr>
      <vt:lpstr>PowerPoint Presentation</vt:lpstr>
      <vt:lpstr>Generation Profile Challenge</vt:lpstr>
      <vt:lpstr>Timing Challenges</vt:lpstr>
      <vt:lpstr>Generator Requirements</vt:lpstr>
      <vt:lpstr>Generator Requirements</vt:lpstr>
      <vt:lpstr>Interruptible Services</vt:lpstr>
      <vt:lpstr>Interruptible Services</vt:lpstr>
      <vt:lpstr>Interruptible Flexibility</vt:lpstr>
      <vt:lpstr>Impacts of Quicker Scheduling</vt:lpstr>
      <vt:lpstr>Summary</vt:lpstr>
    </vt:vector>
  </TitlesOfParts>
  <Company>ACES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 Huff</dc:creator>
  <cp:lastModifiedBy>Dan Buckner</cp:lastModifiedBy>
  <cp:revision>100</cp:revision>
  <cp:lastPrinted>2016-01-28T19:41:50Z</cp:lastPrinted>
  <dcterms:created xsi:type="dcterms:W3CDTF">2016-01-25T15:03:52Z</dcterms:created>
  <dcterms:modified xsi:type="dcterms:W3CDTF">2016-02-15T21:02:52Z</dcterms:modified>
</cp:coreProperties>
</file>