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3"/>
  </p:notesMasterIdLst>
  <p:handoutMasterIdLst>
    <p:handoutMasterId r:id="rId4"/>
  </p:handoutMasterIdLst>
  <p:sldIdLst>
    <p:sldId id="345" r:id="rId2"/>
  </p:sldIdLst>
  <p:sldSz cx="9144000" cy="6858000" type="letter"/>
  <p:notesSz cx="7315200" cy="96012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1459"/>
    <a:srgbClr val="66FF33"/>
    <a:srgbClr val="C0C8E2"/>
    <a:srgbClr val="3399FF"/>
    <a:srgbClr val="3C3637"/>
    <a:srgbClr val="4417B5"/>
    <a:srgbClr val="006666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817" autoAdjust="0"/>
    <p:restoredTop sz="94347" autoAdjust="0"/>
  </p:normalViewPr>
  <p:slideViewPr>
    <p:cSldViewPr snapToGrid="0">
      <p:cViewPr>
        <p:scale>
          <a:sx n="100" d="100"/>
          <a:sy n="100" d="100"/>
        </p:scale>
        <p:origin x="-144" y="-312"/>
      </p:cViewPr>
      <p:guideLst>
        <p:guide orient="horz" pos="2160"/>
        <p:guide pos="28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2" d="100"/>
          <a:sy n="82" d="100"/>
        </p:scale>
        <p:origin x="-1404" y="-96"/>
      </p:cViewPr>
      <p:guideLst>
        <p:guide orient="horz" pos="3024"/>
        <p:guide pos="2304"/>
      </p:guideLst>
    </p:cSldViewPr>
  </p:notesViewPr>
  <p:gridSpacing cx="91439" cy="9143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 b="1" i="0" u="none" strike="noStrike" baseline="0">
                <a:solidFill>
                  <a:srgbClr val="003366"/>
                </a:solidFill>
                <a:latin typeface="Tahoma"/>
                <a:ea typeface="Tahoma"/>
                <a:cs typeface="Tahoma"/>
              </a:defRPr>
            </a:pPr>
            <a:r>
              <a:rPr lang="en-US" sz="1800" dirty="0" smtClean="0"/>
              <a:t>      300* </a:t>
            </a:r>
            <a:r>
              <a:rPr lang="en-US" sz="1800" dirty="0"/>
              <a:t>Members</a:t>
            </a:r>
          </a:p>
        </c:rich>
      </c:tx>
      <c:layout>
        <c:manualLayout>
          <c:xMode val="edge"/>
          <c:yMode val="edge"/>
          <c:x val="0.27854263974876986"/>
          <c:y val="0.32597251839639041"/>
        </c:manualLayout>
      </c:layout>
      <c:overlay val="0"/>
    </c:title>
    <c:autoTitleDeleted val="0"/>
    <c:view3D>
      <c:rotX val="15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Members</c:v>
                </c:pt>
              </c:strCache>
            </c:strRef>
          </c:tx>
          <c:spPr>
            <a:solidFill>
              <a:schemeClr val="accent1"/>
            </a:solidFill>
            <a:ln w="14653">
              <a:solidFill>
                <a:schemeClr val="tx1"/>
              </a:solidFill>
              <a:prstDash val="solid"/>
            </a:ln>
          </c:spPr>
          <c:dPt>
            <c:idx val="0"/>
            <c:bubble3D val="0"/>
          </c:dPt>
          <c:dPt>
            <c:idx val="1"/>
            <c:bubble3D val="0"/>
            <c:spPr>
              <a:pattFill prst="dkDnDiag">
                <a:fgClr>
                  <a:srgbClr xmlns:mc="http://schemas.openxmlformats.org/markup-compatibility/2006" xmlns:a14="http://schemas.microsoft.com/office/drawing/2010/main" val="0000FF" mc:Ignorable="a14" a14:legacySpreadsheetColorIndex="12"/>
                </a:fgClr>
                <a:bgClr>
                  <a:srgbClr xmlns:mc="http://schemas.openxmlformats.org/markup-compatibility/2006" xmlns:a14="http://schemas.microsoft.com/office/drawing/2010/main" val="FFFFFF" mc:Ignorable="a14" a14:legacySpreadsheetColorIndex="9"/>
                </a:bgClr>
              </a:pattFill>
              <a:ln w="14653">
                <a:solidFill>
                  <a:schemeClr val="tx1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chemeClr val="hlink"/>
              </a:solidFill>
              <a:ln w="14653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0.13895003287377178"/>
                  <c:y val="-0.2369713201908156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141 </a:t>
                    </a:r>
                    <a:r>
                      <a:rPr lang="en-US" dirty="0"/>
                      <a:t>WEQ</a:t>
                    </a:r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0549257545011733E-2"/>
                  <c:y val="3.371400181518397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116 </a:t>
                    </a:r>
                    <a:r>
                      <a:rPr lang="en-US" dirty="0"/>
                      <a:t>WGQ</a:t>
                    </a:r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5.5180785353955049E-2"/>
                  <c:y val="-5.611293611171987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43 </a:t>
                    </a:r>
                    <a:r>
                      <a:rPr lang="en-US" dirty="0"/>
                      <a:t>RXQ</a:t>
                    </a:r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95" b="1" i="0" u="none" strike="noStrike" baseline="0">
                    <a:solidFill>
                      <a:srgbClr val="003366"/>
                    </a:solidFill>
                    <a:latin typeface="Tahoma"/>
                    <a:ea typeface="Tahoma"/>
                    <a:cs typeface="Tahoma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1"/>
          </c:dLbls>
          <c:cat>
            <c:strRef>
              <c:f>Sheet1!$B$1:$D$1</c:f>
              <c:strCache>
                <c:ptCount val="3"/>
                <c:pt idx="0">
                  <c:v>WEQ</c:v>
                </c:pt>
                <c:pt idx="1">
                  <c:v>WGQ</c:v>
                </c:pt>
                <c:pt idx="2">
                  <c:v>RXQ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140</c:v>
                </c:pt>
                <c:pt idx="1">
                  <c:v>121</c:v>
                </c:pt>
                <c:pt idx="2">
                  <c:v>43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solidFill>
              <a:schemeClr val="accent2"/>
            </a:solidFill>
            <a:ln w="14653">
              <a:solidFill>
                <a:schemeClr val="tx1"/>
              </a:solidFill>
              <a:prstDash val="solid"/>
            </a:ln>
          </c:spPr>
          <c:dPt>
            <c:idx val="0"/>
            <c:bubble3D val="0"/>
            <c:spPr>
              <a:solidFill>
                <a:schemeClr val="accent1"/>
              </a:solidFill>
              <a:ln w="14653">
                <a:solidFill>
                  <a:schemeClr val="tx1"/>
                </a:solidFill>
                <a:prstDash val="solid"/>
              </a:ln>
            </c:spPr>
          </c:dPt>
          <c:dPt>
            <c:idx val="1"/>
            <c:bubble3D val="0"/>
          </c:dPt>
          <c:dPt>
            <c:idx val="2"/>
            <c:bubble3D val="0"/>
            <c:spPr>
              <a:solidFill>
                <a:schemeClr val="hlink"/>
              </a:solidFill>
              <a:ln w="14653">
                <a:solidFill>
                  <a:schemeClr val="tx1"/>
                </a:solidFill>
                <a:prstDash val="solid"/>
              </a:ln>
            </c:spPr>
          </c:dPt>
          <c:dLbls>
            <c:txPr>
              <a:bodyPr/>
              <a:lstStyle/>
              <a:p>
                <a:pPr>
                  <a:defRPr sz="1095" b="1" i="0" u="none" strike="noStrike" baseline="0">
                    <a:solidFill>
                      <a:srgbClr val="003366"/>
                    </a:solidFill>
                    <a:latin typeface="Tahoma"/>
                    <a:ea typeface="Tahoma"/>
                    <a:cs typeface="Tahoma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1"/>
          </c:dLbls>
          <c:cat>
            <c:strRef>
              <c:f>Sheet1!$B$1:$D$1</c:f>
              <c:strCache>
                <c:ptCount val="3"/>
                <c:pt idx="0">
                  <c:v>WEQ</c:v>
                </c:pt>
                <c:pt idx="1">
                  <c:v>WGQ</c:v>
                </c:pt>
                <c:pt idx="2">
                  <c:v>RXQ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spPr>
            <a:solidFill>
              <a:schemeClr val="hlink"/>
            </a:solidFill>
            <a:ln w="14653">
              <a:solidFill>
                <a:schemeClr val="tx1"/>
              </a:solidFill>
              <a:prstDash val="solid"/>
            </a:ln>
          </c:spPr>
          <c:dPt>
            <c:idx val="0"/>
            <c:bubble3D val="0"/>
            <c:spPr>
              <a:solidFill>
                <a:schemeClr val="accent1"/>
              </a:solidFill>
              <a:ln w="14653">
                <a:solidFill>
                  <a:schemeClr val="tx1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chemeClr val="accent2"/>
              </a:solidFill>
              <a:ln w="14653">
                <a:solidFill>
                  <a:schemeClr val="tx1"/>
                </a:solidFill>
                <a:prstDash val="solid"/>
              </a:ln>
            </c:spPr>
          </c:dPt>
          <c:dPt>
            <c:idx val="2"/>
            <c:bubble3D val="0"/>
          </c:dPt>
          <c:dLbls>
            <c:txPr>
              <a:bodyPr/>
              <a:lstStyle/>
              <a:p>
                <a:pPr>
                  <a:defRPr sz="1095" b="1" i="0" u="none" strike="noStrike" baseline="0">
                    <a:solidFill>
                      <a:srgbClr val="003366"/>
                    </a:solidFill>
                    <a:latin typeface="Tahoma"/>
                    <a:ea typeface="Tahoma"/>
                    <a:cs typeface="Tahoma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1"/>
          </c:dLbls>
          <c:cat>
            <c:strRef>
              <c:f>Sheet1!$B$1:$D$1</c:f>
              <c:strCache>
                <c:ptCount val="3"/>
                <c:pt idx="0">
                  <c:v>WEQ</c:v>
                </c:pt>
                <c:pt idx="1">
                  <c:v>WGQ</c:v>
                </c:pt>
                <c:pt idx="2">
                  <c:v>RXQ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99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095" b="1" i="0" u="none" strike="noStrike" baseline="0">
          <a:solidFill>
            <a:srgbClr val="003366"/>
          </a:solidFill>
          <a:latin typeface="Tahoma"/>
          <a:ea typeface="Tahoma"/>
          <a:cs typeface="Tahoma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098" tIns="48050" rIns="96098" bIns="48050" numCol="1" anchor="t" anchorCtr="0" compatLnSpc="1">
            <a:prstTxWarp prst="textNoShape">
              <a:avLst/>
            </a:prstTxWarp>
          </a:bodyPr>
          <a:lstStyle>
            <a:lvl1pPr algn="l" defTabSz="962214">
              <a:defRPr sz="13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0"/>
            <a:ext cx="3170237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098" tIns="48050" rIns="96098" bIns="48050" numCol="1" anchor="t" anchorCtr="0" compatLnSpc="1">
            <a:prstTxWarp prst="textNoShape">
              <a:avLst/>
            </a:prstTxWarp>
          </a:bodyPr>
          <a:lstStyle>
            <a:lvl1pPr algn="r" defTabSz="962214">
              <a:defRPr sz="13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098" tIns="48050" rIns="96098" bIns="48050" numCol="1" anchor="b" anchorCtr="0" compatLnSpc="1">
            <a:prstTxWarp prst="textNoShape">
              <a:avLst/>
            </a:prstTxWarp>
          </a:bodyPr>
          <a:lstStyle>
            <a:lvl1pPr algn="l" defTabSz="962214">
              <a:defRPr sz="13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098" tIns="48050" rIns="96098" bIns="48050" numCol="1" anchor="b" anchorCtr="0" compatLnSpc="1">
            <a:prstTxWarp prst="textNoShape">
              <a:avLst/>
            </a:prstTxWarp>
          </a:bodyPr>
          <a:lstStyle>
            <a:lvl1pPr algn="r" defTabSz="962214">
              <a:defRPr sz="1300"/>
            </a:lvl1pPr>
          </a:lstStyle>
          <a:p>
            <a:pPr>
              <a:defRPr/>
            </a:pPr>
            <a:fld id="{D3F19B29-4D4C-463E-A036-6B9D9382369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74380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098" tIns="48050" rIns="96098" bIns="48050" numCol="1" anchor="t" anchorCtr="0" compatLnSpc="1">
            <a:prstTxWarp prst="textNoShape">
              <a:avLst/>
            </a:prstTxWarp>
          </a:bodyPr>
          <a:lstStyle>
            <a:lvl1pPr algn="l" defTabSz="962214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098" tIns="48050" rIns="96098" bIns="48050" numCol="1" anchor="t" anchorCtr="0" compatLnSpc="1">
            <a:prstTxWarp prst="textNoShape">
              <a:avLst/>
            </a:prstTxWarp>
          </a:bodyPr>
          <a:lstStyle>
            <a:lvl1pPr algn="r" defTabSz="962214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60475" y="720725"/>
            <a:ext cx="4799013" cy="3598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098" tIns="48050" rIns="96098" bIns="480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098" tIns="48050" rIns="96098" bIns="48050" numCol="1" anchor="b" anchorCtr="0" compatLnSpc="1">
            <a:prstTxWarp prst="textNoShape">
              <a:avLst/>
            </a:prstTxWarp>
          </a:bodyPr>
          <a:lstStyle>
            <a:lvl1pPr algn="l" defTabSz="962214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098" tIns="48050" rIns="96098" bIns="48050" numCol="1" anchor="b" anchorCtr="0" compatLnSpc="1">
            <a:prstTxWarp prst="textNoShape">
              <a:avLst/>
            </a:prstTxWarp>
          </a:bodyPr>
          <a:lstStyle>
            <a:lvl1pPr algn="r" defTabSz="962214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77F9A842-32E6-4622-BF38-B4855C8CCC8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74844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2025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defTabSz="962025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defTabSz="962025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defTabSz="962025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defTabSz="962025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defTabSz="96202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defTabSz="96202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defTabSz="96202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defTabSz="96202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9D8D2951-5F11-4554-84F8-B4B614C66910}" type="slidenum">
              <a:rPr lang="en-US" altLang="en-US" sz="1300" smtClean="0">
                <a:latin typeface="Times New Roman" pitchFamily="18" charset="0"/>
              </a:rPr>
              <a:pPr eaLnBrk="1" hangingPunct="1"/>
              <a:t>1</a:t>
            </a:fld>
            <a:endParaRPr lang="en-US" altLang="en-US" sz="1300" dirty="0" smtClean="0">
              <a:latin typeface="Times New Roman" pitchFamily="18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 descr="Large confetti"/>
          <p:cNvSpPr>
            <a:spLocks noChangeArrowheads="1"/>
          </p:cNvSpPr>
          <p:nvPr/>
        </p:nvSpPr>
        <p:spPr bwMode="ltGray">
          <a:xfrm>
            <a:off x="484188" y="1549400"/>
            <a:ext cx="8158162" cy="1689100"/>
          </a:xfrm>
          <a:prstGeom prst="rect">
            <a:avLst/>
          </a:prstGeom>
          <a:pattFill prst="lgConfetti">
            <a:fgClr>
              <a:schemeClr val="accent2">
                <a:alpha val="50195"/>
              </a:schemeClr>
            </a:fgClr>
            <a:bgClr>
              <a:schemeClr val="folHlink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kumimoji="1" lang="en-US" altLang="en-US" sz="2400" dirty="0">
              <a:latin typeface="Times New Roman" pitchFamily="18" charset="0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ltGray">
          <a:xfrm>
            <a:off x="228600" y="3206750"/>
            <a:ext cx="8686800" cy="77788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kumimoji="1" lang="en-US" altLang="en-US" sz="2400" dirty="0">
              <a:latin typeface="Times New Roman" pitchFamily="18" charset="0"/>
            </a:endParaRP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ltGray">
          <a:xfrm>
            <a:off x="228600" y="1482725"/>
            <a:ext cx="8686800" cy="77788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kumimoji="1" lang="en-US" altLang="en-US" sz="2400" dirty="0">
              <a:latin typeface="Times New Roman" pitchFamily="18" charset="0"/>
            </a:endParaRPr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ltGray">
          <a:xfrm>
            <a:off x="8623300" y="1246188"/>
            <a:ext cx="77788" cy="2235200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kumimoji="1" lang="en-US" altLang="en-US" sz="2400" dirty="0">
              <a:latin typeface="Times New Roman" pitchFamily="18" charset="0"/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ltGray">
          <a:xfrm>
            <a:off x="436563" y="1252538"/>
            <a:ext cx="76200" cy="2235200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kumimoji="1" lang="en-US" altLang="en-US" sz="2400" dirty="0">
              <a:latin typeface="Times New Roman" pitchFamily="18" charset="0"/>
            </a:endParaRP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ltGray">
          <a:xfrm>
            <a:off x="2830513" y="5783263"/>
            <a:ext cx="3481387" cy="77787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kumimoji="1" lang="en-US" altLang="en-US" sz="2400" dirty="0">
              <a:latin typeface="Times New Roman" pitchFamily="18" charset="0"/>
            </a:endParaRPr>
          </a:p>
        </p:txBody>
      </p:sp>
      <p:sp>
        <p:nvSpPr>
          <p:cNvPr id="10" name="Rectangle 8" descr="Large confetti"/>
          <p:cNvSpPr>
            <a:spLocks noChangeArrowheads="1"/>
          </p:cNvSpPr>
          <p:nvPr/>
        </p:nvSpPr>
        <p:spPr bwMode="ltGray">
          <a:xfrm>
            <a:off x="4095750" y="5734050"/>
            <a:ext cx="950913" cy="176213"/>
          </a:xfrm>
          <a:prstGeom prst="rect">
            <a:avLst/>
          </a:prstGeom>
          <a:pattFill prst="lgConfetti">
            <a:fgClr>
              <a:schemeClr val="accent2"/>
            </a:fgClr>
            <a:bgClr>
              <a:schemeClr val="folHlink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kumimoji="1" lang="en-US" altLang="en-US" sz="2400" dirty="0">
              <a:latin typeface="Times New Roman" pitchFamily="18" charset="0"/>
            </a:endParaRPr>
          </a:p>
        </p:txBody>
      </p:sp>
      <p:sp>
        <p:nvSpPr>
          <p:cNvPr id="26633" name="Rectangle 9" descr="Large confetti"/>
          <p:cNvSpPr>
            <a:spLocks noGrp="1" noChangeArrowheads="1"/>
          </p:cNvSpPr>
          <p:nvPr>
            <p:ph type="ctrTitle"/>
          </p:nvPr>
        </p:nvSpPr>
        <p:spPr>
          <a:xfrm>
            <a:off x="685800" y="1752600"/>
            <a:ext cx="7772400" cy="1143000"/>
          </a:xfrm>
          <a:pattFill prst="lgConfetti">
            <a:fgClr>
              <a:schemeClr val="accent2"/>
            </a:fgClr>
            <a:bgClr>
              <a:schemeClr val="folHlink"/>
            </a:bgClr>
          </a:pattFill>
        </p:spPr>
        <p:txBody>
          <a:bodyPr anchor="ctr"/>
          <a:lstStyle>
            <a:lvl1pPr algn="ctr"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26634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7465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 algn="ctr"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b" anchorCtr="0"/>
          <a:lstStyle>
            <a:lvl1pPr>
              <a:defRPr sz="14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DB662A17-3FCD-491A-AD9D-5CE5C542374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5006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Prepared by the North American Energy Standards Board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632B5D-8706-4AF9-A838-2023FB6E3F4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18650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7050" y="228600"/>
            <a:ext cx="203835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228600"/>
            <a:ext cx="596265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Prepared by the North American Energy Standards Board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94B285-7ECC-447F-B74A-CC8765D2F21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86880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Prepared by the North American Energy Standards Board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D90A78-DA1D-4F7B-8921-A56DFFB9137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31587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Prepared by the North American Energy Standards Board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44F8FA-E987-4E88-BE7C-2701C119CC0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4145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4478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447800"/>
            <a:ext cx="38100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Prepared by the North American Energy Standards Board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4072EF-77BB-4E36-8003-C2C67208799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7027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Prepared by the North American Energy Standards Board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926C93-5DF3-4614-B99F-34ED4C3019B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210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Prepared by the North American Energy Standards Board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C43AA1-82A0-4AB5-B059-156507F751A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8579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Prepared by the North American Energy Standards Board</a:t>
            </a:r>
          </a:p>
        </p:txBody>
      </p:sp>
      <p:sp>
        <p:nvSpPr>
          <p:cNvPr id="3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D64A6-F028-4305-84A8-2503C67F182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8684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Prepared by the North American Energy Standards Board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55935A-2103-4200-AAEE-883995FC922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9694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Prepared by the North American Energy Standards Board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DA5C27-89AB-4905-B03A-D8143ABA64B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0200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 descr="Newsprint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447800"/>
            <a:ext cx="7772400" cy="4648200"/>
          </a:xfrm>
          <a:prstGeom prst="rect">
            <a:avLst/>
          </a:prstGeom>
          <a:blipFill dpi="0" rotWithShape="0">
            <a:blip r:embed="rId13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38200" y="6400800"/>
            <a:ext cx="39370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000"/>
            </a:lvl1pPr>
          </a:lstStyle>
          <a:p>
            <a:pPr>
              <a:defRPr/>
            </a:pPr>
            <a:r>
              <a:rPr lang="en-US" dirty="0"/>
              <a:t>Prepared by the North American Energy Standards Board</a:t>
            </a:r>
          </a:p>
        </p:txBody>
      </p:sp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0" y="1143000"/>
            <a:ext cx="8458200" cy="873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kumimoji="1" lang="en-US" altLang="en-US" sz="2400" dirty="0">
              <a:latin typeface="Times New Roman" pitchFamily="18" charset="0"/>
            </a:endParaRPr>
          </a:p>
        </p:txBody>
      </p:sp>
      <p:sp>
        <p:nvSpPr>
          <p:cNvPr id="25607" name="Rectangle 7"/>
          <p:cNvSpPr>
            <a:spLocks noChangeArrowheads="1"/>
          </p:cNvSpPr>
          <p:nvPr/>
        </p:nvSpPr>
        <p:spPr bwMode="ltGray">
          <a:xfrm>
            <a:off x="228600" y="0"/>
            <a:ext cx="838200" cy="1447800"/>
          </a:xfrm>
          <a:prstGeom prst="rect">
            <a:avLst/>
          </a:prstGeom>
          <a:gradFill rotWithShape="0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kumimoji="1" lang="en-US" sz="2400" dirty="0">
              <a:latin typeface="Times New Roman" pitchFamily="18" charset="0"/>
            </a:endParaRPr>
          </a:p>
        </p:txBody>
      </p:sp>
      <p:sp>
        <p:nvSpPr>
          <p:cNvPr id="1030" name="Rectangle 8"/>
          <p:cNvSpPr>
            <a:spLocks noChangeArrowheads="1"/>
          </p:cNvSpPr>
          <p:nvPr/>
        </p:nvSpPr>
        <p:spPr bwMode="auto">
          <a:xfrm>
            <a:off x="7067550" y="6324600"/>
            <a:ext cx="2076450" cy="79375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kumimoji="1" lang="en-US" altLang="en-US" sz="2400" dirty="0">
              <a:latin typeface="Times New Roman" pitchFamily="18" charset="0"/>
            </a:endParaRPr>
          </a:p>
        </p:txBody>
      </p:sp>
      <p:sp>
        <p:nvSpPr>
          <p:cNvPr id="25609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0" y="5943600"/>
            <a:ext cx="533400" cy="609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>
            <a:lvl1pPr algn="r">
              <a:defRPr sz="16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4FC152A3-08E0-462A-855D-05061C6D6DC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5612" name="Rectangle 12"/>
          <p:cNvSpPr>
            <a:spLocks noGrp="1" noChangeArrowheads="1"/>
          </p:cNvSpPr>
          <p:nvPr userDrawn="1">
            <p:ph type="title"/>
          </p:nvPr>
        </p:nvSpPr>
        <p:spPr bwMode="auto">
          <a:xfrm>
            <a:off x="1143000" y="228600"/>
            <a:ext cx="77724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North American Energy Standards Board</a:t>
            </a:r>
            <a:br>
              <a:rPr lang="en-US" smtClean="0"/>
            </a:b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2" charset="2"/>
        <a:buChar char="v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70000"/>
        <a:buFont typeface="Wingdings" pitchFamily="2" charset="2"/>
        <a:buChar char="v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70000"/>
        <a:buFont typeface="Wingdings" pitchFamily="2" charset="2"/>
        <a:buChar char="v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65000"/>
        <a:buFont typeface="Wingdings" pitchFamily="2" charset="2"/>
        <a:buChar char="v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65000"/>
        <a:buFont typeface="Wingdings" pitchFamily="2" charset="2"/>
        <a:buChar char="v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65000"/>
        <a:buFont typeface="Wingdings" pitchFamily="2" charset="2"/>
        <a:buChar char="v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65000"/>
        <a:buFont typeface="Wingdings" pitchFamily="2" charset="2"/>
        <a:buChar char="v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65000"/>
        <a:buFont typeface="Wingdings" pitchFamily="2" charset="2"/>
        <a:buChar char="v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413615" y="6438022"/>
            <a:ext cx="4591050" cy="219075"/>
          </a:xfrm>
          <a:noFill/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en-US" altLang="en-US" sz="1000" dirty="0" smtClean="0"/>
              <a:t>NAESB Board Revenue Committee Working Document – March 19, 2014</a:t>
            </a:r>
          </a:p>
        </p:txBody>
      </p:sp>
      <p:sp>
        <p:nvSpPr>
          <p:cNvPr id="288770" name="Rectangle 2"/>
          <p:cNvSpPr>
            <a:spLocks noGrp="1" noChangeArrowheads="1"/>
          </p:cNvSpPr>
          <p:nvPr>
            <p:ph type="title"/>
          </p:nvPr>
        </p:nvSpPr>
        <p:spPr>
          <a:xfrm>
            <a:off x="1146175" y="523874"/>
            <a:ext cx="7772400" cy="561975"/>
          </a:xfrm>
        </p:spPr>
        <p:txBody>
          <a:bodyPr>
            <a:normAutofit fontScale="90000"/>
          </a:bodyPr>
          <a:lstStyle/>
          <a:p>
            <a:pPr algn="r" eaLnBrk="1" hangingPunct="1">
              <a:defRPr/>
            </a:pP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North American Energy Standards Board</a:t>
            </a:r>
            <a:br>
              <a:rPr lang="en-US" dirty="0" smtClean="0"/>
            </a:br>
            <a:r>
              <a:rPr lang="en-US" dirty="0" smtClean="0"/>
              <a:t>Affiliate Analysis</a:t>
            </a:r>
            <a:endParaRPr lang="en-US" sz="2400" dirty="0" smtClean="0">
              <a:solidFill>
                <a:schemeClr val="bg2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0" y="1209675"/>
            <a:ext cx="9108044" cy="3867150"/>
            <a:chOff x="0" y="1209675"/>
            <a:chExt cx="9108044" cy="4384050"/>
          </a:xfrm>
        </p:grpSpPr>
        <p:graphicFrame>
          <p:nvGraphicFramePr>
            <p:cNvPr id="2" name="Object 1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08867900"/>
                </p:ext>
              </p:extLst>
            </p:nvPr>
          </p:nvGraphicFramePr>
          <p:xfrm>
            <a:off x="0" y="1209675"/>
            <a:ext cx="4965965" cy="217487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3074" name="Oval 31"/>
            <p:cNvSpPr>
              <a:spLocks noChangeArrowheads="1"/>
            </p:cNvSpPr>
            <p:nvPr/>
          </p:nvSpPr>
          <p:spPr bwMode="auto">
            <a:xfrm>
              <a:off x="4150982" y="1992591"/>
              <a:ext cx="2214581" cy="1346554"/>
            </a:xfrm>
            <a:prstGeom prst="ellipse">
              <a:avLst/>
            </a:prstGeom>
            <a:noFill/>
            <a:ln w="34925" algn="ctr">
              <a:solidFill>
                <a:srgbClr val="0D14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>
              <a:lvl1pPr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3078" name="Oval 2"/>
            <p:cNvSpPr>
              <a:spLocks noChangeArrowheads="1"/>
            </p:cNvSpPr>
            <p:nvPr/>
          </p:nvSpPr>
          <p:spPr bwMode="auto">
            <a:xfrm>
              <a:off x="1228792" y="3377921"/>
              <a:ext cx="857599" cy="572227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3079" name="TextBox 3"/>
            <p:cNvSpPr txBox="1">
              <a:spLocks noChangeArrowheads="1"/>
            </p:cNvSpPr>
            <p:nvPr/>
          </p:nvSpPr>
          <p:spPr bwMode="auto">
            <a:xfrm>
              <a:off x="346174" y="3441936"/>
              <a:ext cx="2622834" cy="1465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hangingPunct="1"/>
              <a:r>
                <a:rPr lang="en-US" altLang="en-US" sz="1600" b="1" dirty="0" smtClean="0"/>
                <a:t>11</a:t>
              </a:r>
              <a:endParaRPr lang="en-US" altLang="en-US" sz="1600" b="1" dirty="0"/>
            </a:p>
            <a:p>
              <a:pPr eaLnBrk="1" hangingPunct="1"/>
              <a:endParaRPr lang="en-US" altLang="en-US" sz="1600" b="1" dirty="0"/>
            </a:p>
            <a:p>
              <a:pPr eaLnBrk="1" hangingPunct="1"/>
              <a:endParaRPr lang="en-US" altLang="en-US" sz="1000" b="1" dirty="0"/>
            </a:p>
            <a:p>
              <a:pPr eaLnBrk="1" hangingPunct="1"/>
              <a:r>
                <a:rPr lang="en-US" altLang="en-US" sz="1200" b="1" dirty="0"/>
                <a:t>Members Purchasing Standards</a:t>
              </a:r>
            </a:p>
            <a:p>
              <a:pPr eaLnBrk="1" hangingPunct="1"/>
              <a:r>
                <a:rPr lang="en-US" altLang="en-US" sz="1200" b="1" dirty="0"/>
                <a:t>for Affiliates or Representing</a:t>
              </a:r>
              <a:br>
                <a:rPr lang="en-US" altLang="en-US" sz="1200" b="1" dirty="0"/>
              </a:br>
              <a:r>
                <a:rPr lang="en-US" altLang="en-US" sz="1200" b="1" dirty="0"/>
                <a:t>Other Entities</a:t>
              </a:r>
            </a:p>
          </p:txBody>
        </p:sp>
        <p:cxnSp>
          <p:nvCxnSpPr>
            <p:cNvPr id="3080" name="Straight Arrow Connector 5"/>
            <p:cNvCxnSpPr>
              <a:cxnSpLocks noChangeShapeType="1"/>
              <a:endCxn id="3078" idx="0"/>
            </p:cNvCxnSpPr>
            <p:nvPr/>
          </p:nvCxnSpPr>
          <p:spPr bwMode="auto">
            <a:xfrm flipH="1">
              <a:off x="1657592" y="2334517"/>
              <a:ext cx="828433" cy="1043404"/>
            </a:xfrm>
            <a:prstGeom prst="straightConnector1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 type="arrow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6" name="Oval 15"/>
            <p:cNvSpPr/>
            <p:nvPr/>
          </p:nvSpPr>
          <p:spPr bwMode="auto">
            <a:xfrm>
              <a:off x="5755009" y="3575321"/>
              <a:ext cx="1159347" cy="43122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wrap="none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8" name="Oval 17"/>
            <p:cNvSpPr/>
            <p:nvPr/>
          </p:nvSpPr>
          <p:spPr bwMode="auto">
            <a:xfrm>
              <a:off x="4129807" y="4053548"/>
              <a:ext cx="1159346" cy="432401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wrap="none"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3083" name="TextBox 19"/>
            <p:cNvSpPr txBox="1">
              <a:spLocks noChangeArrowheads="1"/>
            </p:cNvSpPr>
            <p:nvPr/>
          </p:nvSpPr>
          <p:spPr bwMode="auto">
            <a:xfrm>
              <a:off x="5539862" y="3606371"/>
              <a:ext cx="1669047" cy="10118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hangingPunct="1"/>
              <a:r>
                <a:rPr lang="en-US" altLang="en-US" sz="1600" b="1" dirty="0" smtClean="0">
                  <a:solidFill>
                    <a:srgbClr val="FF0000"/>
                  </a:solidFill>
                </a:rPr>
                <a:t>82</a:t>
              </a:r>
              <a:endParaRPr lang="en-US" altLang="en-US" sz="1600" b="1" dirty="0">
                <a:solidFill>
                  <a:srgbClr val="FF0000"/>
                </a:solidFill>
              </a:endParaRPr>
            </a:p>
            <a:p>
              <a:pPr eaLnBrk="1" hangingPunct="1"/>
              <a:endParaRPr lang="en-US" altLang="en-US" sz="1200" b="1" dirty="0" smtClean="0"/>
            </a:p>
            <a:p>
              <a:pPr eaLnBrk="1" hangingPunct="1"/>
              <a:r>
                <a:rPr lang="en-US" altLang="en-US" sz="1200" b="1" dirty="0" smtClean="0"/>
                <a:t>Affiliates with</a:t>
              </a:r>
              <a:endParaRPr lang="en-US" altLang="en-US" sz="1200" b="1" dirty="0"/>
            </a:p>
            <a:p>
              <a:pPr eaLnBrk="1" hangingPunct="1"/>
              <a:r>
                <a:rPr lang="en-US" altLang="en-US" sz="1200" b="1" dirty="0" smtClean="0"/>
                <a:t>Standards Versions</a:t>
              </a:r>
              <a:endParaRPr lang="en-US" altLang="en-US" sz="1200" b="1" dirty="0"/>
            </a:p>
          </p:txBody>
        </p:sp>
        <p:sp>
          <p:nvSpPr>
            <p:cNvPr id="3084" name="TextBox 20"/>
            <p:cNvSpPr txBox="1">
              <a:spLocks noChangeArrowheads="1"/>
            </p:cNvSpPr>
            <p:nvPr/>
          </p:nvSpPr>
          <p:spPr bwMode="auto">
            <a:xfrm>
              <a:off x="4078632" y="4061610"/>
              <a:ext cx="1265224" cy="842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hangingPunct="1"/>
              <a:r>
                <a:rPr lang="en-US" altLang="en-US" sz="1600" b="1" dirty="0">
                  <a:solidFill>
                    <a:srgbClr val="FF0000"/>
                  </a:solidFill>
                </a:rPr>
                <a:t>4</a:t>
              </a:r>
            </a:p>
            <a:p>
              <a:pPr eaLnBrk="1" hangingPunct="1"/>
              <a:endParaRPr lang="en-US" altLang="en-US" sz="1600" b="1" dirty="0"/>
            </a:p>
            <a:p>
              <a:pPr eaLnBrk="1" hangingPunct="1"/>
              <a:r>
                <a:rPr lang="en-US" altLang="en-US" sz="1200" b="1" dirty="0"/>
                <a:t>Affiliates</a:t>
              </a:r>
            </a:p>
            <a:p>
              <a:pPr eaLnBrk="1" hangingPunct="1"/>
              <a:r>
                <a:rPr lang="en-US" altLang="en-US" sz="1200" b="1" dirty="0"/>
                <a:t>with NAESB</a:t>
              </a:r>
            </a:p>
            <a:p>
              <a:pPr eaLnBrk="1" hangingPunct="1"/>
              <a:r>
                <a:rPr lang="en-US" altLang="en-US" sz="1200" b="1" dirty="0"/>
                <a:t>Certification</a:t>
              </a:r>
            </a:p>
          </p:txBody>
        </p:sp>
        <p:cxnSp>
          <p:nvCxnSpPr>
            <p:cNvPr id="3085" name="Straight Arrow Connector 21"/>
            <p:cNvCxnSpPr>
              <a:cxnSpLocks noChangeShapeType="1"/>
            </p:cNvCxnSpPr>
            <p:nvPr/>
          </p:nvCxnSpPr>
          <p:spPr bwMode="auto">
            <a:xfrm>
              <a:off x="2086392" y="3682246"/>
              <a:ext cx="3668618" cy="18800"/>
            </a:xfrm>
            <a:prstGeom prst="straightConnector1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 type="arrow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086" name="Straight Arrow Connector 25"/>
            <p:cNvCxnSpPr>
              <a:cxnSpLocks noChangeShapeType="1"/>
            </p:cNvCxnSpPr>
            <p:nvPr/>
          </p:nvCxnSpPr>
          <p:spPr bwMode="auto">
            <a:xfrm>
              <a:off x="2086392" y="3701046"/>
              <a:ext cx="2143997" cy="411251"/>
            </a:xfrm>
            <a:prstGeom prst="straightConnector1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 type="arrow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087" name="Oval 36"/>
            <p:cNvSpPr>
              <a:spLocks noChangeArrowheads="1"/>
            </p:cNvSpPr>
            <p:nvPr/>
          </p:nvSpPr>
          <p:spPr bwMode="auto">
            <a:xfrm>
              <a:off x="4828591" y="1650665"/>
              <a:ext cx="857599" cy="571052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3088" name="Oval 37"/>
            <p:cNvSpPr>
              <a:spLocks noChangeArrowheads="1"/>
            </p:cNvSpPr>
            <p:nvPr/>
          </p:nvSpPr>
          <p:spPr bwMode="auto">
            <a:xfrm>
              <a:off x="6056757" y="2726969"/>
              <a:ext cx="857599" cy="567527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3089" name="Oval 38"/>
            <p:cNvSpPr>
              <a:spLocks noChangeArrowheads="1"/>
            </p:cNvSpPr>
            <p:nvPr/>
          </p:nvSpPr>
          <p:spPr bwMode="auto">
            <a:xfrm>
              <a:off x="5945587" y="1917390"/>
              <a:ext cx="857599" cy="572227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sp>
          <p:nvSpPr>
            <p:cNvPr id="3090" name="TextBox 39"/>
            <p:cNvSpPr txBox="1">
              <a:spLocks noChangeArrowheads="1"/>
            </p:cNvSpPr>
            <p:nvPr/>
          </p:nvSpPr>
          <p:spPr bwMode="auto">
            <a:xfrm>
              <a:off x="4357224" y="1312399"/>
              <a:ext cx="1802095" cy="802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hangingPunct="1"/>
              <a:r>
                <a:rPr lang="en-US" altLang="en-US" sz="1200" b="1" dirty="0"/>
                <a:t>Interactive List </a:t>
              </a:r>
              <a:r>
                <a:rPr lang="en-US" altLang="en-US" sz="1200" b="1" dirty="0" smtClean="0"/>
                <a:t>Serv </a:t>
              </a:r>
            </a:p>
            <a:p>
              <a:pPr eaLnBrk="1" hangingPunct="1"/>
              <a:endParaRPr lang="en-US" altLang="en-US" sz="1200" b="1" dirty="0"/>
            </a:p>
            <a:p>
              <a:pPr eaLnBrk="1" hangingPunct="1"/>
              <a:r>
                <a:rPr lang="en-US" altLang="en-US" sz="1600" b="1" dirty="0" smtClean="0">
                  <a:solidFill>
                    <a:srgbClr val="FF0000"/>
                  </a:solidFill>
                </a:rPr>
                <a:t>38</a:t>
              </a:r>
              <a:endParaRPr lang="en-US" alt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3091" name="TextBox 40"/>
            <p:cNvSpPr txBox="1">
              <a:spLocks noChangeArrowheads="1"/>
            </p:cNvSpPr>
            <p:nvPr/>
          </p:nvSpPr>
          <p:spPr bwMode="auto">
            <a:xfrm>
              <a:off x="6274744" y="2816105"/>
              <a:ext cx="1457451" cy="5931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hangingPunct="1"/>
              <a:r>
                <a:rPr lang="en-US" altLang="en-US" sz="1600" b="1" dirty="0" smtClean="0">
                  <a:solidFill>
                    <a:srgbClr val="FF0000"/>
                  </a:solidFill>
                </a:rPr>
                <a:t>85        </a:t>
              </a:r>
              <a:r>
                <a:rPr lang="en-US" altLang="en-US" sz="1200" b="1" dirty="0" smtClean="0"/>
                <a:t>NAESB</a:t>
              </a:r>
              <a:endParaRPr lang="en-US" altLang="en-US" sz="1200" b="1" dirty="0"/>
            </a:p>
            <a:p>
              <a:pPr eaLnBrk="1" hangingPunct="1"/>
              <a:r>
                <a:rPr lang="en-US" altLang="en-US" sz="1200" b="1" dirty="0"/>
                <a:t>             </a:t>
              </a:r>
              <a:r>
                <a:rPr lang="en-US" altLang="en-US" sz="1200" b="1" dirty="0" smtClean="0"/>
                <a:t>   Mailer</a:t>
              </a:r>
              <a:endParaRPr lang="en-US" altLang="en-US" sz="1200" b="1" dirty="0"/>
            </a:p>
          </p:txBody>
        </p:sp>
        <p:sp>
          <p:nvSpPr>
            <p:cNvPr id="3092" name="TextBox 41"/>
            <p:cNvSpPr txBox="1">
              <a:spLocks noChangeArrowheads="1"/>
            </p:cNvSpPr>
            <p:nvPr/>
          </p:nvSpPr>
          <p:spPr bwMode="auto">
            <a:xfrm>
              <a:off x="6152171" y="2003002"/>
              <a:ext cx="1749197" cy="5931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hangingPunct="1"/>
              <a:r>
                <a:rPr lang="en-US" altLang="en-US" sz="1600" b="1" dirty="0" smtClean="0">
                  <a:solidFill>
                    <a:srgbClr val="FF0000"/>
                  </a:solidFill>
                </a:rPr>
                <a:t>86       </a:t>
              </a:r>
              <a:r>
                <a:rPr lang="en-US" altLang="en-US" sz="1200" b="1" dirty="0" smtClean="0"/>
                <a:t>Home </a:t>
              </a:r>
              <a:r>
                <a:rPr lang="en-US" altLang="en-US" sz="1200" b="1" dirty="0"/>
                <a:t>Page</a:t>
              </a:r>
            </a:p>
            <a:p>
              <a:pPr eaLnBrk="1" hangingPunct="1"/>
              <a:r>
                <a:rPr lang="en-US" altLang="en-US" sz="1200" b="1" dirty="0"/>
                <a:t>     </a:t>
              </a:r>
              <a:r>
                <a:rPr lang="en-US" altLang="en-US" sz="1200" b="1" dirty="0" smtClean="0"/>
                <a:t>  Access</a:t>
              </a:r>
              <a:endParaRPr lang="en-US" altLang="en-US" sz="1200" b="1" dirty="0"/>
            </a:p>
          </p:txBody>
        </p:sp>
        <p:sp>
          <p:nvSpPr>
            <p:cNvPr id="3093" name="TextBox 42"/>
            <p:cNvSpPr txBox="1">
              <a:spLocks noChangeArrowheads="1"/>
            </p:cNvSpPr>
            <p:nvPr/>
          </p:nvSpPr>
          <p:spPr bwMode="auto">
            <a:xfrm>
              <a:off x="4726965" y="2334517"/>
              <a:ext cx="1085554" cy="8373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hangingPunct="1"/>
              <a:r>
                <a:rPr lang="en-US" altLang="en-US" b="1" dirty="0"/>
                <a:t>Operating</a:t>
              </a:r>
            </a:p>
            <a:p>
              <a:pPr eaLnBrk="1" hangingPunct="1"/>
              <a:r>
                <a:rPr lang="en-US" altLang="en-US" b="1" dirty="0"/>
                <a:t>Entity</a:t>
              </a:r>
            </a:p>
            <a:p>
              <a:pPr eaLnBrk="1" hangingPunct="1"/>
              <a:r>
                <a:rPr lang="en-US" altLang="en-US" b="1" dirty="0"/>
                <a:t>Members</a:t>
              </a:r>
            </a:p>
          </p:txBody>
        </p:sp>
        <p:cxnSp>
          <p:nvCxnSpPr>
            <p:cNvPr id="3094" name="Straight Arrow Connector 45"/>
            <p:cNvCxnSpPr>
              <a:cxnSpLocks noChangeShapeType="1"/>
            </p:cNvCxnSpPr>
            <p:nvPr/>
          </p:nvCxnSpPr>
          <p:spPr bwMode="auto">
            <a:xfrm flipV="1">
              <a:off x="2086392" y="2925544"/>
              <a:ext cx="2143997" cy="737902"/>
            </a:xfrm>
            <a:prstGeom prst="straightConnector1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 type="arrow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095" name="TextBox 51"/>
            <p:cNvSpPr txBox="1">
              <a:spLocks noChangeArrowheads="1"/>
            </p:cNvSpPr>
            <p:nvPr/>
          </p:nvSpPr>
          <p:spPr bwMode="auto">
            <a:xfrm>
              <a:off x="6967514" y="3606371"/>
              <a:ext cx="2140530" cy="628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hangingPunct="1"/>
              <a:r>
                <a:rPr lang="en-US" altLang="en-US" sz="1000" b="1" i="1" dirty="0">
                  <a:solidFill>
                    <a:srgbClr val="FF0000"/>
                  </a:solidFill>
                </a:rPr>
                <a:t>$900 discounted $150 ea</a:t>
              </a:r>
              <a:r>
                <a:rPr lang="en-US" altLang="en-US" sz="1000" b="1" i="1" dirty="0" smtClean="0">
                  <a:solidFill>
                    <a:srgbClr val="FF0000"/>
                  </a:solidFill>
                </a:rPr>
                <a:t>. </a:t>
              </a:r>
              <a:r>
                <a:rPr lang="en-US" altLang="en-US" sz="1000" b="1" i="1" dirty="0">
                  <a:solidFill>
                    <a:srgbClr val="FF0000"/>
                  </a:solidFill>
                </a:rPr>
                <a:t/>
              </a:r>
              <a:br>
                <a:rPr lang="en-US" altLang="en-US" sz="1000" b="1" i="1" dirty="0">
                  <a:solidFill>
                    <a:srgbClr val="FF0000"/>
                  </a:solidFill>
                </a:rPr>
              </a:br>
              <a:r>
                <a:rPr lang="en-US" altLang="en-US" sz="1000" b="1" i="1" dirty="0" smtClean="0">
                  <a:solidFill>
                    <a:srgbClr val="FF0000"/>
                  </a:solidFill>
                </a:rPr>
                <a:t>Suspended by Managing Committee Action  1-27-14</a:t>
              </a:r>
              <a:endParaRPr lang="en-US" altLang="en-US" sz="10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3096" name="TextBox 52"/>
            <p:cNvSpPr txBox="1">
              <a:spLocks noChangeArrowheads="1"/>
            </p:cNvSpPr>
            <p:nvPr/>
          </p:nvSpPr>
          <p:spPr bwMode="auto">
            <a:xfrm>
              <a:off x="5250643" y="4791220"/>
              <a:ext cx="2131232" cy="802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Tahoma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Tahoma" pitchFamily="34" charset="0"/>
                </a:defRPr>
              </a:lvl9pPr>
            </a:lstStyle>
            <a:p>
              <a:pPr eaLnBrk="1" hangingPunct="1"/>
              <a:r>
                <a:rPr lang="en-US" altLang="en-US" sz="1000" b="1" i="1" dirty="0">
                  <a:solidFill>
                    <a:srgbClr val="FF0000"/>
                  </a:solidFill>
                </a:rPr>
                <a:t>$8,000 discounted $1,000 ea. Suspended by Managing Committee Action  1-27-14</a:t>
              </a:r>
            </a:p>
            <a:p>
              <a:pPr eaLnBrk="1" hangingPunct="1"/>
              <a:endParaRPr lang="en-US" altLang="en-US" sz="1000" b="1" i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94924" y="4953000"/>
            <a:ext cx="8797947" cy="1485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en-US" sz="1150" dirty="0" smtClean="0"/>
              <a:t>82 affiliates with standards versions purchased at the affiliate discount (27% compared to the existing membership) represent $12,300 in revenue for purchase of discounted standards.  Undiscounted, the revenue would be $73,800.  $73,800 is 4% of the budgeted revenue for 2014 ($2,020,211 is the budgeted amount for revenue for 2014).  If the affiliates joined at the current membership rates, the revenue realized would be $455,000.</a:t>
            </a:r>
          </a:p>
          <a:p>
            <a:pPr marL="285750" indent="-285750" algn="l"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en-US" sz="1150" dirty="0" smtClean="0"/>
              <a:t>4 affiliates represent $4000 in revenue for discounted certification.  Undiscounted, the revenue would be $32,000.</a:t>
            </a:r>
          </a:p>
          <a:p>
            <a:pPr marL="285750" indent="-285750" algn="l">
              <a:spcBef>
                <a:spcPts val="600"/>
              </a:spcBef>
              <a:buFont typeface="Wingdings" panose="05000000000000000000" pitchFamily="2" charset="2"/>
              <a:buChar char="v"/>
            </a:pPr>
            <a:r>
              <a:rPr lang="en-US" sz="1150" dirty="0" smtClean="0"/>
              <a:t>Going from 2013 into 2014, we to date have lost </a:t>
            </a:r>
            <a:r>
              <a:rPr lang="en-US" sz="1150" dirty="0" smtClean="0"/>
              <a:t>13 </a:t>
            </a:r>
            <a:r>
              <a:rPr lang="en-US" sz="1150" dirty="0" smtClean="0"/>
              <a:t>members due to the formation of MLPs, consolidations, mergers, or the resigned member affiliation with another member. </a:t>
            </a:r>
            <a:endParaRPr lang="en-US" sz="11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icepaper">
  <a:themeElements>
    <a:clrScheme name="">
      <a:dk1>
        <a:srgbClr val="002C58"/>
      </a:dk1>
      <a:lt1>
        <a:srgbClr val="FFFFE9"/>
      </a:lt1>
      <a:dk2>
        <a:srgbClr val="360F57"/>
      </a:dk2>
      <a:lt2>
        <a:srgbClr val="4B4791"/>
      </a:lt2>
      <a:accent1>
        <a:srgbClr val="95A2CD"/>
      </a:accent1>
      <a:accent2>
        <a:srgbClr val="262D4C"/>
      </a:accent2>
      <a:accent3>
        <a:srgbClr val="FFFFF2"/>
      </a:accent3>
      <a:accent4>
        <a:srgbClr val="00244A"/>
      </a:accent4>
      <a:accent5>
        <a:srgbClr val="C8CEE3"/>
      </a:accent5>
      <a:accent6>
        <a:srgbClr val="212844"/>
      </a:accent6>
      <a:hlink>
        <a:srgbClr val="598BBD"/>
      </a:hlink>
      <a:folHlink>
        <a:srgbClr val="4D4D4D"/>
      </a:folHlink>
    </a:clrScheme>
    <a:fontScheme name="Ricepaper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Ricepaper 1">
        <a:dk1>
          <a:srgbClr val="9D9475"/>
        </a:dk1>
        <a:lt1>
          <a:srgbClr val="333333"/>
        </a:lt1>
        <a:dk2>
          <a:srgbClr val="333300"/>
        </a:dk2>
        <a:lt2>
          <a:srgbClr val="333333"/>
        </a:lt2>
        <a:accent1>
          <a:srgbClr val="B3C39F"/>
        </a:accent1>
        <a:accent2>
          <a:srgbClr val="DCD9CE"/>
        </a:accent2>
        <a:accent3>
          <a:srgbClr val="ADADAA"/>
        </a:accent3>
        <a:accent4>
          <a:srgbClr val="2A2A2A"/>
        </a:accent4>
        <a:accent5>
          <a:srgbClr val="D6DECD"/>
        </a:accent5>
        <a:accent6>
          <a:srgbClr val="C7C4BA"/>
        </a:accent6>
        <a:hlink>
          <a:srgbClr val="CC9900"/>
        </a:hlink>
        <a:folHlink>
          <a:srgbClr val="ADA68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icepaper 2">
        <a:dk1>
          <a:srgbClr val="00264C"/>
        </a:dk1>
        <a:lt1>
          <a:srgbClr val="FFFFE9"/>
        </a:lt1>
        <a:dk2>
          <a:srgbClr val="333333"/>
        </a:dk2>
        <a:lt2>
          <a:srgbClr val="333333"/>
        </a:lt2>
        <a:accent1>
          <a:srgbClr val="78C0B2"/>
        </a:accent1>
        <a:accent2>
          <a:srgbClr val="262D4C"/>
        </a:accent2>
        <a:accent3>
          <a:srgbClr val="FFFFF2"/>
        </a:accent3>
        <a:accent4>
          <a:srgbClr val="001F40"/>
        </a:accent4>
        <a:accent5>
          <a:srgbClr val="BEDCD5"/>
        </a:accent5>
        <a:accent6>
          <a:srgbClr val="212844"/>
        </a:accent6>
        <a:hlink>
          <a:srgbClr val="598BBD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icepaper 3">
        <a:dk1>
          <a:srgbClr val="000000"/>
        </a:dk1>
        <a:lt1>
          <a:srgbClr val="F8F8F8"/>
        </a:lt1>
        <a:dk2>
          <a:srgbClr val="333333"/>
        </a:dk2>
        <a:lt2>
          <a:srgbClr val="5F5F5F"/>
        </a:lt2>
        <a:accent1>
          <a:srgbClr val="DDDDDD"/>
        </a:accent1>
        <a:accent2>
          <a:srgbClr val="808080"/>
        </a:accent2>
        <a:accent3>
          <a:srgbClr val="FBFBFB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icepaper 4">
        <a:dk1>
          <a:srgbClr val="00264C"/>
        </a:dk1>
        <a:lt1>
          <a:srgbClr val="FFFFFF"/>
        </a:lt1>
        <a:dk2>
          <a:srgbClr val="333333"/>
        </a:dk2>
        <a:lt2>
          <a:srgbClr val="2E697E"/>
        </a:lt2>
        <a:accent1>
          <a:srgbClr val="BAC8AA"/>
        </a:accent1>
        <a:accent2>
          <a:srgbClr val="6E9883"/>
        </a:accent2>
        <a:accent3>
          <a:srgbClr val="FFFFFF"/>
        </a:accent3>
        <a:accent4>
          <a:srgbClr val="001F40"/>
        </a:accent4>
        <a:accent5>
          <a:srgbClr val="D9E0D2"/>
        </a:accent5>
        <a:accent6>
          <a:srgbClr val="638976"/>
        </a:accent6>
        <a:hlink>
          <a:srgbClr val="CC9900"/>
        </a:hlink>
        <a:folHlink>
          <a:srgbClr val="7DAEC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icepaper 5">
        <a:dk1>
          <a:srgbClr val="20374E"/>
        </a:dk1>
        <a:lt1>
          <a:srgbClr val="DCE4D2"/>
        </a:lt1>
        <a:dk2>
          <a:srgbClr val="333333"/>
        </a:dk2>
        <a:lt2>
          <a:srgbClr val="524C46"/>
        </a:lt2>
        <a:accent1>
          <a:srgbClr val="C9C491"/>
        </a:accent1>
        <a:accent2>
          <a:srgbClr val="8A776A"/>
        </a:accent2>
        <a:accent3>
          <a:srgbClr val="EBEFE5"/>
        </a:accent3>
        <a:accent4>
          <a:srgbClr val="1A2D41"/>
        </a:accent4>
        <a:accent5>
          <a:srgbClr val="E1DEC7"/>
        </a:accent5>
        <a:accent6>
          <a:srgbClr val="7D6B5F"/>
        </a:accent6>
        <a:hlink>
          <a:srgbClr val="67895F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D:\Program Files\Microsoft Office\Templates\Presentation Designs\Ricepaper.pot</Template>
  <TotalTime>7289</TotalTime>
  <Words>209</Words>
  <Application>Microsoft Office PowerPoint</Application>
  <PresentationFormat>Letter Paper (8.5x11 in)</PresentationFormat>
  <Paragraphs>36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Ricepaper</vt:lpstr>
      <vt:lpstr>   North American Energy Standards Board Affiliate Analysis</vt:lpstr>
    </vt:vector>
  </TitlesOfParts>
  <Company>GISB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Rae McQuade</dc:creator>
  <cp:lastModifiedBy>Denise Rager</cp:lastModifiedBy>
  <cp:revision>259</cp:revision>
  <cp:lastPrinted>2014-02-21T17:25:08Z</cp:lastPrinted>
  <dcterms:created xsi:type="dcterms:W3CDTF">2001-06-12T19:31:39Z</dcterms:created>
  <dcterms:modified xsi:type="dcterms:W3CDTF">2014-03-19T14:04:04Z</dcterms:modified>
</cp:coreProperties>
</file>