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3" r:id="rId3"/>
  </p:sldMasterIdLst>
  <p:notesMasterIdLst>
    <p:notesMasterId r:id="rId15"/>
  </p:notesMasterIdLst>
  <p:handoutMasterIdLst>
    <p:handoutMasterId r:id="rId16"/>
  </p:handoutMasterIdLst>
  <p:sldIdLst>
    <p:sldId id="259" r:id="rId4"/>
    <p:sldId id="384" r:id="rId5"/>
    <p:sldId id="379" r:id="rId6"/>
    <p:sldId id="383" r:id="rId7"/>
    <p:sldId id="361" r:id="rId8"/>
    <p:sldId id="352" r:id="rId9"/>
    <p:sldId id="388" r:id="rId10"/>
    <p:sldId id="387" r:id="rId11"/>
    <p:sldId id="385" r:id="rId12"/>
    <p:sldId id="382" r:id="rId13"/>
    <p:sldId id="389" r:id="rId14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</p:showPr>
  <p:clrMru>
    <a:srgbClr val="B54C64"/>
    <a:srgbClr val="F06A00"/>
    <a:srgbClr val="808EC8"/>
    <a:srgbClr val="339966"/>
    <a:srgbClr val="B21107"/>
    <a:srgbClr val="415299"/>
    <a:srgbClr val="AABAA5"/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3" autoAdjust="0"/>
    <p:restoredTop sz="94737" autoAdjust="0"/>
  </p:normalViewPr>
  <p:slideViewPr>
    <p:cSldViewPr snapToGrid="0">
      <p:cViewPr varScale="1">
        <p:scale>
          <a:sx n="95" d="100"/>
          <a:sy n="95" d="100"/>
        </p:scale>
        <p:origin x="-90" y="-264"/>
      </p:cViewPr>
      <p:guideLst>
        <p:guide orient="horz" pos="503"/>
        <p:guide orient="horz" pos="4032"/>
        <p:guide orient="horz" pos="864"/>
        <p:guide orient="horz" pos="1217"/>
        <p:guide orient="horz" pos="2448"/>
        <p:guide orient="horz" pos="3679"/>
        <p:guide orient="horz" pos="3072"/>
        <p:guide orient="horz" pos="1825"/>
        <p:guide pos="5472"/>
        <p:guide pos="2849"/>
        <p:guide pos="288"/>
        <p:guide pos="2913"/>
        <p:guide pos="1552"/>
        <p:guide pos="4145"/>
        <p:guide pos="1616"/>
        <p:guide pos="420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75" d="100"/>
          <a:sy n="75" d="100"/>
        </p:scale>
        <p:origin x="-696" y="-72"/>
      </p:cViewPr>
      <p:guideLst>
        <p:guide orient="horz" pos="2928"/>
        <p:guide pos="216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7" tIns="45349" rIns="90697" bIns="45349" numCol="1" anchor="t" anchorCtr="0" compatLnSpc="1">
            <a:prstTxWarp prst="textNoShape">
              <a:avLst/>
            </a:prstTxWarp>
          </a:bodyPr>
          <a:lstStyle>
            <a:lvl1pPr defTabSz="906463">
              <a:defRPr sz="12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9375" y="0"/>
            <a:ext cx="2992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7" tIns="45349" rIns="90697" bIns="45349" numCol="1" anchor="t" anchorCtr="0" compatLnSpc="1">
            <a:prstTxWarp prst="textNoShape">
              <a:avLst/>
            </a:prstTxWarp>
          </a:bodyPr>
          <a:lstStyle>
            <a:lvl1pPr algn="r" defTabSz="906463">
              <a:defRPr sz="12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1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9200"/>
            <a:ext cx="2992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7" tIns="45349" rIns="90697" bIns="45349" numCol="1" anchor="b" anchorCtr="0" compatLnSpc="1">
            <a:prstTxWarp prst="textNoShape">
              <a:avLst/>
            </a:prstTxWarp>
          </a:bodyPr>
          <a:lstStyle>
            <a:lvl1pPr defTabSz="906463">
              <a:defRPr sz="12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1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9375" y="8839200"/>
            <a:ext cx="2992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97" tIns="45349" rIns="90697" bIns="45349" numCol="1" anchor="b" anchorCtr="0" compatLnSpc="1">
            <a:prstTxWarp prst="textNoShape">
              <a:avLst/>
            </a:prstTxWarp>
          </a:bodyPr>
          <a:lstStyle>
            <a:lvl1pPr algn="r" defTabSz="906463">
              <a:defRPr sz="1200" u="none"/>
            </a:lvl1pPr>
          </a:lstStyle>
          <a:p>
            <a:pPr>
              <a:defRPr/>
            </a:pPr>
            <a:fld id="{4B8E3C19-A387-4A5C-BCF7-169D848D09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85" tIns="45443" rIns="90885" bIns="45443" numCol="1" anchor="t" anchorCtr="0" compatLnSpc="1">
            <a:prstTxWarp prst="textNoShape">
              <a:avLst/>
            </a:prstTxWarp>
          </a:bodyPr>
          <a:lstStyle>
            <a:lvl1pPr defTabSz="908050">
              <a:defRPr sz="12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7313" y="0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85" tIns="45443" rIns="90885" bIns="45443" numCol="1" anchor="t" anchorCtr="0" compatLnSpc="1">
            <a:prstTxWarp prst="textNoShape">
              <a:avLst/>
            </a:prstTxWarp>
          </a:bodyPr>
          <a:lstStyle>
            <a:lvl1pPr algn="r" defTabSz="908050">
              <a:defRPr sz="12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6013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414838"/>
            <a:ext cx="5503863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85" tIns="45443" rIns="90885" bIns="454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829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85" tIns="45443" rIns="90885" bIns="45443" numCol="1" anchor="b" anchorCtr="0" compatLnSpc="1">
            <a:prstTxWarp prst="textNoShape">
              <a:avLst/>
            </a:prstTxWarp>
          </a:bodyPr>
          <a:lstStyle>
            <a:lvl1pPr defTabSz="908050">
              <a:defRPr sz="12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7313" y="8831263"/>
            <a:ext cx="298291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85" tIns="45443" rIns="90885" bIns="45443" numCol="1" anchor="b" anchorCtr="0" compatLnSpc="1">
            <a:prstTxWarp prst="textNoShape">
              <a:avLst/>
            </a:prstTxWarp>
          </a:bodyPr>
          <a:lstStyle>
            <a:lvl1pPr algn="r" defTabSz="908050">
              <a:defRPr sz="1200" u="none"/>
            </a:lvl1pPr>
          </a:lstStyle>
          <a:p>
            <a:pPr>
              <a:defRPr/>
            </a:pPr>
            <a:fld id="{81AD9FC8-C68E-4A0E-904C-FE0F56B2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27AFBB-4F21-4C51-9208-2BFE06886FF8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DCB9F5-4533-4E6D-B67D-44B246CC74C0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DCB9F5-4533-4E6D-B67D-44B246CC74C0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897A80-4958-4799-BD99-CF84F6740E70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40B4AD-962B-445A-861F-DC4B30F09F6B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3248F2-E097-4204-8543-CA54CBA0E224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8F9395-20BD-4DA9-BCC5-B908200FBD20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5CE0B8-6F98-4811-B666-BCA2A84ABB54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70B0BF-03BD-40FB-9C0B-6445447D56F1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4C6045-5CA4-4020-AB63-4258284A9AEC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C2B5D6-B76C-4944-AE85-925327C1EA4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1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5" name="Picture 18" descr="Living-Blue-2-Theme"/>
            <p:cNvPicPr>
              <a:picLocks noChangeAspect="1" noChangeArrowheads="1"/>
            </p:cNvPicPr>
            <p:nvPr userDrawn="1"/>
          </p:nvPicPr>
          <p:blipFill>
            <a:blip r:embed="rId2" cstate="print">
              <a:lum bright="-6000"/>
            </a:blip>
            <a:srcRect/>
            <a:stretch>
              <a:fillRect/>
            </a:stretch>
          </p:blipFill>
          <p:spPr bwMode="hidden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19" descr="KPMG-LOGO-WhiteKey_150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invGray">
            <a:xfrm>
              <a:off x="264" y="272"/>
              <a:ext cx="605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Rectangle 8"/>
          <p:cNvSpPr>
            <a:spLocks noChangeArrowheads="1"/>
          </p:cNvSpPr>
          <p:nvPr userDrawn="1"/>
        </p:nvSpPr>
        <p:spPr bwMode="auto">
          <a:xfrm>
            <a:off x="8426450" y="6440488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0" hangingPunct="0">
              <a:defRPr/>
            </a:pPr>
            <a:fld id="{9D3D93D0-7D23-476C-A3A8-3CB7DF5A916D}" type="slidenum">
              <a:rPr lang="en-GB" sz="1000" b="1" u="none">
                <a:solidFill>
                  <a:srgbClr val="FFFFFF"/>
                </a:solidFill>
              </a:rPr>
              <a:pPr algn="r" eaLnBrk="0" hangingPunct="0">
                <a:defRPr/>
              </a:pPr>
              <a:t>‹#›</a:t>
            </a:fld>
            <a:endParaRPr lang="en-GB" sz="1000" b="1" u="none">
              <a:solidFill>
                <a:srgbClr val="FFFFFF"/>
              </a:solidFill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686800" y="6553200"/>
            <a:ext cx="381000" cy="152400"/>
          </a:xfrm>
        </p:spPr>
        <p:txBody>
          <a:bodyPr/>
          <a:lstStyle>
            <a:lvl1pPr algn="ctr">
              <a:defRPr sz="400"/>
            </a:lvl1pPr>
          </a:lstStyle>
          <a:p>
            <a:r>
              <a:rPr lang="en-US"/>
              <a:t>Click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2400" y="2054225"/>
            <a:ext cx="8839200" cy="2743200"/>
          </a:xfrm>
          <a:effectLst/>
        </p:spPr>
        <p:txBody>
          <a:bodyPr anchorCtr="1"/>
          <a:lstStyle>
            <a:lvl1pPr algn="ctr">
              <a:defRPr sz="4200" i="1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9088" y="76200"/>
            <a:ext cx="2100262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8300" y="76200"/>
            <a:ext cx="6148388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00" y="76200"/>
            <a:ext cx="8394700" cy="11128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74650" y="1600200"/>
            <a:ext cx="83947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0AC56-7A9A-4556-B649-6D5BB9EE7200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A35BD-3867-4C1F-99A8-4163E8DF8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600B6-2B5C-4307-B890-6DF6D009A11D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FBDE8-E906-4FE4-86A0-AC6398AAFC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9AC09-6162-4BE6-8BE6-B8A274D64A36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57218-D2A4-4B66-8F7C-C0ACEC4EE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D02B7-EC6F-4AAE-9AFE-41D976166329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55842-8711-4E09-B3B2-30910DFE03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E23C8-4F76-4174-BB0A-5E08C9459708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F34BD-081E-4C5A-A0AE-11D68C0D78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FEDF3-1D49-4945-A38B-17C10CBB0647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2FB45-D0E2-4FAC-BBE7-816348140F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1C8D8-F8D6-48F6-8E2A-27F0D4D85D74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562F9-2492-478E-ABB2-D4115D9A30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17C24-0DBA-4950-89FE-55E8A26B0CB2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43339-CBCF-4B60-BB1D-B6110A3E6E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86978-A105-4A61-9D62-CBB00B317E07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66A31-77E9-4DB6-9BF4-13CF7D1EE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2CDB1-9C9F-4907-A577-26BEF64D4F13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34EF8-AFBE-4DAD-9271-E47FA1AC76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E630C-F349-48EE-A9DC-06CA3A5A3088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783D1-3E95-4EB0-A038-06801E3103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037C7-B93F-4ACB-B5B6-08C00043D3C1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0A910-F700-4C0C-A83B-82AB4ADF8A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76C55-854C-42D9-8D9E-0F511F96615F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2EE68-E214-400E-B725-44171F49C0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C4F0F-5B73-4E55-BB9C-B0CB31B900FF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A1CFA-56BD-483B-9345-EA09CD7EEB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9B0C7-B496-40BE-835F-014BEB515345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DEB06-1901-4814-8DF5-4CD3EE747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7BC97-861E-4C1A-B9DB-339A60F1C45F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96184-1D87-4890-AD5E-C5A57FC366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8683-6E0E-4325-A3F0-85FD30EDAF75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157E4-CBFB-45D2-A257-7D3C47E84B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B9F1B-D812-4F33-B379-E5D07967D831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95E5B-1A4A-4D5D-9827-EB88DB7D7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8E36E-4A6B-4645-B631-ADF43610F66D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B0189-87EF-468E-B686-9308236E90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C2D51-38AE-48D5-ADF1-B84380EA2C63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C0382-9335-4720-B1CE-CB80ABDC0B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94EFC-CE9B-42E5-B484-4DE6A9B066BA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33E44-6510-487A-B1B5-32965DB201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D0C0A-3603-4BCC-960C-69CF83D8E1FB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12159-F3A4-4E23-8B59-02968682CF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E7D77-9CDF-4C6C-A42E-D2BEF4D4773D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348DF-DF21-4FB4-A152-13C1ECD3C5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4650" y="1600200"/>
            <a:ext cx="4121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21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F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0" name="Group 24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2" name="Picture 22" descr="Living-Blue-2-Body"/>
            <p:cNvPicPr>
              <a:picLocks noChangeAspect="1" noChangeArrowheads="1"/>
            </p:cNvPicPr>
            <p:nvPr userDrawn="1"/>
          </p:nvPicPr>
          <p:blipFill>
            <a:blip r:embed="rId14" cstate="print">
              <a:lum bright="-6000"/>
            </a:blip>
            <a:srcRect/>
            <a:stretch>
              <a:fillRect/>
            </a:stretch>
          </p:blipFill>
          <p:spPr bwMode="hidden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3" name="Picture 8" descr="FY04 Brand Gradient Line"/>
            <p:cNvPicPr>
              <a:picLocks noChangeArrowheads="1"/>
            </p:cNvPicPr>
            <p:nvPr userDrawn="1"/>
          </p:nvPicPr>
          <p:blipFill>
            <a:blip r:embed="rId15" cstate="print"/>
            <a:srcRect r="1962" b="-52364"/>
            <a:stretch>
              <a:fillRect/>
            </a:stretch>
          </p:blipFill>
          <p:spPr bwMode="ltGray">
            <a:xfrm>
              <a:off x="0" y="791"/>
              <a:ext cx="5758" cy="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68300" y="76200"/>
            <a:ext cx="8394700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4650" y="1600200"/>
            <a:ext cx="83947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1593903" algn="ctr" rotWithShape="0">
              <a:schemeClr val="bg2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(Sub Heading)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5" name="Rectangle 11"/>
          <p:cNvSpPr>
            <a:spLocks noChangeArrowheads="1"/>
          </p:cNvSpPr>
          <p:nvPr userDrawn="1"/>
        </p:nvSpPr>
        <p:spPr bwMode="auto">
          <a:xfrm>
            <a:off x="8426450" y="6440488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0" hangingPunct="0">
              <a:defRPr/>
            </a:pPr>
            <a:fld id="{59B64D76-9768-4107-9B6B-25C041A01274}" type="slidenum">
              <a:rPr lang="en-GB" sz="1000" b="1" u="none">
                <a:solidFill>
                  <a:srgbClr val="FFFFFF"/>
                </a:solidFill>
              </a:rPr>
              <a:pPr algn="r" eaLnBrk="0" hangingPunct="0">
                <a:defRPr/>
              </a:pPr>
              <a:t>‹#›</a:t>
            </a:fld>
            <a:endParaRPr lang="en-GB" sz="1000" b="1" u="none">
              <a:solidFill>
                <a:srgbClr val="FFFFFF"/>
              </a:solidFill>
            </a:endParaRPr>
          </a:p>
        </p:txBody>
      </p:sp>
      <p:pic>
        <p:nvPicPr>
          <p:cNvPr id="1034" name="Picture 10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77800" y="6057899"/>
            <a:ext cx="2336800" cy="646113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57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90000"/>
        </a:lnSpc>
        <a:spcBef>
          <a:spcPct val="45000"/>
        </a:spcBef>
        <a:spcAft>
          <a:spcPct val="0"/>
        </a:spcAft>
        <a:buSzPct val="105000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287338" indent="-285750" algn="l" rtl="0" eaLnBrk="0" fontAlgn="base" hangingPunct="0">
        <a:lnSpc>
          <a:spcPct val="90000"/>
        </a:lnSpc>
        <a:spcBef>
          <a:spcPct val="45000"/>
        </a:spcBef>
        <a:spcAft>
          <a:spcPct val="0"/>
        </a:spcAft>
        <a:buSzPct val="105000"/>
        <a:buBlip>
          <a:blip r:embed="rId17"/>
        </a:buBlip>
        <a:defRPr sz="2400">
          <a:solidFill>
            <a:schemeClr val="tx1"/>
          </a:solidFill>
          <a:latin typeface="+mn-lt"/>
          <a:cs typeface="+mn-cs"/>
        </a:defRPr>
      </a:lvl2pPr>
      <a:lvl3pPr marL="576263" indent="-236538" algn="l" rtl="0" eaLnBrk="0" fontAlgn="base" hangingPunct="0">
        <a:lnSpc>
          <a:spcPct val="90000"/>
        </a:lnSpc>
        <a:spcBef>
          <a:spcPct val="45000"/>
        </a:spcBef>
        <a:spcAft>
          <a:spcPct val="0"/>
        </a:spcAft>
        <a:buSzPct val="35000"/>
        <a:buBlip>
          <a:blip r:embed="rId18"/>
        </a:buBlip>
        <a:defRPr sz="2000">
          <a:solidFill>
            <a:schemeClr val="tx1"/>
          </a:solidFill>
          <a:latin typeface="+mn-lt"/>
          <a:cs typeface="+mn-cs"/>
        </a:defRPr>
      </a:lvl3pPr>
      <a:lvl4pPr marL="914400" indent="-223838" algn="l" rtl="0" eaLnBrk="0" fontAlgn="base" hangingPunct="0">
        <a:lnSpc>
          <a:spcPct val="90000"/>
        </a:lnSpc>
        <a:spcBef>
          <a:spcPct val="45000"/>
        </a:spcBef>
        <a:spcAft>
          <a:spcPct val="0"/>
        </a:spcAft>
        <a:buSzPct val="80000"/>
        <a:buBlip>
          <a:blip r:embed="rId19"/>
        </a:buBlip>
        <a:defRPr>
          <a:solidFill>
            <a:schemeClr val="tx1"/>
          </a:solidFill>
          <a:latin typeface="+mn-lt"/>
          <a:cs typeface="+mn-cs"/>
        </a:defRPr>
      </a:lvl4pPr>
      <a:lvl5pPr marL="1252538" indent="-223838" algn="l" rtl="0" eaLnBrk="0" fontAlgn="base" hangingPunct="0">
        <a:lnSpc>
          <a:spcPct val="90000"/>
        </a:lnSpc>
        <a:spcBef>
          <a:spcPct val="45000"/>
        </a:spcBef>
        <a:spcAft>
          <a:spcPct val="0"/>
        </a:spcAft>
        <a:buSzPct val="35000"/>
        <a:buBlip>
          <a:blip r:embed="rId18"/>
        </a:buBlip>
        <a:defRPr>
          <a:solidFill>
            <a:schemeClr val="tx1"/>
          </a:solidFill>
          <a:latin typeface="+mn-lt"/>
          <a:cs typeface="+mn-cs"/>
        </a:defRPr>
      </a:lvl5pPr>
      <a:lvl6pPr marL="1709738" indent="-223838" algn="l" rtl="0" fontAlgn="base">
        <a:lnSpc>
          <a:spcPct val="90000"/>
        </a:lnSpc>
        <a:spcBef>
          <a:spcPct val="45000"/>
        </a:spcBef>
        <a:spcAft>
          <a:spcPct val="0"/>
        </a:spcAft>
        <a:buSzPct val="35000"/>
        <a:buBlip>
          <a:blip r:embed="rId18"/>
        </a:buBlip>
        <a:defRPr>
          <a:solidFill>
            <a:schemeClr val="tx1"/>
          </a:solidFill>
          <a:latin typeface="+mn-lt"/>
          <a:cs typeface="+mn-cs"/>
        </a:defRPr>
      </a:lvl6pPr>
      <a:lvl7pPr marL="2166938" indent="-223838" algn="l" rtl="0" fontAlgn="base">
        <a:lnSpc>
          <a:spcPct val="90000"/>
        </a:lnSpc>
        <a:spcBef>
          <a:spcPct val="45000"/>
        </a:spcBef>
        <a:spcAft>
          <a:spcPct val="0"/>
        </a:spcAft>
        <a:buSzPct val="35000"/>
        <a:buBlip>
          <a:blip r:embed="rId18"/>
        </a:buBlip>
        <a:defRPr>
          <a:solidFill>
            <a:schemeClr val="tx1"/>
          </a:solidFill>
          <a:latin typeface="+mn-lt"/>
          <a:cs typeface="+mn-cs"/>
        </a:defRPr>
      </a:lvl7pPr>
      <a:lvl8pPr marL="2624138" indent="-223838" algn="l" rtl="0" fontAlgn="base">
        <a:lnSpc>
          <a:spcPct val="90000"/>
        </a:lnSpc>
        <a:spcBef>
          <a:spcPct val="45000"/>
        </a:spcBef>
        <a:spcAft>
          <a:spcPct val="0"/>
        </a:spcAft>
        <a:buSzPct val="35000"/>
        <a:buBlip>
          <a:blip r:embed="rId18"/>
        </a:buBlip>
        <a:defRPr>
          <a:solidFill>
            <a:schemeClr val="tx1"/>
          </a:solidFill>
          <a:latin typeface="+mn-lt"/>
          <a:cs typeface="+mn-cs"/>
        </a:defRPr>
      </a:lvl8pPr>
      <a:lvl9pPr marL="3081338" indent="-223838" algn="l" rtl="0" fontAlgn="base">
        <a:lnSpc>
          <a:spcPct val="90000"/>
        </a:lnSpc>
        <a:spcBef>
          <a:spcPct val="45000"/>
        </a:spcBef>
        <a:spcAft>
          <a:spcPct val="0"/>
        </a:spcAft>
        <a:buSzPct val="35000"/>
        <a:buBlip>
          <a:blip r:embed="rId18"/>
        </a:buBlip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E109BE7-A81A-434B-BF52-AAFCEE3A99E8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296A740-FF79-44E8-BAF4-30C163741D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55A83F8-9C81-4DFC-B68E-1DE1DAA7D499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E0CAA42-3813-494F-8760-2BEAE73018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btrust.org/principles-and-criteria/item27818.pdf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dmanagement.gov/fpkipa/documents/FBCA_CP_RFC3647.pd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14" descr="Living-Blue-2"/>
          <p:cNvPicPr>
            <a:picLocks noChangeAspect="1" noChangeArrowheads="1"/>
          </p:cNvPicPr>
          <p:nvPr/>
        </p:nvPicPr>
        <p:blipFill>
          <a:blip r:embed="rId3" cstate="print">
            <a:lum bright="-6000"/>
          </a:blip>
          <a:srcRect/>
          <a:stretch>
            <a:fillRect/>
          </a:stretch>
        </p:blipFill>
        <p:spPr bwMode="ltGray">
          <a:xfrm>
            <a:off x="0" y="1587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468" name="Text Box 20"/>
          <p:cNvSpPr txBox="1">
            <a:spLocks noChangeArrowheads="1"/>
          </p:cNvSpPr>
          <p:nvPr/>
        </p:nvSpPr>
        <p:spPr bwMode="auto">
          <a:xfrm>
            <a:off x="2616200" y="1751013"/>
            <a:ext cx="6527800" cy="148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anchor="ctr"/>
          <a:lstStyle/>
          <a:p>
            <a:pPr>
              <a:tabLst>
                <a:tab pos="3595688" algn="l"/>
              </a:tabLst>
              <a:defRPr/>
            </a:pPr>
            <a:r>
              <a:rPr lang="en-US" sz="2800" b="1" u="none" dirty="0"/>
              <a:t>WebTrust for Certification Authorities (CAs) Overview</a:t>
            </a:r>
          </a:p>
          <a:p>
            <a:pPr>
              <a:tabLst>
                <a:tab pos="3595688" algn="l"/>
              </a:tabLst>
              <a:defRPr/>
            </a:pPr>
            <a:endParaRPr lang="en-US" sz="2800" u="none" dirty="0"/>
          </a:p>
          <a:p>
            <a:pPr>
              <a:tabLst>
                <a:tab pos="3595688" algn="l"/>
              </a:tabLst>
              <a:defRPr/>
            </a:pPr>
            <a:r>
              <a:rPr lang="en-US" u="none" dirty="0"/>
              <a:t>October 2011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4022" y="297479"/>
            <a:ext cx="3000375" cy="885825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00251" y="6250675"/>
            <a:ext cx="5339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Presentation based on documentation from KPMG</a:t>
            </a:r>
            <a:endParaRPr lang="en-US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dirty="0" smtClean="0"/>
              <a:t>Recent Developments</a:t>
            </a:r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4650" y="1349375"/>
            <a:ext cx="8394700" cy="496887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Trust Service Principles and Criteria for Certification Authorities Version 2.0</a:t>
            </a: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u="sng" dirty="0" smtClean="0"/>
          </a:p>
          <a:p>
            <a:pPr marL="577850" lvl="1" indent="-403225" eaLnBrk="1" hangingPunct="1">
              <a:lnSpc>
                <a:spcPct val="100000"/>
              </a:lnSpc>
              <a:defRPr/>
            </a:pPr>
            <a:r>
              <a:rPr lang="en-US" sz="2000" dirty="0" smtClean="0"/>
              <a:t>The AICPA/CICA WebTrust for Certification Authorities task force led the development of an update to the WebTrust for CAs standard which is effective July 1, 2011</a:t>
            </a:r>
          </a:p>
          <a:p>
            <a:pPr marL="577850" lvl="1" indent="-403225" eaLnBrk="1" hangingPunct="1">
              <a:lnSpc>
                <a:spcPct val="100000"/>
              </a:lnSpc>
              <a:defRPr/>
            </a:pPr>
            <a:r>
              <a:rPr lang="en-US" sz="2000" dirty="0" smtClean="0"/>
              <a:t>Version 2.0 aligned with ISO 21188 Public Key Infrastructure policy and practices framework </a:t>
            </a:r>
          </a:p>
          <a:p>
            <a:pPr marL="577850" lvl="1" indent="-403225" eaLnBrk="1" hangingPunct="1">
              <a:lnSpc>
                <a:spcPct val="100000"/>
              </a:lnSpc>
              <a:defRPr/>
            </a:pPr>
            <a:r>
              <a:rPr lang="en-US" sz="2000" dirty="0" smtClean="0"/>
              <a:t>Supersedes WebTrust for CAs Principles, v1.0</a:t>
            </a:r>
          </a:p>
          <a:p>
            <a:pPr marL="577850" lvl="1" indent="-403225" eaLnBrk="1" hangingPunct="1">
              <a:lnSpc>
                <a:spcPct val="100000"/>
              </a:lnSpc>
              <a:defRPr/>
            </a:pPr>
            <a:r>
              <a:rPr lang="en-US" sz="2000" dirty="0" smtClean="0"/>
              <a:t>Additional reporting templates included for other types of CAs (e.g., Federal Bridge CA)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dirty="0" smtClean="0"/>
              <a:t>Reference Documents</a:t>
            </a:r>
            <a:endParaRPr lang="en-US" u="sng" dirty="0" smtClean="0"/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4650" y="1349375"/>
            <a:ext cx="8394700" cy="4968875"/>
          </a:xfrm>
        </p:spPr>
        <p:txBody>
          <a:bodyPr/>
          <a:lstStyle/>
          <a:p>
            <a:pPr marL="577850" lvl="1" indent="-403225" eaLnBrk="1" hangingPunct="1">
              <a:lnSpc>
                <a:spcPct val="100000"/>
              </a:lnSpc>
              <a:defRPr/>
            </a:pPr>
            <a:r>
              <a:rPr lang="en-US" sz="2000" dirty="0" err="1" smtClean="0"/>
              <a:t>GlobalSign</a:t>
            </a:r>
            <a:r>
              <a:rPr lang="en-US" sz="2000" dirty="0" smtClean="0"/>
              <a:t> </a:t>
            </a:r>
            <a:r>
              <a:rPr lang="en-US" sz="2000" dirty="0" err="1" smtClean="0"/>
              <a:t>WebTrust</a:t>
            </a:r>
            <a:r>
              <a:rPr lang="en-US" sz="2000" dirty="0" smtClean="0"/>
              <a:t> Link. </a:t>
            </a:r>
            <a:r>
              <a:rPr lang="en-US" sz="2000" dirty="0" smtClean="0"/>
              <a:t>https://cert.webtrust.org/ViewSeal?</a:t>
            </a:r>
            <a:endParaRPr lang="en-US" sz="2000" dirty="0" smtClean="0"/>
          </a:p>
          <a:p>
            <a:pPr marL="577850" lvl="1" indent="-403225" eaLnBrk="1" hangingPunct="1">
              <a:lnSpc>
                <a:spcPct val="100000"/>
              </a:lnSpc>
              <a:defRPr/>
            </a:pPr>
            <a:r>
              <a:rPr lang="en-US" sz="2000" dirty="0" err="1" smtClean="0"/>
              <a:t>WebTrust</a:t>
            </a:r>
            <a:r>
              <a:rPr lang="en-US" sz="2000" dirty="0" smtClean="0"/>
              <a:t> Principles and Criteria Link </a:t>
            </a:r>
            <a:br>
              <a:rPr lang="en-US" sz="2000" dirty="0" smtClean="0"/>
            </a:br>
            <a:r>
              <a:rPr lang="en-US" sz="2000" u="sng" dirty="0" smtClean="0">
                <a:hlinkClick r:id="rId3"/>
              </a:rPr>
              <a:t>http://www.webtrust.org/principles-and-criteria/item27818.pdf</a:t>
            </a:r>
            <a:endParaRPr lang="en-US" sz="2000" dirty="0" smtClean="0"/>
          </a:p>
          <a:p>
            <a:pPr marL="577850" lvl="1" indent="-403225" eaLnBrk="1" hangingPunct="1">
              <a:lnSpc>
                <a:spcPct val="100000"/>
              </a:lnSpc>
              <a:defRPr/>
            </a:pPr>
            <a:r>
              <a:rPr lang="en-US" sz="2000" dirty="0" smtClean="0"/>
              <a:t>Federal Bridge Certificate </a:t>
            </a:r>
            <a:r>
              <a:rPr lang="en-US" sz="2000" smtClean="0"/>
              <a:t>Policy link</a:t>
            </a:r>
            <a:br>
              <a:rPr lang="en-US" sz="2000" smtClean="0"/>
            </a:br>
            <a:r>
              <a:rPr lang="en-US" sz="2000" u="sng" smtClean="0">
                <a:hlinkClick r:id="rId4"/>
              </a:rPr>
              <a:t>http://www.idmanagement.gov/fpkipa/documents/FBCA_CP_RFC3647.pdf</a:t>
            </a:r>
            <a:endParaRPr lang="en-US" sz="2000" smtClean="0"/>
          </a:p>
          <a:p>
            <a:pPr marL="577850" lvl="1" indent="-403225" eaLnBrk="1" hangingPunct="1">
              <a:lnSpc>
                <a:spcPct val="100000"/>
              </a:lnSpc>
              <a:defRPr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>
          <a:xfrm>
            <a:off x="368300" y="176213"/>
            <a:ext cx="8394700" cy="111283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Outline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4650" y="1571625"/>
            <a:ext cx="8394700" cy="4525963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defRPr/>
            </a:pPr>
            <a:r>
              <a:rPr lang="en-US" dirty="0" err="1" smtClean="0"/>
              <a:t>WebTrust</a:t>
            </a:r>
            <a:r>
              <a:rPr lang="en-US" dirty="0" smtClean="0"/>
              <a:t> for CAs – Introduction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err="1" smtClean="0"/>
              <a:t>WebTrust</a:t>
            </a:r>
            <a:r>
              <a:rPr lang="en-US" dirty="0" smtClean="0"/>
              <a:t> for CAs – Benefits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err="1" smtClean="0"/>
              <a:t>WebTrust</a:t>
            </a:r>
            <a:r>
              <a:rPr lang="en-US" dirty="0" smtClean="0"/>
              <a:t> for CAs Principles and Criteria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Summary of </a:t>
            </a:r>
            <a:r>
              <a:rPr lang="en-US" dirty="0" err="1" smtClean="0"/>
              <a:t>WebTrust</a:t>
            </a:r>
            <a:r>
              <a:rPr lang="en-US" dirty="0" smtClean="0"/>
              <a:t> for CAs Criteria Topics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Typical Audit Process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Typical Participants in the Audit Process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Recent Developments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>
          <a:xfrm>
            <a:off x="368300" y="176213"/>
            <a:ext cx="8394700" cy="1112837"/>
          </a:xfrm>
        </p:spPr>
        <p:txBody>
          <a:bodyPr/>
          <a:lstStyle/>
          <a:p>
            <a:pPr eaLnBrk="1" hangingPunct="1">
              <a:defRPr/>
            </a:pPr>
            <a:r>
              <a:rPr lang="en-US" u="sng" dirty="0" smtClean="0"/>
              <a:t>WebTrust for CAs - Introduction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4650" y="1571625"/>
            <a:ext cx="8394700" cy="4525963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AICPA/CICA WebTrust Program for Certification Authorities provides a framework for licensed WebTrust practitioners to assess the adequacy and effectiveness of the controls employed by Certification Authorities (CAs).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Typically an annual examination  covering 12 months of activity.  The initial examination often covers a shorter period such as 3 months.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WebTrust</a:t>
            </a:r>
            <a:r>
              <a:rPr lang="en-US" sz="2000" dirty="0" smtClean="0"/>
              <a:t> for CAs seal of assurance is a symbolic representation of an unqualified report issued to the CA.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Versions of </a:t>
            </a:r>
            <a:r>
              <a:rPr lang="en-US" sz="2000" dirty="0" err="1" smtClean="0"/>
              <a:t>WebTrust</a:t>
            </a:r>
            <a:r>
              <a:rPr lang="en-US" sz="2000" dirty="0" smtClean="0"/>
              <a:t> for CAs v 1.0, released in 2000 and v 2.0, released in 2011.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WebTrust for Certification Authorities – NAESB Validation is a supplemental audit to assess compliance with specific requirements  issued by NAESB WEQ.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lvl="1"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lvl="1"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endParaRPr lang="en-US" sz="2000" dirty="0" smtClean="0"/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>
          <a:xfrm>
            <a:off x="368300" y="176213"/>
            <a:ext cx="8394700" cy="1112837"/>
          </a:xfrm>
        </p:spPr>
        <p:txBody>
          <a:bodyPr/>
          <a:lstStyle/>
          <a:p>
            <a:pPr eaLnBrk="1" hangingPunct="1">
              <a:defRPr/>
            </a:pPr>
            <a:r>
              <a:rPr lang="en-US" u="sng" dirty="0" smtClean="0"/>
              <a:t>WebTrust for CAs - Benefits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3834" y="1476089"/>
            <a:ext cx="8394700" cy="4525963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Framework  allows for communication to auditors, customers, business partners, and potential customers.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Provides assurance for Certificate Authorities that the CA’s business practices and controls are in line with AICPA/CICA WebTrust Principles and Criteria for CA’s.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Can address the needs of relying parties including enterprise and individual customers, regulatory bodies, communities of trust (e.g., Federal Bridge PKI), technology vendors (e.g., Microsoft, Mozilla, Google), and others.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Principles and Criteria for CAs are aligned with the X9.79 </a:t>
            </a:r>
            <a:r>
              <a:rPr lang="en-US" sz="2000" i="1" dirty="0" smtClean="0"/>
              <a:t>PKI Practices and Policy Framework</a:t>
            </a:r>
            <a:r>
              <a:rPr lang="en-US" sz="2000" dirty="0" smtClean="0"/>
              <a:t> standard.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Principles and Criteria for CAs (in version 2.0) are also aligned with the ISO 21188 </a:t>
            </a:r>
            <a:r>
              <a:rPr lang="en-US" sz="2000" i="1" dirty="0" smtClean="0"/>
              <a:t>PKI Policy and Practices </a:t>
            </a:r>
            <a:r>
              <a:rPr lang="en-US" sz="2000" dirty="0" smtClean="0"/>
              <a:t>framework 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The framework  is based on a baseline set of CA requirements combined with any defined requirements for the community (which can be incorporated into the CA’s CPS or another community requirements document).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lvl="1"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lvl="1"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endParaRPr lang="en-US" sz="2000" dirty="0" smtClean="0"/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dirty="0" smtClean="0"/>
              <a:t>WebTrust for CAs Principles and Criteria</a:t>
            </a:r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4650" y="1398588"/>
            <a:ext cx="8394700" cy="4525962"/>
          </a:xfrm>
        </p:spPr>
        <p:txBody>
          <a:bodyPr/>
          <a:lstStyle/>
          <a:p>
            <a:pPr marL="0" lvl="1" indent="1588" eaLnBrk="1" hangingPunct="1">
              <a:lnSpc>
                <a:spcPct val="100000"/>
              </a:lnSpc>
              <a:buFontTx/>
              <a:buNone/>
              <a:defRPr/>
            </a:pPr>
            <a:r>
              <a:rPr lang="en-US" sz="1800" b="1" dirty="0" smtClean="0"/>
              <a:t>The WebTrust for CAs program includes the principles listed below. Underlying each principle, there are a series of supporting criteria to which the CA has to conform.</a:t>
            </a:r>
          </a:p>
          <a:p>
            <a:pPr marL="458788" lvl="1" indent="-457200" eaLnBrk="1" hangingPunct="1">
              <a:lnSpc>
                <a:spcPct val="70000"/>
              </a:lnSpc>
              <a:buSzTx/>
              <a:buFontTx/>
              <a:buAutoNum type="arabicPeriod"/>
              <a:defRPr/>
            </a:pPr>
            <a:r>
              <a:rPr lang="en-US" sz="1800" dirty="0" smtClean="0"/>
              <a:t>CA Business Practice Disclosure (CP/CPS)</a:t>
            </a:r>
          </a:p>
          <a:p>
            <a:pPr marL="806450" lvl="2" indent="-349250" eaLnBrk="1" hangingPunct="1">
              <a:lnSpc>
                <a:spcPct val="70000"/>
              </a:lnSpc>
              <a:defRPr/>
            </a:pPr>
            <a:r>
              <a:rPr lang="en-US" sz="1600" dirty="0" smtClean="0"/>
              <a:t>The Certification Authority discloses its key and certificate life cycle management business and information privacy practices and provides its services in accordance with its disclosed practices. </a:t>
            </a:r>
          </a:p>
          <a:p>
            <a:pPr marL="458788" lvl="1" indent="-457200" eaLnBrk="1" hangingPunct="1">
              <a:lnSpc>
                <a:spcPct val="70000"/>
              </a:lnSpc>
              <a:buSzTx/>
              <a:buFontTx/>
              <a:buAutoNum type="arabicPeriod"/>
              <a:defRPr/>
            </a:pPr>
            <a:r>
              <a:rPr lang="en-US" sz="1800" dirty="0" smtClean="0"/>
              <a:t>Service Integrity</a:t>
            </a:r>
          </a:p>
          <a:p>
            <a:pPr marL="806450" lvl="2" indent="-349250" eaLnBrk="1" hangingPunct="1">
              <a:lnSpc>
                <a:spcPct val="70000"/>
              </a:lnSpc>
              <a:defRPr/>
            </a:pPr>
            <a:r>
              <a:rPr lang="en-US" sz="1600" dirty="0" smtClean="0"/>
              <a:t>Subscriber information was properly authenticated (for the registration activities performed by ABC-CA) and</a:t>
            </a:r>
          </a:p>
          <a:p>
            <a:pPr marL="806450" lvl="2" indent="-349250" eaLnBrk="1" hangingPunct="1">
              <a:lnSpc>
                <a:spcPct val="70000"/>
              </a:lnSpc>
              <a:defRPr/>
            </a:pPr>
            <a:r>
              <a:rPr lang="en-US" sz="1600" dirty="0" smtClean="0"/>
              <a:t>The integrity of keys and certificates it manages is established and protected throughout their life cycles.</a:t>
            </a:r>
          </a:p>
          <a:p>
            <a:pPr marL="458788" lvl="1" indent="-457200" eaLnBrk="1" hangingPunct="1">
              <a:lnSpc>
                <a:spcPct val="70000"/>
              </a:lnSpc>
              <a:buSzTx/>
              <a:buFontTx/>
              <a:buAutoNum type="arabicPeriod"/>
              <a:defRPr/>
            </a:pPr>
            <a:r>
              <a:rPr lang="en-US" sz="1800" dirty="0" smtClean="0"/>
              <a:t>CA Environmental Controls</a:t>
            </a:r>
          </a:p>
          <a:p>
            <a:pPr marL="806450" lvl="2" indent="-349250" eaLnBrk="1" hangingPunct="1">
              <a:lnSpc>
                <a:spcPct val="70000"/>
              </a:lnSpc>
              <a:defRPr/>
            </a:pPr>
            <a:r>
              <a:rPr lang="en-US" sz="1600" dirty="0" smtClean="0"/>
              <a:t>Subscriber and relying party information is restricted and protected </a:t>
            </a:r>
          </a:p>
          <a:p>
            <a:pPr marL="806450" lvl="2" indent="-349250" eaLnBrk="1" hangingPunct="1">
              <a:lnSpc>
                <a:spcPct val="70000"/>
              </a:lnSpc>
              <a:defRPr/>
            </a:pPr>
            <a:r>
              <a:rPr lang="en-US" sz="1600" dirty="0" smtClean="0"/>
              <a:t>Continuity of key and certificate management operations is maintained </a:t>
            </a:r>
          </a:p>
          <a:p>
            <a:pPr marL="806450" lvl="2" indent="-349250" eaLnBrk="1" hangingPunct="1">
              <a:lnSpc>
                <a:spcPct val="70000"/>
              </a:lnSpc>
              <a:defRPr/>
            </a:pPr>
            <a:r>
              <a:rPr lang="en-US" sz="1600" dirty="0" smtClean="0"/>
              <a:t>CA systems development, maintenance and operation are properly authorized and performed to maintain CA systems integrity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63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u="sng" dirty="0" smtClean="0"/>
              <a:t>Summary of </a:t>
            </a:r>
            <a:r>
              <a:rPr lang="en-US" sz="2800" u="sng" dirty="0" err="1" smtClean="0"/>
              <a:t>WebTrust</a:t>
            </a:r>
            <a:r>
              <a:rPr lang="en-US" sz="2800" u="sng" dirty="0" smtClean="0"/>
              <a:t> for CAs Criteria Topics</a:t>
            </a:r>
          </a:p>
        </p:txBody>
      </p:sp>
      <p:graphicFrame>
        <p:nvGraphicFramePr>
          <p:cNvPr id="526390" name="Group 54"/>
          <p:cNvGraphicFramePr>
            <a:graphicFrameLocks noGrp="1"/>
          </p:cNvGraphicFramePr>
          <p:nvPr>
            <p:ph idx="1"/>
          </p:nvPr>
        </p:nvGraphicFramePr>
        <p:xfrm>
          <a:off x="511130" y="1531960"/>
          <a:ext cx="8394700" cy="4737100"/>
        </p:xfrm>
        <a:graphic>
          <a:graphicData uri="http://schemas.openxmlformats.org/drawingml/2006/table">
            <a:tbl>
              <a:tblPr/>
              <a:tblGrid>
                <a:gridCol w="2798763"/>
                <a:gridCol w="2797175"/>
                <a:gridCol w="2798762"/>
              </a:tblGrid>
              <a:tr h="428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 BUSINESS PRACTICES DISCLOSURE (CP/CPS)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 ENVIRONMENTAL CONTROLS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1D1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 KEY MANAGEMENT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1D1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CERTIFICATE LIFE CYCLE MANAGEMENT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1D1F9"/>
                    </a:solidFill>
                  </a:tcPr>
                </a:tc>
              </a:tr>
              <a:tr h="3768725">
                <a:tc>
                  <a:txBody>
                    <a:bodyPr/>
                    <a:lstStyle/>
                    <a:p>
                      <a:pPr marL="174625" marR="0" lvl="0" indent="-1746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CP/CPS Management</a:t>
                      </a:r>
                    </a:p>
                    <a:p>
                      <a:pPr marL="174625" marR="0" lvl="0" indent="-1746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Security Management</a:t>
                      </a:r>
                    </a:p>
                    <a:p>
                      <a:pPr marL="174625" marR="0" lvl="0" indent="-1746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Asset Classification and Management</a:t>
                      </a:r>
                    </a:p>
                    <a:p>
                      <a:pPr marL="174625" marR="0" lvl="0" indent="-1746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Personnel Security</a:t>
                      </a:r>
                    </a:p>
                    <a:p>
                      <a:pPr marL="174625" marR="0" lvl="0" indent="-1746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Physical and Environmental Security</a:t>
                      </a:r>
                    </a:p>
                    <a:p>
                      <a:pPr marL="174625" marR="0" lvl="0" indent="-1746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Operations Management</a:t>
                      </a:r>
                    </a:p>
                    <a:p>
                      <a:pPr marL="174625" marR="0" lvl="0" indent="-1746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System Access Management</a:t>
                      </a:r>
                    </a:p>
                    <a:p>
                      <a:pPr marL="174625" marR="0" lvl="0" indent="-1746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Systems Development and Maintenance</a:t>
                      </a:r>
                    </a:p>
                    <a:p>
                      <a:pPr marL="174625" marR="0" lvl="0" indent="-1746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Business Continuity Management</a:t>
                      </a:r>
                    </a:p>
                    <a:p>
                      <a:pPr marL="174625" marR="0" lvl="0" indent="-1746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Monitoring and Compliance</a:t>
                      </a:r>
                    </a:p>
                    <a:p>
                      <a:pPr marL="174625" marR="0" lvl="0" indent="-1746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Event Journaling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CA Key Generation</a:t>
                      </a:r>
                    </a:p>
                    <a:p>
                      <a:pPr marL="174625" marR="0" lvl="0" indent="-1746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CA Key Storage Backup and Recovery</a:t>
                      </a:r>
                    </a:p>
                    <a:p>
                      <a:pPr marL="174625" marR="0" lvl="0" indent="-1746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CA Key Escrow (optional)</a:t>
                      </a:r>
                    </a:p>
                    <a:p>
                      <a:pPr marL="174625" marR="0" lvl="0" indent="-1746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CA Key Usage</a:t>
                      </a:r>
                    </a:p>
                    <a:p>
                      <a:pPr marL="174625" marR="0" lvl="0" indent="-1746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CA Key Archival</a:t>
                      </a:r>
                    </a:p>
                    <a:p>
                      <a:pPr marL="174625" marR="0" lvl="0" indent="-1746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CA Key Destruction</a:t>
                      </a:r>
                    </a:p>
                    <a:p>
                      <a:pPr marL="174625" marR="0" lvl="0" indent="-1746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CA Cryptographic Device Life Cycle Management</a:t>
                      </a:r>
                    </a:p>
                    <a:p>
                      <a:pPr marL="174625" marR="0" lvl="0" indent="-1746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CA-Provided Subscriber Key Management Services (optional)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45000"/>
                        </a:spcBef>
                        <a:spcAft>
                          <a:spcPct val="0"/>
                        </a:spcAft>
                        <a:buClrTx/>
                        <a:buSzPct val="10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Subscriber Registration</a:t>
                      </a:r>
                    </a:p>
                    <a:p>
                      <a:pPr marL="174625" marR="0" lvl="0" indent="-1746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Certificate Rekey/ Renewal Certificate Issuance</a:t>
                      </a:r>
                    </a:p>
                    <a:p>
                      <a:pPr marL="174625" marR="0" lvl="0" indent="-1746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Certificate Distribution</a:t>
                      </a:r>
                    </a:p>
                    <a:p>
                      <a:pPr marL="174625" marR="0" lvl="0" indent="-1746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Certificate Revocation</a:t>
                      </a:r>
                    </a:p>
                    <a:p>
                      <a:pPr marL="174625" marR="0" lvl="0" indent="-1746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Certificate Suspension (optional)</a:t>
                      </a:r>
                    </a:p>
                    <a:p>
                      <a:pPr marL="174625" marR="0" lvl="0" indent="-1746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Certificate Status Information Processing</a:t>
                      </a:r>
                    </a:p>
                    <a:p>
                      <a:pPr marL="174625" marR="0" lvl="0" indent="-1746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Integrated Circuit Card Life Cycle Management (optional)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>
          <a:xfrm>
            <a:off x="368300" y="176213"/>
            <a:ext cx="8394700" cy="1112837"/>
          </a:xfrm>
        </p:spPr>
        <p:txBody>
          <a:bodyPr/>
          <a:lstStyle/>
          <a:p>
            <a:pPr eaLnBrk="1" hangingPunct="1">
              <a:defRPr/>
            </a:pPr>
            <a:r>
              <a:rPr lang="en-US" u="sng" dirty="0" smtClean="0"/>
              <a:t>Typical Audit Process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4650" y="1571625"/>
            <a:ext cx="8394700" cy="4525963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dirty="0" smtClean="0"/>
              <a:t>The audit process typically includes the following phases: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b="1" dirty="0" smtClean="0"/>
              <a:t>Planning</a:t>
            </a:r>
            <a:r>
              <a:rPr lang="en-US" sz="2000" dirty="0" smtClean="0"/>
              <a:t> – Define the overall audit schedule, provide documentation request list, provide meeting request list, review CP/CPS and other policies/procedures before onsite fieldwork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b="1" dirty="0" smtClean="0"/>
              <a:t>Fieldwork</a:t>
            </a:r>
            <a:r>
              <a:rPr lang="en-US" sz="2000" dirty="0" smtClean="0"/>
              <a:t> – Conduct meetings with key individuals, observe processes, inspect configurations, gather  audit evidence (refer to Appendix 1 for examples of audit focus areas). 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b="1" dirty="0" smtClean="0"/>
              <a:t>Offsite Analysis</a:t>
            </a:r>
            <a:r>
              <a:rPr lang="en-US" sz="2000" dirty="0" smtClean="0"/>
              <a:t> – Analysis of information gathered during and post fieldwork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b="1" dirty="0" smtClean="0"/>
              <a:t>Reporting</a:t>
            </a:r>
            <a:r>
              <a:rPr lang="en-US" sz="2000" dirty="0" smtClean="0"/>
              <a:t> – Preparation of the audit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>
          <a:xfrm>
            <a:off x="368300" y="176213"/>
            <a:ext cx="8394700" cy="111283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Typical Audit Process</a:t>
            </a:r>
            <a:r>
              <a:rPr lang="en-US" sz="1500" dirty="0" smtClean="0"/>
              <a:t> (continued)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4650" y="1571625"/>
            <a:ext cx="8394700" cy="4525963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spcBef>
                <a:spcPts val="1500"/>
              </a:spcBef>
              <a:buFontTx/>
              <a:buNone/>
              <a:defRPr/>
            </a:pPr>
            <a:r>
              <a:rPr lang="en-US" sz="2000" dirty="0" smtClean="0"/>
              <a:t>Other information: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Fieldwork generally requires 1 – 4 weeks of effort depending on the size and complexity of the CA infrastructure.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For a relatively simple CA environment, the duration of the audit process from planning to final report issuance is approximately 2-4 months.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The cost of a </a:t>
            </a:r>
            <a:r>
              <a:rPr lang="en-US" sz="2000" dirty="0" err="1" smtClean="0"/>
              <a:t>WebTrust</a:t>
            </a:r>
            <a:r>
              <a:rPr lang="en-US" sz="2000" dirty="0" smtClean="0"/>
              <a:t> for  CAs examination  can range from $50,000 to $250,000 or more depending on the complexity of the environment (i.e., number of CAs, number of CP/CPS documents, etc.).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Where the CA has not previously completed a formal audit, it is recommended that they first complete a “readiness review” so that any issues can be identified and corrected before the first formal audit.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>
          <a:xfrm>
            <a:off x="368300" y="176213"/>
            <a:ext cx="8394700" cy="1112837"/>
          </a:xfrm>
        </p:spPr>
        <p:txBody>
          <a:bodyPr/>
          <a:lstStyle/>
          <a:p>
            <a:pPr eaLnBrk="1" hangingPunct="1">
              <a:defRPr/>
            </a:pPr>
            <a:r>
              <a:rPr lang="en-US" u="sng" dirty="0" smtClean="0"/>
              <a:t>Typical Participants in the Audit Process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4650" y="1571625"/>
            <a:ext cx="4398963" cy="4525963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dirty="0" smtClean="0"/>
              <a:t>Personnel responsible for: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sz="2000" dirty="0" smtClean="0"/>
              <a:t>Security management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sz="2000" dirty="0" smtClean="0"/>
              <a:t>Personnel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sz="2000" dirty="0" smtClean="0"/>
              <a:t>Physical security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sz="2000" dirty="0" smtClean="0"/>
              <a:t>IT operations (e.g., network and system security, monitoring, change management)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sz="2000" dirty="0" smtClean="0"/>
              <a:t>CA business continuity management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sz="2000" dirty="0" smtClean="0"/>
              <a:t>CA key management operations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sz="2000" dirty="0" smtClean="0"/>
              <a:t>Registration authority activities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endParaRPr lang="en-US" sz="2000" dirty="0" smtClean="0"/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endParaRPr lang="en-US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989513" y="1506538"/>
            <a:ext cx="3763962" cy="2062162"/>
          </a:xfrm>
          <a:prstGeom prst="rect">
            <a:avLst/>
          </a:prstGeom>
          <a:solidFill>
            <a:schemeClr val="accent1"/>
          </a:solidFill>
          <a:ln>
            <a:solidFill>
              <a:schemeClr val="bg2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600" b="1" u="none" dirty="0">
                <a:solidFill>
                  <a:schemeClr val="bg2"/>
                </a:solidFill>
              </a:rPr>
              <a:t>Involvement typically includes:</a:t>
            </a:r>
          </a:p>
          <a:p>
            <a:pPr marL="174625" indent="-174625">
              <a:buFont typeface="Arial" pitchFamily="34" charset="0"/>
              <a:buChar char="•"/>
              <a:defRPr/>
            </a:pPr>
            <a:r>
              <a:rPr lang="en-US" sz="1600" u="none" dirty="0">
                <a:solidFill>
                  <a:schemeClr val="bg2"/>
                </a:solidFill>
              </a:rPr>
              <a:t>Participation in interviews to discuss CA processes</a:t>
            </a:r>
          </a:p>
          <a:p>
            <a:pPr marL="174625" indent="-174625">
              <a:buFont typeface="Arial" pitchFamily="34" charset="0"/>
              <a:buChar char="•"/>
              <a:defRPr/>
            </a:pPr>
            <a:r>
              <a:rPr lang="en-US" sz="1600" u="none" dirty="0">
                <a:solidFill>
                  <a:schemeClr val="bg2"/>
                </a:solidFill>
              </a:rPr>
              <a:t>Responding to requests for documented policies/procedures, lists of events occurring during the period, and supporting evidence for a sample of events selected by the auditor</a:t>
            </a:r>
          </a:p>
        </p:txBody>
      </p:sp>
      <p:sp>
        <p:nvSpPr>
          <p:cNvPr id="13317" name="TextBox 4"/>
          <p:cNvSpPr txBox="1">
            <a:spLocks noChangeArrowheads="1"/>
          </p:cNvSpPr>
          <p:nvPr/>
        </p:nvSpPr>
        <p:spPr bwMode="auto">
          <a:xfrm>
            <a:off x="4992688" y="4065588"/>
            <a:ext cx="3765550" cy="2308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4625" indent="-174625"/>
            <a:r>
              <a:rPr lang="en-US" sz="1600" b="1" u="none">
                <a:solidFill>
                  <a:schemeClr val="bg2"/>
                </a:solidFill>
              </a:rPr>
              <a:t>Level of involvement:</a:t>
            </a:r>
          </a:p>
          <a:p>
            <a:pPr marL="174625" indent="-174625">
              <a:buFont typeface="Arial" charset="0"/>
              <a:buChar char="•"/>
            </a:pPr>
            <a:r>
              <a:rPr lang="en-US" sz="1600" u="none">
                <a:solidFill>
                  <a:schemeClr val="bg2"/>
                </a:solidFill>
              </a:rPr>
              <a:t>Typically the CA assigns an audit coordinator who spends 25 – 50% of their time coordinating meetings and the gathering of audit evidence during the fieldwork phase of the audit.</a:t>
            </a:r>
          </a:p>
          <a:p>
            <a:pPr marL="174625" indent="-174625">
              <a:buFont typeface="Arial" charset="0"/>
              <a:buChar char="•"/>
            </a:pPr>
            <a:r>
              <a:rPr lang="en-US" sz="1600" u="none">
                <a:solidFill>
                  <a:schemeClr val="bg2"/>
                </a:solidFill>
              </a:rPr>
              <a:t>Other individuals are typically involved for a small portion of focused 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2F86"/>
      </a:dk2>
      <a:lt2>
        <a:srgbClr val="FFFF99"/>
      </a:lt2>
      <a:accent1>
        <a:srgbClr val="B8B9D2"/>
      </a:accent1>
      <a:accent2>
        <a:srgbClr val="31C4B1"/>
      </a:accent2>
      <a:accent3>
        <a:srgbClr val="AAADC3"/>
      </a:accent3>
      <a:accent4>
        <a:srgbClr val="DADADA"/>
      </a:accent4>
      <a:accent5>
        <a:srgbClr val="D8D9E5"/>
      </a:accent5>
      <a:accent6>
        <a:srgbClr val="2BB1A0"/>
      </a:accent6>
      <a:hlink>
        <a:srgbClr val="7981C3"/>
      </a:hlink>
      <a:folHlink>
        <a:srgbClr val="0064C8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50000">
              <a:schemeClr val="accent1"/>
            </a:gs>
            <a:gs pos="100000">
              <a:schemeClr val="bg1"/>
            </a:gs>
          </a:gsLst>
          <a:lin ang="189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50000">
              <a:schemeClr val="accent1"/>
            </a:gs>
            <a:gs pos="100000">
              <a:schemeClr val="bg1"/>
            </a:gs>
          </a:gsLst>
          <a:lin ang="189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2F86"/>
        </a:dk2>
        <a:lt2>
          <a:srgbClr val="FFFFFF"/>
        </a:lt2>
        <a:accent1>
          <a:srgbClr val="B8B9D2"/>
        </a:accent1>
        <a:accent2>
          <a:srgbClr val="31C4B1"/>
        </a:accent2>
        <a:accent3>
          <a:srgbClr val="AAADC3"/>
        </a:accent3>
        <a:accent4>
          <a:srgbClr val="DADADA"/>
        </a:accent4>
        <a:accent5>
          <a:srgbClr val="D8D9E5"/>
        </a:accent5>
        <a:accent6>
          <a:srgbClr val="2BB1A0"/>
        </a:accent6>
        <a:hlink>
          <a:srgbClr val="7981C3"/>
        </a:hlink>
        <a:folHlink>
          <a:srgbClr val="006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2F86"/>
        </a:dk2>
        <a:lt2>
          <a:srgbClr val="FFFF99"/>
        </a:lt2>
        <a:accent1>
          <a:srgbClr val="B8B9D2"/>
        </a:accent1>
        <a:accent2>
          <a:srgbClr val="31C4B1"/>
        </a:accent2>
        <a:accent3>
          <a:srgbClr val="AAADC3"/>
        </a:accent3>
        <a:accent4>
          <a:srgbClr val="DADADA"/>
        </a:accent4>
        <a:accent5>
          <a:srgbClr val="D8D9E5"/>
        </a:accent5>
        <a:accent6>
          <a:srgbClr val="2BB1A0"/>
        </a:accent6>
        <a:hlink>
          <a:srgbClr val="7981C3"/>
        </a:hlink>
        <a:folHlink>
          <a:srgbClr val="0064C8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21132</TotalTime>
  <Words>973</Words>
  <Application>Microsoft Office PowerPoint</Application>
  <PresentationFormat>On-screen Show (4:3)</PresentationFormat>
  <Paragraphs>121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Default Design</vt:lpstr>
      <vt:lpstr>Custom Design</vt:lpstr>
      <vt:lpstr>1_Custom Design</vt:lpstr>
      <vt:lpstr>Slide 1</vt:lpstr>
      <vt:lpstr>Outline</vt:lpstr>
      <vt:lpstr>WebTrust for CAs - Introduction</vt:lpstr>
      <vt:lpstr>WebTrust for CAs - Benefits</vt:lpstr>
      <vt:lpstr>WebTrust for CAs Principles and Criteria</vt:lpstr>
      <vt:lpstr>Summary of WebTrust for CAs Criteria Topics</vt:lpstr>
      <vt:lpstr>Typical Audit Process</vt:lpstr>
      <vt:lpstr>Typical Audit Process (continued)</vt:lpstr>
      <vt:lpstr>Typical Participants in the Audit Process</vt:lpstr>
      <vt:lpstr>Recent Developments</vt:lpstr>
      <vt:lpstr>Reference Documents</vt:lpstr>
    </vt:vector>
  </TitlesOfParts>
  <Company>KPMG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KPMG On-Screen Guidelines</dc:title>
  <dc:creator>Chris Harrer</dc:creator>
  <cp:lastModifiedBy>Tony Suarez</cp:lastModifiedBy>
  <cp:revision>318</cp:revision>
  <dcterms:created xsi:type="dcterms:W3CDTF">2004-02-13T21:53:26Z</dcterms:created>
  <dcterms:modified xsi:type="dcterms:W3CDTF">2011-10-19T17:23:19Z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-2030104681</vt:i4>
  </property>
  <property fmtid="{D5CDD505-2E9C-101B-9397-08002B2CF9AE}" pid="3" name="_NewReviewCycle">
    <vt:lpwstr/>
  </property>
  <property fmtid="{D5CDD505-2E9C-101B-9397-08002B2CF9AE}" pid="4" name="_EmailSubject">
    <vt:lpwstr>NAESB PKI Webtrust Principles Presentation</vt:lpwstr>
  </property>
  <property fmtid="{D5CDD505-2E9C-101B-9397-08002B2CF9AE}" pid="5" name="_AuthorEmail">
    <vt:lpwstr>lasuarez@tva.gov</vt:lpwstr>
  </property>
  <property fmtid="{D5CDD505-2E9C-101B-9397-08002B2CF9AE}" pid="6" name="_AuthorEmailDisplayName">
    <vt:lpwstr>Suarez, Luis Antonio</vt:lpwstr>
  </property>
</Properties>
</file>