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4" r:id="rId3"/>
    <p:sldId id="269" r:id="rId4"/>
    <p:sldId id="270" r:id="rId5"/>
    <p:sldId id="260" r:id="rId6"/>
    <p:sldId id="272" r:id="rId7"/>
    <p:sldId id="271" r:id="rId8"/>
    <p:sldId id="275" r:id="rId9"/>
    <p:sldId id="262" r:id="rId10"/>
    <p:sldId id="263" r:id="rId11"/>
    <p:sldId id="265" r:id="rId12"/>
    <p:sldId id="266" r:id="rId13"/>
    <p:sldId id="276" r:id="rId14"/>
    <p:sldId id="268" r:id="rId15"/>
    <p:sldId id="277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76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0E8F-2CAF-48B9-B40A-5A9E7C5EF214}" type="datetimeFigureOut">
              <a:rPr lang="en-US" smtClean="0"/>
              <a:pPr/>
              <a:t>1/4/2012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41BE80-9822-4E2D-AA9A-77687EF9C2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0E8F-2CAF-48B9-B40A-5A9E7C5EF214}" type="datetimeFigureOut">
              <a:rPr lang="en-US" smtClean="0"/>
              <a:pPr/>
              <a:t>1/4/2012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1BE80-9822-4E2D-AA9A-77687EF9C2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941BE80-9822-4E2D-AA9A-77687EF9C2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0E8F-2CAF-48B9-B40A-5A9E7C5EF214}" type="datetimeFigureOut">
              <a:rPr lang="en-US" smtClean="0"/>
              <a:pPr/>
              <a:t>1/4/2012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0E8F-2CAF-48B9-B40A-5A9E7C5EF214}" type="datetimeFigureOut">
              <a:rPr lang="en-US" smtClean="0"/>
              <a:pPr/>
              <a:t>1/4/2012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941BE80-9822-4E2D-AA9A-77687EF9C2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0E8F-2CAF-48B9-B40A-5A9E7C5EF214}" type="datetimeFigureOut">
              <a:rPr lang="en-US" smtClean="0"/>
              <a:pPr/>
              <a:t>1/4/2012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41BE80-9822-4E2D-AA9A-77687EF9C2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AA80E8F-2CAF-48B9-B40A-5A9E7C5EF214}" type="datetimeFigureOut">
              <a:rPr lang="en-US" smtClean="0"/>
              <a:pPr/>
              <a:t>1/4/2012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1BE80-9822-4E2D-AA9A-77687EF9C2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0E8F-2CAF-48B9-B40A-5A9E7C5EF214}" type="datetimeFigureOut">
              <a:rPr lang="en-US" smtClean="0"/>
              <a:pPr/>
              <a:t>1/4/2012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941BE80-9822-4E2D-AA9A-77687EF9C2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0E8F-2CAF-48B9-B40A-5A9E7C5EF214}" type="datetimeFigureOut">
              <a:rPr lang="en-US" smtClean="0"/>
              <a:pPr/>
              <a:t>1/4/2012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941BE80-9822-4E2D-AA9A-77687EF9C2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0E8F-2CAF-48B9-B40A-5A9E7C5EF214}" type="datetimeFigureOut">
              <a:rPr lang="en-US" smtClean="0"/>
              <a:pPr/>
              <a:t>1/4/2012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41BE80-9822-4E2D-AA9A-77687EF9C2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41BE80-9822-4E2D-AA9A-77687EF9C2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0E8F-2CAF-48B9-B40A-5A9E7C5EF214}" type="datetimeFigureOut">
              <a:rPr lang="en-US" smtClean="0"/>
              <a:pPr/>
              <a:t>1/4/2012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941BE80-9822-4E2D-AA9A-77687EF9C2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AA80E8F-2CAF-48B9-B40A-5A9E7C5EF214}" type="datetimeFigureOut">
              <a:rPr lang="en-US" smtClean="0"/>
              <a:pPr/>
              <a:t>1/4/2012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AA80E8F-2CAF-48B9-B40A-5A9E7C5EF214}" type="datetimeFigureOut">
              <a:rPr lang="en-US" smtClean="0"/>
              <a:pPr/>
              <a:t>1/4/2012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41BE80-9822-4E2D-AA9A-77687EF9C2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819400"/>
            <a:ext cx="68580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NAESB WholesalE ELECTRIC QUADRANT</a:t>
            </a:r>
          </a:p>
          <a:p>
            <a:r>
              <a:rPr lang="en-US" dirty="0" smtClean="0"/>
              <a:t>Business PRACTICES SUBCOMMITTEE ACTIVITIES UPDATE</a:t>
            </a:r>
          </a:p>
          <a:p>
            <a:r>
              <a:rPr lang="en-US" dirty="0" smtClean="0"/>
              <a:t>TO</a:t>
            </a:r>
          </a:p>
          <a:p>
            <a:r>
              <a:rPr lang="en-US" dirty="0" smtClean="0"/>
              <a:t>Joint Electric Scheduling Subcommittee</a:t>
            </a:r>
          </a:p>
          <a:p>
            <a:r>
              <a:rPr lang="en-US" dirty="0" smtClean="0"/>
              <a:t>January 5, 2012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BY</a:t>
            </a:r>
          </a:p>
          <a:p>
            <a:r>
              <a:rPr lang="en-US" dirty="0" smtClean="0"/>
              <a:t>ED SKIBA</a:t>
            </a:r>
          </a:p>
          <a:p>
            <a:r>
              <a:rPr lang="en-US" dirty="0" smtClean="0"/>
              <a:t>WEQ Bps Co-chair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PARALLEL FLOW VISUALIZATION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90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IDC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MAKE PROVISION FOR ENTERING INFORMATION RELATED TO EXISTENCE OF COORDINATION AGREEMENT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DETERMINE IMPACTED TRANSACTIONS AND GTL WITH 5% OR GREATER IMPACT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DETERMINE RELIEF OBLIGATION USING EXISTENCE OF COORDINATION AGREEMENTS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IDC TO PROVIDE LATEST MATRIX OF COORDINATION AGREEMENTS TO CUSTOMERS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Impact Calculation – Use Two Approaches in place today 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Generation to Load Distribution Factor within a Balancing Authority Area (BAA)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Native/transfer for markets/BAAs with multiple Local Balancing Authorities (LBAs)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125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 ALL NON-FIRM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cap="all" dirty="0" smtClean="0"/>
              <a:t>Tag All Non-Firm Component Requirements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TAG ALL NON-FIRM REQUIRES TAGGING INTRA-BA TRANSACTIONS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PSE/LSE TO SUBMIT TAGS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GENERATORS ELECTRICALLY RESIDENT IN but physically located outside of a BA through the use of pseudo-tie(s) will utilize intra-BA tags for each non-firm transaction ascribable to those generators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Source generation may be assigned to a generator (unit, plant or system fleet) via mapping in the TSIN registry/webRegistry</a:t>
            </a:r>
          </a:p>
        </p:txBody>
      </p:sp>
    </p:spTree>
    <p:extLst>
      <p:ext uri="{BB962C8B-B14F-4D97-AF65-F5344CB8AC3E}">
        <p14:creationId xmlns:p14="http://schemas.microsoft.com/office/powerpoint/2010/main" val="3612226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GENERATOR PRIORITIZATION REQUIREMENTS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US" cap="all" dirty="0" smtClean="0"/>
              <a:t>Generator Prioritization Component Requirements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TSP TO IDENTIFY FIRM AND NON-FIRM USAGE OF GENERATORS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POST METHODOLOGY USED To IDENTIFY USAGE (Transparency)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MW OR PERCENT FIRM OR NON-FIRM GENERATION OUTPUT CAN BE ASSIGNED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PRIORITIZATION CAN BE ASSIGNED TO GENERATING UNITS OR PLANTS AS MODELLED IN IDC AND TSIN REGISTRY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PRIORITIZATION VALUES </a:t>
            </a:r>
          </a:p>
          <a:p>
            <a:pPr lvl="2">
              <a:spcAft>
                <a:spcPts val="600"/>
              </a:spcAft>
            </a:pPr>
            <a:r>
              <a:rPr lang="en-US" cap="all" dirty="0" smtClean="0"/>
              <a:t>Unit-Default Priority Schedules for periods 6 months or greater</a:t>
            </a:r>
          </a:p>
          <a:p>
            <a:pPr lvl="2">
              <a:spcAft>
                <a:spcPts val="600"/>
              </a:spcAft>
            </a:pPr>
            <a:r>
              <a:rPr lang="en-US" cap="all" dirty="0" smtClean="0"/>
              <a:t>Short-term Priority Schedules - can change as frequently as 15 minutes </a:t>
            </a:r>
            <a:endParaRPr lang="en-US" cap="all" dirty="0"/>
          </a:p>
        </p:txBody>
      </p:sp>
    </p:spTree>
    <p:extLst>
      <p:ext uri="{BB962C8B-B14F-4D97-AF65-F5344CB8AC3E}">
        <p14:creationId xmlns:p14="http://schemas.microsoft.com/office/powerpoint/2010/main" val="434644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OUTSTANDING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Aft>
                <a:spcPts val="600"/>
              </a:spcAft>
            </a:pPr>
            <a:r>
              <a:rPr lang="en-US" cap="all" dirty="0" smtClean="0"/>
              <a:t>Credit for Redispatch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Tag All Non-Firm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Generator Prioritization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Disputes on effective/termination dates for Coordination Agreements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Impact on NERC Standards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Interchange Scheduling and Coordination (Intra BA Point-to-Point)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Interconnection Reliability Operations and Coordination  (IRO-006-EAST)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Impact on NAESB Standards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Transmission Loading Relief (TLR)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OASIS  (Posting Requirements)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>
                <a:solidFill>
                  <a:srgbClr val="FF0000"/>
                </a:solidFill>
              </a:rPr>
              <a:t>Coordinate Interchange (Intra BA Tags/Interchange)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>
                <a:solidFill>
                  <a:srgbClr val="FF0000"/>
                </a:solidFill>
              </a:rPr>
              <a:t>Electronic Tagging Functional Specification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>
                <a:solidFill>
                  <a:srgbClr val="FF0000"/>
                </a:solidFill>
              </a:rPr>
              <a:t>Pseudo Ties (Level of service across multiple BAs)</a:t>
            </a:r>
          </a:p>
        </p:txBody>
      </p:sp>
    </p:spTree>
    <p:extLst>
      <p:ext uri="{BB962C8B-B14F-4D97-AF65-F5344CB8AC3E}">
        <p14:creationId xmlns:p14="http://schemas.microsoft.com/office/powerpoint/2010/main" val="3691171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BPS IDENTIFY CATEGORIES OF SUBCOMMITTEE MEMBERS REVIEWING TEST DATA IN DECEMBER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BPS COMPLETE PARALLEL FLOW VISUALIZATION WHITE PAPER IN JANUARY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BPS FINALIZE STANDARDS AND POST FOR 30-DAY FORMAL COMMENT PERIOD SECOND QUARTER 2012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NAESB EXECUTIVE COMMITTEE TAKE ACTION ON STANDARDS IN THE SECOND/THIRD QUARTER OF 2012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STANDARDS SUBMITTED FOR 30 DAY MEMBERSHIP RATIFICATION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BPS WILL ESTABLISH COMMERCIAL EVALUATION CRITERIA IN SECOND/THIRD QUARTER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1719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 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January 18-19 – Houston, TX (hosted by NAESB)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February 15-16 – Redwood Shores, CA (hosted by OATI)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March 6-7 – Little Rock, AR (hosted by Entergy)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April 3-4 – Carmel, IN (hosted by MISO)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May 16-17 – Atlanta, GA (hosted by NERC, includes Joint Session with IDCWG)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June 13-14 – Valley Forge (hosted by PJM)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July 18-19 – Minneapolis, MN (hosted by OATI)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August 15-16 – Carmel, IN (hosted by MISO)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Sept 12-13 – Houston, TX (hosted by NAESB)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October 17-18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November 14-15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December 11-12 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171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47800" y="2438400"/>
            <a:ext cx="6217920" cy="2286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0000" dirty="0" smtClean="0"/>
              <a:t>?</a:t>
            </a:r>
            <a:endParaRPr lang="en-US" sz="20000" dirty="0"/>
          </a:p>
        </p:txBody>
      </p:sp>
    </p:spTree>
    <p:extLst>
      <p:ext uri="{BB962C8B-B14F-4D97-AF65-F5344CB8AC3E}">
        <p14:creationId xmlns:p14="http://schemas.microsoft.com/office/powerpoint/2010/main" val="3691171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PROPOSED SOLUTION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REQUIREMENTS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COMMON REQUIREMENTS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IDC REQUIREMENTS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TAG ALL NON-FIRM REQUIREMENTS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GENERATOR PRIORITIZATION REQUIREMENTS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OUTSTANDING ITEMS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MILESTONES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2012 MEETING SCHEDULE</a:t>
            </a:r>
          </a:p>
        </p:txBody>
      </p:sp>
    </p:spTree>
    <p:extLst>
      <p:ext uri="{BB962C8B-B14F-4D97-AF65-F5344CB8AC3E}">
        <p14:creationId xmlns:p14="http://schemas.microsoft.com/office/powerpoint/2010/main" val="3736055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cap="all" dirty="0" smtClean="0"/>
              <a:t>Parallel Flow Visualization approach consists of two components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Tag All Non-Firm Component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Generator Prioritization Component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Balancing Authority to select one component but not both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Transactions or Generation to Load (GTL) having  5% or greater impact will be considered when determining relief obligations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Components have common requirements and unique requirements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899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Aft>
                <a:spcPts val="600"/>
              </a:spcAft>
            </a:pPr>
            <a:r>
              <a:rPr lang="en-US" cap="all" dirty="0" smtClean="0"/>
              <a:t>Tag All Non-Firm Component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Within a Balancing Authority Area all non-firm transactions are required to be tagged including native and network service.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Generator Prioritization Component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Within a Balancing Authority generator priorities will be submitted to the IDC via the SDX (in either mw or percentage)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Builds on IDC Change Order 283 which uploads generator outputs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Based on generator outputs and data provided under either component, the IDC can determine firm generation in order to assign curtailment obligations under TLR Levels 3 &amp; 5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Assumptions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INT standards will be modified to require tagging on all intra Balancing Authority Area point-to-point transactions (directive under FERC Order No. 693)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IRO-006-EAST will be modified to allow an Reliability Coordinator to request curtailments on intra-BA point-to-point tags.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99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en-US" cap="all" dirty="0" smtClean="0"/>
              <a:t>Coordination Agreements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Agreement between two or more Transmission Service Providers  for coordination of granting transmission service by honoring the Flowgate limits of each counterparty and managing real-time congestion through procedures, like the TLR process.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Unilateral agreements allowed if Transmission Service Providers cannot agree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Jurisdictional entities required to file agreements with FERC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Reciprocity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Extends coordination of granting transmission service by honoring the Flowgate limits and managing congestion between Transmission Service Providers via indirect agreements  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Switching Between COMPONENTS</a:t>
            </a:r>
            <a:endParaRPr lang="en-US" dirty="0" smtClean="0"/>
          </a:p>
          <a:p>
            <a:pPr lvl="1"/>
            <a:r>
              <a:rPr lang="en-US" dirty="0" smtClean="0"/>
              <a:t>SEVEN DAY NOTIFICATION</a:t>
            </a:r>
          </a:p>
          <a:p>
            <a:pPr lvl="1"/>
            <a:r>
              <a:rPr lang="en-US" dirty="0" smtClean="0"/>
              <a:t>COINCIDE WITH MONTHLY IDC MODEL 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99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REQUIREMENTS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cap="all" dirty="0" smtClean="0"/>
              <a:t>Relief Obligation under TLR Level 5 for Firm</a:t>
            </a:r>
          </a:p>
          <a:p>
            <a:pPr>
              <a:spcAft>
                <a:spcPts val="600"/>
              </a:spcAft>
            </a:pPr>
            <a:r>
              <a:rPr lang="en-US" cap="all" dirty="0" smtClean="0"/>
              <a:t>Two-Tier Firm Curtailment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First-to-Curtail</a:t>
            </a:r>
          </a:p>
          <a:p>
            <a:pPr lvl="2">
              <a:spcAft>
                <a:spcPts val="600"/>
              </a:spcAft>
            </a:pPr>
            <a:r>
              <a:rPr lang="en-US" cap="all" dirty="0" smtClean="0"/>
              <a:t>The firm curtailment priority assigned to Off-Path transactions and GTL </a:t>
            </a:r>
            <a:r>
              <a:rPr lang="en-US" cap="all" dirty="0" smtClean="0">
                <a:solidFill>
                  <a:srgbClr val="FF0000"/>
                </a:solidFill>
              </a:rPr>
              <a:t>due to a lack of Coordination Agreement, Reciprocity, or unilateral agreement </a:t>
            </a:r>
            <a:r>
              <a:rPr lang="en-US" cap="all" dirty="0" smtClean="0"/>
              <a:t>between the Transmission Service Provider experiencing congestion and the Transmission Service Provider whose transmission service is contributing to the congestion.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Last-to-Curtail</a:t>
            </a:r>
          </a:p>
          <a:p>
            <a:pPr lvl="2">
              <a:spcAft>
                <a:spcPts val="600"/>
              </a:spcAft>
            </a:pPr>
            <a:r>
              <a:rPr lang="en-US" cap="all" dirty="0" smtClean="0"/>
              <a:t> The firm curtailment priority assigned to transactions and GTL that are not assigned First-to-Curtail priority.</a:t>
            </a:r>
          </a:p>
        </p:txBody>
      </p:sp>
    </p:spTree>
    <p:extLst>
      <p:ext uri="{BB962C8B-B14F-4D97-AF65-F5344CB8AC3E}">
        <p14:creationId xmlns:p14="http://schemas.microsoft.com/office/powerpoint/2010/main" val="203899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REQUIREMENTS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cap="all" dirty="0" smtClean="0"/>
              <a:t>Alternatives for meeting relief obligations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Credit for REDISPATCH For TAGS</a:t>
            </a:r>
          </a:p>
          <a:p>
            <a:pPr lvl="1">
              <a:spcAft>
                <a:spcPts val="600"/>
              </a:spcAft>
            </a:pPr>
            <a:r>
              <a:rPr lang="en-US" cap="all" dirty="0" smtClean="0"/>
              <a:t>Credit FOR REDISPATCH FOR GENERATOR PRIORITIES </a:t>
            </a:r>
          </a:p>
          <a:p>
            <a:pPr lvl="2">
              <a:spcAft>
                <a:spcPts val="600"/>
              </a:spcAft>
            </a:pPr>
            <a:r>
              <a:rPr lang="en-US" cap="all" dirty="0" smtClean="0"/>
              <a:t>Alternative 1 (Without credit for redispatch)</a:t>
            </a:r>
          </a:p>
          <a:p>
            <a:pPr lvl="3">
              <a:spcAft>
                <a:spcPts val="600"/>
              </a:spcAft>
            </a:pPr>
            <a:r>
              <a:rPr lang="en-US" cap="all" dirty="0" smtClean="0"/>
              <a:t>The BA will curtail generation in those priority buckets</a:t>
            </a:r>
          </a:p>
          <a:p>
            <a:pPr lvl="3">
              <a:spcAft>
                <a:spcPts val="600"/>
              </a:spcAft>
            </a:pPr>
            <a:r>
              <a:rPr lang="en-US" cap="all" dirty="0" smtClean="0"/>
              <a:t>assigned proportional curtailments by the IDC  </a:t>
            </a:r>
          </a:p>
          <a:p>
            <a:pPr lvl="3">
              <a:spcAft>
                <a:spcPts val="600"/>
              </a:spcAft>
            </a:pPr>
            <a:r>
              <a:rPr lang="en-US" cap="all" dirty="0" smtClean="0"/>
              <a:t>In this alternative, the next hour TLR will recognize curtailments made in the previous hours.</a:t>
            </a:r>
          </a:p>
        </p:txBody>
      </p:sp>
    </p:spTree>
    <p:extLst>
      <p:ext uri="{BB962C8B-B14F-4D97-AF65-F5344CB8AC3E}">
        <p14:creationId xmlns:p14="http://schemas.microsoft.com/office/powerpoint/2010/main" val="203899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REQUIREMENTS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lvl="1">
              <a:spcAft>
                <a:spcPts val="600"/>
              </a:spcAft>
            </a:pPr>
            <a:r>
              <a:rPr lang="en-US" cap="all" dirty="0" smtClean="0"/>
              <a:t>Credit FOR REDISPATCH FOR GENERATOR PRIORITIES</a:t>
            </a:r>
          </a:p>
          <a:p>
            <a:pPr lvl="2">
              <a:spcAft>
                <a:spcPts val="600"/>
              </a:spcAft>
            </a:pPr>
            <a:r>
              <a:rPr lang="en-US" cap="all" dirty="0" smtClean="0"/>
              <a:t>Alternative 2 (Credit for Redispatch)</a:t>
            </a:r>
          </a:p>
          <a:p>
            <a:pPr lvl="3">
              <a:spcAft>
                <a:spcPts val="600"/>
              </a:spcAft>
            </a:pPr>
            <a:r>
              <a:rPr lang="en-US" cap="all" dirty="0" smtClean="0"/>
              <a:t> The BA will meet its relief obligation using generators in priority buckets not assigned proportional curtailments by the IDC.</a:t>
            </a:r>
          </a:p>
          <a:p>
            <a:pPr lvl="4">
              <a:spcAft>
                <a:spcPts val="600"/>
              </a:spcAft>
            </a:pPr>
            <a:r>
              <a:rPr lang="en-US" cap="all" dirty="0" smtClean="0"/>
              <a:t>The net GTL impacts (net of forward and reverse impacts) will be computed by the BA prior to starting redispatch (Note:  the IDC will also calculate the forward GTL impacts to establish the relief obligation for the BA and the net GTL impacts)</a:t>
            </a:r>
          </a:p>
          <a:p>
            <a:pPr lvl="4">
              <a:spcAft>
                <a:spcPts val="600"/>
              </a:spcAft>
            </a:pPr>
            <a:r>
              <a:rPr lang="en-US" cap="all" dirty="0" smtClean="0"/>
              <a:t>A target GTL flow will be determined by the BA by taking the differences between the net GTL flow and the relief obligation from the BA.</a:t>
            </a:r>
          </a:p>
          <a:p>
            <a:pPr lvl="4">
              <a:spcAft>
                <a:spcPts val="600"/>
              </a:spcAft>
            </a:pPr>
            <a:r>
              <a:rPr lang="en-US" cap="all" dirty="0" smtClean="0"/>
              <a:t>The BA will redispatch its system to meet the target GTL flow. This can be accomplished by either reducing forward flows or increasing reverse flows.</a:t>
            </a:r>
          </a:p>
          <a:p>
            <a:pPr lvl="4">
              <a:spcAft>
                <a:spcPts val="600"/>
              </a:spcAft>
            </a:pPr>
            <a:r>
              <a:rPr lang="en-US" cap="all" dirty="0" smtClean="0"/>
              <a:t>The IDC will determine if the relief obligation has been met.</a:t>
            </a:r>
          </a:p>
        </p:txBody>
      </p:sp>
    </p:spTree>
    <p:extLst>
      <p:ext uri="{BB962C8B-B14F-4D97-AF65-F5344CB8AC3E}">
        <p14:creationId xmlns:p14="http://schemas.microsoft.com/office/powerpoint/2010/main" val="1422971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REQUIREMENTS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COORDINATION AGREEMENTS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MINIMUM REQUIREMENTS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WHEN PROVIDING TRANSMISSION SERVICE OR GTL – RESPECT CONSTRAINTS OF OTHER PARTIES WITH COORDINATING AGREEMENT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MUTUALLY AGREED CONGESTION MANAGEMENT PROVISIONS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HONOR RECIPROCITY PROVISIONS OF OTHER ENTITIES OF THE COORDINATING AGREEMENT</a:t>
            </a:r>
          </a:p>
          <a:p>
            <a:pPr lvl="3">
              <a:spcAft>
                <a:spcPts val="600"/>
              </a:spcAft>
            </a:pPr>
            <a:r>
              <a:rPr lang="en-US" dirty="0" smtClean="0"/>
              <a:t>BOTH INVOLVED PARTIES SHOULD AGREE FOR HONORING RECIPROCITY WITHOUT HAVING DIRECT COORDINATION AGREEMENT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UNILATERAL AGREEMENT ALLOWED IF PARTIES CAN NOT AGREE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AGREEMENTS TO BE FILED WITH FERC, IF JURISDICTIONAL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3669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330</TotalTime>
  <Words>1161</Words>
  <Application>Microsoft Office PowerPoint</Application>
  <PresentationFormat>On-screen Show (4:3)</PresentationFormat>
  <Paragraphs>140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Civic</vt:lpstr>
      <vt:lpstr>PARALLEL FLOW VISUALIZATION PROJECT</vt:lpstr>
      <vt:lpstr>OVERVIEW</vt:lpstr>
      <vt:lpstr>PROPOSED SOLUTION</vt:lpstr>
      <vt:lpstr>PROPOSED SOLUTION</vt:lpstr>
      <vt:lpstr>COMMON  REQUIREMENTS</vt:lpstr>
      <vt:lpstr>COMMON REQUIREMENTS (cont.)</vt:lpstr>
      <vt:lpstr>COMMON REQUIREMENTS (cont.)</vt:lpstr>
      <vt:lpstr>COMMON REQUIREMENTS (cont.)</vt:lpstr>
      <vt:lpstr>COMMON REQUIREMENTS (cont.)</vt:lpstr>
      <vt:lpstr>IDC REQUIREMENTS</vt:lpstr>
      <vt:lpstr>TAG ALL NON-FIRM REQUIREMENTS</vt:lpstr>
      <vt:lpstr>GENERATOR PRIORITIZATION REQUIREMENTS</vt:lpstr>
      <vt:lpstr>OUTSTANDING ITEMS</vt:lpstr>
      <vt:lpstr>MILESTONES</vt:lpstr>
      <vt:lpstr>2012 MEETING SCHEDULE</vt:lpstr>
      <vt:lpstr>Questions</vt:lpstr>
    </vt:vector>
  </TitlesOfParts>
  <Company>Entergy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FLOW VISUALIZATION PROJECT</dc:title>
  <dc:creator>app1</dc:creator>
  <cp:lastModifiedBy>app1</cp:lastModifiedBy>
  <cp:revision>40</cp:revision>
  <dcterms:created xsi:type="dcterms:W3CDTF">2011-10-13T20:11:06Z</dcterms:created>
  <dcterms:modified xsi:type="dcterms:W3CDTF">2012-01-04T14:33:14Z</dcterms:modified>
</cp:coreProperties>
</file>