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56" r:id="rId2"/>
    <p:sldId id="386" r:id="rId3"/>
    <p:sldId id="395" r:id="rId4"/>
    <p:sldId id="396" r:id="rId5"/>
    <p:sldId id="397" r:id="rId6"/>
    <p:sldId id="394" r:id="rId7"/>
    <p:sldId id="387" r:id="rId8"/>
    <p:sldId id="388" r:id="rId9"/>
    <p:sldId id="389" r:id="rId10"/>
    <p:sldId id="398" r:id="rId11"/>
    <p:sldId id="399" r:id="rId12"/>
    <p:sldId id="400" r:id="rId1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EEFE"/>
    <a:srgbClr val="96EAFE"/>
    <a:srgbClr val="7C5989"/>
    <a:srgbClr val="000066"/>
    <a:srgbClr val="008000"/>
    <a:srgbClr val="009999"/>
    <a:srgbClr val="FF0000"/>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50" autoAdjust="0"/>
    <p:restoredTop sz="99298" autoAdjust="0"/>
  </p:normalViewPr>
  <p:slideViewPr>
    <p:cSldViewPr>
      <p:cViewPr>
        <p:scale>
          <a:sx n="100" d="100"/>
          <a:sy n="100" d="100"/>
        </p:scale>
        <p:origin x="-7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16998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latin typeface="Times New Roman" pitchFamily="18" charset="0"/>
              </a:defRPr>
            </a:lvl1pPr>
          </a:lstStyle>
          <a:p>
            <a:pPr>
              <a:defRPr/>
            </a:pPr>
            <a:endParaRPr lang="en-US"/>
          </a:p>
        </p:txBody>
      </p:sp>
      <p:sp>
        <p:nvSpPr>
          <p:cNvPr id="16998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16998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a:latin typeface="Times New Roman" pitchFamily="18" charset="0"/>
              </a:defRPr>
            </a:lvl1pPr>
          </a:lstStyle>
          <a:p>
            <a:pPr>
              <a:defRPr/>
            </a:pPr>
            <a:fld id="{BA8BBEE2-D0A2-464A-8717-793D03405C4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11366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latin typeface="Times New Roman" pitchFamily="18" charset="0"/>
              </a:defRPr>
            </a:lvl1pPr>
          </a:lstStyle>
          <a:p>
            <a:pPr>
              <a:defRPr/>
            </a:pPr>
            <a:endParaRPr lang="en-US"/>
          </a:p>
        </p:txBody>
      </p:sp>
      <p:sp>
        <p:nvSpPr>
          <p:cNvPr id="15364" name="Rectangle 4"/>
          <p:cNvSpPr>
            <a:spLocks noRo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366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367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11367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a:latin typeface="Times New Roman" pitchFamily="18" charset="0"/>
              </a:defRPr>
            </a:lvl1pPr>
          </a:lstStyle>
          <a:p>
            <a:pPr>
              <a:defRPr/>
            </a:pPr>
            <a:fld id="{3BA46409-391F-4859-A782-B2EF2BAC0EC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CD83359-B2EF-4226-91FA-1089F6C69D10}" type="slidenum">
              <a:rPr lang="en-US" smtClean="0"/>
              <a:pPr/>
              <a:t>1</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514600"/>
            <a:ext cx="9144000" cy="914400"/>
          </a:xfrm>
        </p:spPr>
        <p:txBody>
          <a:bodyPr/>
          <a:lstStyle>
            <a:lvl1pPr>
              <a:defRPr sz="4800"/>
            </a:lvl1pPr>
          </a:lstStyle>
          <a:p>
            <a:r>
              <a:rPr lang="en-US"/>
              <a:t>Click to edit Master title style</a:t>
            </a:r>
          </a:p>
        </p:txBody>
      </p:sp>
      <p:sp>
        <p:nvSpPr>
          <p:cNvPr id="3075" name="Rectangle 3"/>
          <p:cNvSpPr>
            <a:spLocks noGrp="1" noChangeArrowheads="1"/>
          </p:cNvSpPr>
          <p:nvPr>
            <p:ph type="subTitle" idx="1"/>
          </p:nvPr>
        </p:nvSpPr>
        <p:spPr>
          <a:xfrm>
            <a:off x="0" y="3479800"/>
            <a:ext cx="9144000" cy="6350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6A90166-ED76-45CB-8440-619F3E481EC4}" type="slidenum">
              <a:rPr lang="en-US"/>
              <a:pPr>
                <a:defRPr/>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C74541-DA20-46F8-B438-9C43769B6097}" type="slidenum">
              <a:rPr lang="en-US"/>
              <a:pPr>
                <a:defRPr/>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A8D08D-485B-4EF3-9C75-D4C54329A010}" type="slidenum">
              <a:rPr lang="en-US"/>
              <a:pPr>
                <a:defRPr/>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D0235A8-1D0D-428D-976A-9CC092AEE3CA}" type="slidenum">
              <a:rPr lang="en-US"/>
              <a:pPr>
                <a:defRPr/>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ACE05F-A0FD-43EF-9EF0-0535969B5DCB}" type="slidenum">
              <a:rPr lang="en-US"/>
              <a:pPr>
                <a:defRPr/>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762000"/>
            <a:ext cx="38100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4000" y="762000"/>
            <a:ext cx="38100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268C5C-1370-471C-BB93-79E7C3F1D363}" type="slidenum">
              <a:rPr lang="en-US"/>
              <a:pPr>
                <a:defRPr/>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AAFB5F9-339B-403B-8C68-0ED4EB32A984}" type="slidenum">
              <a:rPr lang="en-US"/>
              <a:pPr>
                <a:defRPr/>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6464331-422B-4CB7-B6AE-380649F93C6E}" type="slidenum">
              <a:rPr lang="en-US"/>
              <a:pPr>
                <a:defRPr/>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CB4426-3398-4F1D-9530-72801B3EE55E}" type="slidenum">
              <a:rPr lang="en-US"/>
              <a:pPr>
                <a:defRPr/>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997B7E-3E52-45BD-BBDD-002F74116FAF}" type="slidenum">
              <a:rPr lang="en-US"/>
              <a:pPr>
                <a:defRPr/>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98C4EE-56D0-4094-BAF3-781902DB57B5}" type="slidenum">
              <a:rPr lang="en-US"/>
              <a:pPr>
                <a:defRPr/>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371600" y="762000"/>
            <a:ext cx="7772400" cy="571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Rectangle 2"/>
          <p:cNvSpPr>
            <a:spLocks noGrp="1" noChangeArrowheads="1"/>
          </p:cNvSpPr>
          <p:nvPr>
            <p:ph type="title"/>
          </p:nvPr>
        </p:nvSpPr>
        <p:spPr bwMode="auto">
          <a:xfrm>
            <a:off x="0" y="0"/>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1"/>
            </a:lvl1pPr>
          </a:lstStyle>
          <a:p>
            <a:pPr>
              <a:defRPr/>
            </a:pPr>
            <a:endParaRPr lang="en-US"/>
          </a:p>
        </p:txBody>
      </p:sp>
      <p:sp>
        <p:nvSpPr>
          <p:cNvPr id="1029" name="Rectangle 5"/>
          <p:cNvSpPr>
            <a:spLocks noGrp="1" noChangeArrowheads="1"/>
          </p:cNvSpPr>
          <p:nvPr>
            <p:ph type="ftr" sz="quarter" idx="3"/>
          </p:nvPr>
        </p:nvSpPr>
        <p:spPr bwMode="auto">
          <a:xfrm>
            <a:off x="3124200" y="66294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1"/>
            </a:lvl1pPr>
          </a:lstStyle>
          <a:p>
            <a:pPr>
              <a:defRPr/>
            </a:pPr>
            <a:endParaRPr lang="en-US"/>
          </a:p>
        </p:txBody>
      </p:sp>
      <p:sp>
        <p:nvSpPr>
          <p:cNvPr id="1030" name="Rectangle 6"/>
          <p:cNvSpPr>
            <a:spLocks noGrp="1" noChangeArrowheads="1"/>
          </p:cNvSpPr>
          <p:nvPr>
            <p:ph type="sldNum" sz="quarter" idx="4"/>
          </p:nvPr>
        </p:nvSpPr>
        <p:spPr bwMode="auto">
          <a:xfrm>
            <a:off x="7239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1"/>
            </a:lvl1pPr>
          </a:lstStyle>
          <a:p>
            <a:pPr>
              <a:defRPr/>
            </a:pPr>
            <a:fld id="{E31FB195-2717-4F03-A34F-5AD2B41C50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7"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ransition>
    <p:fade thruBlk="1"/>
  </p:transition>
  <p:hf hdr="0" ftr="0" dt="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Impact" pitchFamily="34" charset="0"/>
        </a:defRPr>
      </a:lvl2pPr>
      <a:lvl3pPr algn="ctr" rtl="0" eaLnBrk="0" fontAlgn="base" hangingPunct="0">
        <a:spcBef>
          <a:spcPct val="0"/>
        </a:spcBef>
        <a:spcAft>
          <a:spcPct val="0"/>
        </a:spcAft>
        <a:defRPr sz="4000">
          <a:solidFill>
            <a:schemeClr val="tx2"/>
          </a:solidFill>
          <a:latin typeface="Impact" pitchFamily="34" charset="0"/>
        </a:defRPr>
      </a:lvl3pPr>
      <a:lvl4pPr algn="ctr" rtl="0" eaLnBrk="0" fontAlgn="base" hangingPunct="0">
        <a:spcBef>
          <a:spcPct val="0"/>
        </a:spcBef>
        <a:spcAft>
          <a:spcPct val="0"/>
        </a:spcAft>
        <a:defRPr sz="4000">
          <a:solidFill>
            <a:schemeClr val="tx2"/>
          </a:solidFill>
          <a:latin typeface="Impact" pitchFamily="34" charset="0"/>
        </a:defRPr>
      </a:lvl4pPr>
      <a:lvl5pPr algn="ctr" rtl="0" eaLnBrk="0" fontAlgn="base" hangingPunct="0">
        <a:spcBef>
          <a:spcPct val="0"/>
        </a:spcBef>
        <a:spcAft>
          <a:spcPct val="0"/>
        </a:spcAft>
        <a:defRPr sz="4000">
          <a:solidFill>
            <a:schemeClr val="tx2"/>
          </a:solidFill>
          <a:latin typeface="Impact" pitchFamily="34" charset="0"/>
        </a:defRPr>
      </a:lvl5pPr>
      <a:lvl6pPr marL="457200" algn="ctr" rtl="0" fontAlgn="base">
        <a:spcBef>
          <a:spcPct val="0"/>
        </a:spcBef>
        <a:spcAft>
          <a:spcPct val="0"/>
        </a:spcAft>
        <a:defRPr sz="4000">
          <a:solidFill>
            <a:schemeClr val="tx2"/>
          </a:solidFill>
          <a:latin typeface="Impact" pitchFamily="34" charset="0"/>
        </a:defRPr>
      </a:lvl6pPr>
      <a:lvl7pPr marL="914400" algn="ctr" rtl="0" fontAlgn="base">
        <a:spcBef>
          <a:spcPct val="0"/>
        </a:spcBef>
        <a:spcAft>
          <a:spcPct val="0"/>
        </a:spcAft>
        <a:defRPr sz="4000">
          <a:solidFill>
            <a:schemeClr val="tx2"/>
          </a:solidFill>
          <a:latin typeface="Impact" pitchFamily="34" charset="0"/>
        </a:defRPr>
      </a:lvl7pPr>
      <a:lvl8pPr marL="1371600" algn="ctr" rtl="0" fontAlgn="base">
        <a:spcBef>
          <a:spcPct val="0"/>
        </a:spcBef>
        <a:spcAft>
          <a:spcPct val="0"/>
        </a:spcAft>
        <a:defRPr sz="4000">
          <a:solidFill>
            <a:schemeClr val="tx2"/>
          </a:solidFill>
          <a:latin typeface="Impact" pitchFamily="34" charset="0"/>
        </a:defRPr>
      </a:lvl8pPr>
      <a:lvl9pPr marL="1828800" algn="ctr" rtl="0" fontAlgn="base">
        <a:spcBef>
          <a:spcPct val="0"/>
        </a:spcBef>
        <a:spcAft>
          <a:spcPct val="0"/>
        </a:spcAft>
        <a:defRPr sz="4000">
          <a:solidFill>
            <a:schemeClr val="tx2"/>
          </a:solidFill>
          <a:latin typeface="Impact" pitchFamily="34" charset="0"/>
        </a:defRPr>
      </a:lvl9pPr>
    </p:titleStyle>
    <p:body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har char="•"/>
        <a:defRPr sz="2000" b="1">
          <a:solidFill>
            <a:schemeClr val="tx1"/>
          </a:solidFill>
          <a:latin typeface="+mn-lt"/>
        </a:defRPr>
      </a:lvl5pPr>
      <a:lvl6pPr marL="2514600" indent="-228600" algn="l" rtl="0" fontAlgn="base">
        <a:spcBef>
          <a:spcPct val="20000"/>
        </a:spcBef>
        <a:spcAft>
          <a:spcPct val="0"/>
        </a:spcAft>
        <a:buChar char="•"/>
        <a:defRPr sz="2000" b="1">
          <a:solidFill>
            <a:schemeClr val="tx1"/>
          </a:solidFill>
          <a:latin typeface="+mn-lt"/>
        </a:defRPr>
      </a:lvl6pPr>
      <a:lvl7pPr marL="2971800" indent="-228600" algn="l" rtl="0" fontAlgn="base">
        <a:spcBef>
          <a:spcPct val="20000"/>
        </a:spcBef>
        <a:spcAft>
          <a:spcPct val="0"/>
        </a:spcAft>
        <a:buChar char="•"/>
        <a:defRPr sz="2000" b="1">
          <a:solidFill>
            <a:schemeClr val="tx1"/>
          </a:solidFill>
          <a:latin typeface="+mn-lt"/>
        </a:defRPr>
      </a:lvl7pPr>
      <a:lvl8pPr marL="3429000" indent="-228600" algn="l" rtl="0" fontAlgn="base">
        <a:spcBef>
          <a:spcPct val="20000"/>
        </a:spcBef>
        <a:spcAft>
          <a:spcPct val="0"/>
        </a:spcAft>
        <a:buChar char="•"/>
        <a:defRPr sz="2000" b="1">
          <a:solidFill>
            <a:schemeClr val="tx1"/>
          </a:solidFill>
          <a:latin typeface="+mn-lt"/>
        </a:defRPr>
      </a:lvl8pPr>
      <a:lvl9pPr marL="3886200" indent="-228600" algn="l" rtl="0" fontAlgn="base">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2B832EF2-D19D-4DE7-A421-278F41EA360B}" type="slidenum">
              <a:rPr lang="en-US" smtClean="0"/>
              <a:pPr/>
              <a:t>1</a:t>
            </a:fld>
            <a:endParaRPr lang="en-US" smtClean="0"/>
          </a:p>
        </p:txBody>
      </p:sp>
      <p:sp>
        <p:nvSpPr>
          <p:cNvPr id="3075" name="Rectangle 2"/>
          <p:cNvSpPr>
            <a:spLocks noGrp="1" noChangeArrowheads="1"/>
          </p:cNvSpPr>
          <p:nvPr>
            <p:ph type="ctrTitle"/>
          </p:nvPr>
        </p:nvSpPr>
        <p:spPr/>
        <p:txBody>
          <a:bodyPr/>
          <a:lstStyle/>
          <a:p>
            <a:pPr eaLnBrk="1" hangingPunct="1"/>
            <a:r>
              <a:rPr lang="en-US" sz="4400" smtClean="0"/>
              <a:t/>
            </a:r>
            <a:br>
              <a:rPr lang="en-US" sz="4400" smtClean="0"/>
            </a:br>
            <a:r>
              <a:rPr lang="en-US" sz="4400" smtClean="0"/>
              <a:t>Two-Tier Firm Curtailment</a:t>
            </a:r>
            <a:br>
              <a:rPr lang="en-US" sz="4400" smtClean="0"/>
            </a:br>
            <a:r>
              <a:rPr lang="en-US" sz="4400" smtClean="0"/>
              <a:t>Support</a:t>
            </a:r>
          </a:p>
        </p:txBody>
      </p:sp>
      <p:sp>
        <p:nvSpPr>
          <p:cNvPr id="3076" name="Rectangle 3"/>
          <p:cNvSpPr>
            <a:spLocks noGrp="1" noChangeArrowheads="1"/>
          </p:cNvSpPr>
          <p:nvPr>
            <p:ph type="subTitle" idx="1"/>
          </p:nvPr>
        </p:nvSpPr>
        <p:spPr>
          <a:xfrm>
            <a:off x="0" y="4267200"/>
            <a:ext cx="9144000" cy="685800"/>
          </a:xfrm>
        </p:spPr>
        <p:txBody>
          <a:bodyPr/>
          <a:lstStyle/>
          <a:p>
            <a:pPr eaLnBrk="1" hangingPunct="1"/>
            <a:r>
              <a:rPr lang="en-US" smtClean="0"/>
              <a:t>WEQ Executive Committee Meeting</a:t>
            </a:r>
          </a:p>
        </p:txBody>
      </p:sp>
      <p:sp>
        <p:nvSpPr>
          <p:cNvPr id="3077" name="Rectangle 4"/>
          <p:cNvSpPr>
            <a:spLocks noChangeArrowheads="1"/>
          </p:cNvSpPr>
          <p:nvPr/>
        </p:nvSpPr>
        <p:spPr bwMode="auto">
          <a:xfrm>
            <a:off x="0" y="4876800"/>
            <a:ext cx="9144000" cy="685800"/>
          </a:xfrm>
          <a:prstGeom prst="rect">
            <a:avLst/>
          </a:prstGeom>
          <a:noFill/>
          <a:ln w="9525">
            <a:noFill/>
            <a:miter lim="800000"/>
            <a:headEnd/>
            <a:tailEnd/>
          </a:ln>
        </p:spPr>
        <p:txBody>
          <a:bodyPr/>
          <a:lstStyle/>
          <a:p>
            <a:pPr algn="ctr" eaLnBrk="1" hangingPunct="1">
              <a:spcBef>
                <a:spcPct val="20000"/>
              </a:spcBef>
            </a:pPr>
            <a:r>
              <a:rPr lang="en-US" sz="3200" b="1"/>
              <a:t>August 16, 2011</a:t>
            </a:r>
          </a:p>
          <a:p>
            <a:pPr algn="ctr" eaLnBrk="1" hangingPunct="1">
              <a:spcBef>
                <a:spcPct val="20000"/>
              </a:spcBef>
            </a:pPr>
            <a:endParaRPr lang="en-US" sz="3200" b="1"/>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xfrm>
            <a:off x="0" y="6629400"/>
            <a:ext cx="1905000" cy="228600"/>
          </a:xfrm>
          <a:noFill/>
        </p:spPr>
        <p:txBody>
          <a:bodyPr/>
          <a:lstStyle/>
          <a:p>
            <a:pPr algn="l"/>
            <a:fld id="{0CE704F5-4584-4771-BA39-E9AB332DB90F}" type="slidenum">
              <a:rPr lang="en-US" smtClean="0"/>
              <a:pPr algn="l"/>
              <a:t>10</a:t>
            </a:fld>
            <a:endParaRPr lang="en-US" smtClean="0"/>
          </a:p>
        </p:txBody>
      </p:sp>
      <p:sp>
        <p:nvSpPr>
          <p:cNvPr id="12291" name="Rectangle 2"/>
          <p:cNvSpPr>
            <a:spLocks noGrp="1" noChangeArrowheads="1"/>
          </p:cNvSpPr>
          <p:nvPr>
            <p:ph type="title"/>
          </p:nvPr>
        </p:nvSpPr>
        <p:spPr>
          <a:xfrm>
            <a:off x="533400" y="381000"/>
            <a:ext cx="7772400" cy="914400"/>
          </a:xfrm>
        </p:spPr>
        <p:txBody>
          <a:bodyPr/>
          <a:lstStyle/>
          <a:p>
            <a:pPr algn="l" eaLnBrk="1" hangingPunct="1"/>
            <a:r>
              <a:rPr lang="en-US" sz="2400" smtClean="0">
                <a:latin typeface="Arial Black" pitchFamily="34" charset="0"/>
              </a:rPr>
              <a:t>FERC Order WECC Unscheduled Flows</a:t>
            </a:r>
          </a:p>
        </p:txBody>
      </p:sp>
      <p:pic>
        <p:nvPicPr>
          <p:cNvPr id="12292" name="Picture 6" descr="20110811154918788.tif"/>
          <p:cNvPicPr>
            <a:picLocks noChangeAspect="1"/>
          </p:cNvPicPr>
          <p:nvPr/>
        </p:nvPicPr>
        <p:blipFill>
          <a:blip r:embed="rId2" cstate="print"/>
          <a:srcRect/>
          <a:stretch>
            <a:fillRect/>
          </a:stretch>
        </p:blipFill>
        <p:spPr bwMode="auto">
          <a:xfrm>
            <a:off x="1219200" y="1066800"/>
            <a:ext cx="6858000" cy="5299075"/>
          </a:xfrm>
          <a:prstGeom prst="rect">
            <a:avLst/>
          </a:prstGeom>
          <a:noFill/>
          <a:ln w="9525">
            <a:noFill/>
            <a:miter lim="800000"/>
            <a:headEnd/>
            <a:tailEnd/>
          </a:ln>
        </p:spPr>
      </p:pic>
      <p:sp>
        <p:nvSpPr>
          <p:cNvPr id="12293" name="Rectangle 7"/>
          <p:cNvSpPr>
            <a:spLocks noChangeArrowheads="1"/>
          </p:cNvSpPr>
          <p:nvPr/>
        </p:nvSpPr>
        <p:spPr bwMode="auto">
          <a:xfrm>
            <a:off x="381000" y="5791200"/>
            <a:ext cx="8305800" cy="954088"/>
          </a:xfrm>
          <a:prstGeom prst="rect">
            <a:avLst/>
          </a:prstGeom>
          <a:noFill/>
          <a:ln w="9525">
            <a:noFill/>
            <a:miter lim="800000"/>
            <a:headEnd/>
            <a:tailEnd/>
          </a:ln>
        </p:spPr>
        <p:txBody>
          <a:bodyPr>
            <a:spAutoFit/>
          </a:bodyPr>
          <a:lstStyle/>
          <a:p>
            <a:r>
              <a:rPr lang="en-US" sz="1400">
                <a:cs typeface="Arial" charset="0"/>
              </a:rPr>
              <a:t>FERC Order approved curtailing unscheduled flows prior to curtailing scheduled flows pre Order 888 but reaffirmed this year.  In this process curtailing unscheduled flows does not occur until step 4.  Under the two-tier firm curtailment proposed for the Eastern Interconnection curtailing unscheduled flows would not occur until TLR Level 5</a:t>
            </a: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a:xfrm>
            <a:off x="0" y="6629400"/>
            <a:ext cx="1905000" cy="228600"/>
          </a:xfrm>
          <a:noFill/>
        </p:spPr>
        <p:txBody>
          <a:bodyPr/>
          <a:lstStyle/>
          <a:p>
            <a:pPr algn="l"/>
            <a:fld id="{DECCDC11-F1A8-4E33-BC45-07B3D044AF3F}" type="slidenum">
              <a:rPr lang="en-US" smtClean="0"/>
              <a:pPr algn="l"/>
              <a:t>11</a:t>
            </a:fld>
            <a:endParaRPr lang="en-US" smtClean="0"/>
          </a:p>
        </p:txBody>
      </p:sp>
      <p:sp>
        <p:nvSpPr>
          <p:cNvPr id="13315" name="Rectangle 2"/>
          <p:cNvSpPr>
            <a:spLocks noGrp="1" noChangeArrowheads="1"/>
          </p:cNvSpPr>
          <p:nvPr>
            <p:ph type="title"/>
          </p:nvPr>
        </p:nvSpPr>
        <p:spPr>
          <a:xfrm>
            <a:off x="533400" y="685800"/>
            <a:ext cx="8229600" cy="914400"/>
          </a:xfrm>
        </p:spPr>
        <p:txBody>
          <a:bodyPr/>
          <a:lstStyle/>
          <a:p>
            <a:pPr algn="l" eaLnBrk="1" hangingPunct="1"/>
            <a:r>
              <a:rPr lang="en-US" sz="2400" smtClean="0">
                <a:latin typeface="Arial Black" pitchFamily="34" charset="0"/>
              </a:rPr>
              <a:t>Seams Agreement vs Coordination Agreement</a:t>
            </a:r>
          </a:p>
        </p:txBody>
      </p:sp>
      <p:sp>
        <p:nvSpPr>
          <p:cNvPr id="13316" name="Rectangle 3"/>
          <p:cNvSpPr>
            <a:spLocks noGrp="1" noChangeArrowheads="1"/>
          </p:cNvSpPr>
          <p:nvPr>
            <p:ph type="body" idx="1"/>
          </p:nvPr>
        </p:nvSpPr>
        <p:spPr>
          <a:xfrm>
            <a:off x="533400" y="1828800"/>
            <a:ext cx="8229600" cy="4495800"/>
          </a:xfrm>
        </p:spPr>
        <p:txBody>
          <a:bodyPr/>
          <a:lstStyle/>
          <a:p>
            <a:pPr>
              <a:buFont typeface="Wingdings" pitchFamily="2" charset="2"/>
              <a:buChar char="Ø"/>
            </a:pPr>
            <a:r>
              <a:rPr lang="en-US" sz="2000" b="0" dirty="0" smtClean="0"/>
              <a:t>Policy Concern uses FERC reference of addressing Seams Coordination on case-by-case basis.</a:t>
            </a:r>
          </a:p>
          <a:p>
            <a:pPr lvl="1">
              <a:buFont typeface="Wingdings" pitchFamily="2" charset="2"/>
              <a:buChar char="Ø"/>
            </a:pPr>
            <a:r>
              <a:rPr lang="en-US" sz="1600" b="0" dirty="0" smtClean="0"/>
              <a:t>The subcommittee agreed to change the term Seams Agreement to Coordination Agreement.  Mr. Sander stated that the term Seams Agreement has a much broader connotation than what was the scope of an agreement for the Parallel Flow Visualization Agreement. (June 14-15 WEQ BPS Meeting)</a:t>
            </a:r>
          </a:p>
          <a:p>
            <a:pPr>
              <a:buFont typeface="Wingdings" pitchFamily="2" charset="2"/>
              <a:buChar char="Ø"/>
            </a:pPr>
            <a:r>
              <a:rPr lang="en-US" sz="2000" b="0" dirty="0" smtClean="0"/>
              <a:t>Coordination Agreements are required</a:t>
            </a:r>
          </a:p>
          <a:p>
            <a:pPr lvl="1">
              <a:buFont typeface="Wingdings" pitchFamily="2" charset="2"/>
              <a:buChar char="Ø"/>
            </a:pPr>
            <a:r>
              <a:rPr lang="en-US" sz="1600" b="0" dirty="0" smtClean="0"/>
              <a:t>The subcommittee considered requiring all parties to enter into coordination agreements</a:t>
            </a:r>
          </a:p>
          <a:p>
            <a:pPr lvl="1">
              <a:buFont typeface="Wingdings" pitchFamily="2" charset="2"/>
              <a:buChar char="Ø"/>
            </a:pPr>
            <a:r>
              <a:rPr lang="en-US" sz="1600" b="0" dirty="0" smtClean="0"/>
              <a:t>The subcommittee elected to make Coordination Agreements optional</a:t>
            </a:r>
          </a:p>
          <a:p>
            <a:pPr lvl="1">
              <a:buFont typeface="Wingdings" pitchFamily="2" charset="2"/>
              <a:buChar char="Ø"/>
            </a:pPr>
            <a:r>
              <a:rPr lang="en-US" sz="1600" b="0" dirty="0" smtClean="0"/>
              <a:t>This </a:t>
            </a:r>
            <a:r>
              <a:rPr lang="en-US" sz="1600" b="0" dirty="0" smtClean="0"/>
              <a:t>is a best practices concept for granting firm transmission service</a:t>
            </a:r>
          </a:p>
          <a:p>
            <a:pPr lvl="2">
              <a:buFont typeface="Wingdings" pitchFamily="2" charset="2"/>
              <a:buChar char="Ø"/>
            </a:pPr>
            <a:r>
              <a:rPr lang="en-US" sz="1400" b="0" dirty="0" smtClean="0"/>
              <a:t>If you consider the impact on my </a:t>
            </a:r>
            <a:r>
              <a:rPr lang="en-US" sz="1400" b="0" dirty="0" err="1" smtClean="0"/>
              <a:t>flowgates</a:t>
            </a:r>
            <a:r>
              <a:rPr lang="en-US" sz="1400" b="0" dirty="0" smtClean="0"/>
              <a:t> when granting service when that service is contributing to congestion on my </a:t>
            </a:r>
            <a:r>
              <a:rPr lang="en-US" sz="1400" b="0" dirty="0" err="1" smtClean="0"/>
              <a:t>flowgate</a:t>
            </a:r>
            <a:r>
              <a:rPr lang="en-US" sz="1400" b="0" dirty="0" smtClean="0"/>
              <a:t>, the service will go into last-to-curtail</a:t>
            </a:r>
          </a:p>
          <a:p>
            <a:pPr lvl="2">
              <a:buFont typeface="Wingdings" pitchFamily="2" charset="2"/>
              <a:buChar char="Ø"/>
            </a:pPr>
            <a:r>
              <a:rPr lang="en-US" sz="1400" b="0" dirty="0" smtClean="0"/>
              <a:t>If you don’t consider the impact on my </a:t>
            </a:r>
            <a:r>
              <a:rPr lang="en-US" sz="1400" b="0" dirty="0" err="1" smtClean="0"/>
              <a:t>flowgates</a:t>
            </a:r>
            <a:r>
              <a:rPr lang="en-US" sz="1400" b="0" dirty="0" smtClean="0"/>
              <a:t> when granting service when that service is contributing to congestion on my </a:t>
            </a:r>
            <a:r>
              <a:rPr lang="en-US" sz="1400" b="0" dirty="0" err="1" smtClean="0"/>
              <a:t>flowgate</a:t>
            </a:r>
            <a:r>
              <a:rPr lang="en-US" sz="1400" b="0" dirty="0" smtClean="0"/>
              <a:t>, the service will go into first-to-curtail</a:t>
            </a:r>
          </a:p>
          <a:p>
            <a:pPr>
              <a:buFont typeface="Wingdings" pitchFamily="2" charset="2"/>
              <a:buChar char="Ø"/>
            </a:pPr>
            <a:endParaRPr lang="en-US" sz="2800" b="0" dirty="0" smtClean="0"/>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a:xfrm>
            <a:off x="0" y="6629400"/>
            <a:ext cx="1905000" cy="228600"/>
          </a:xfrm>
          <a:noFill/>
        </p:spPr>
        <p:txBody>
          <a:bodyPr/>
          <a:lstStyle/>
          <a:p>
            <a:pPr algn="l"/>
            <a:fld id="{B3EBDE62-9E6D-4CBF-A8C9-BA11B8483BCD}" type="slidenum">
              <a:rPr lang="en-US" smtClean="0"/>
              <a:pPr algn="l"/>
              <a:t>12</a:t>
            </a:fld>
            <a:endParaRPr lang="en-US" smtClean="0"/>
          </a:p>
        </p:txBody>
      </p:sp>
      <p:sp>
        <p:nvSpPr>
          <p:cNvPr id="14339"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Summary Two-Tier Curtailment</a:t>
            </a:r>
          </a:p>
        </p:txBody>
      </p:sp>
      <p:sp>
        <p:nvSpPr>
          <p:cNvPr id="14340" name="Rectangle 3"/>
          <p:cNvSpPr>
            <a:spLocks noGrp="1" noChangeArrowheads="1"/>
          </p:cNvSpPr>
          <p:nvPr>
            <p:ph type="body" idx="1"/>
          </p:nvPr>
        </p:nvSpPr>
        <p:spPr>
          <a:xfrm>
            <a:off x="533400" y="1828800"/>
            <a:ext cx="8229600" cy="4191000"/>
          </a:xfrm>
        </p:spPr>
        <p:txBody>
          <a:bodyPr/>
          <a:lstStyle/>
          <a:p>
            <a:pPr>
              <a:buFont typeface="Wingdings" pitchFamily="2" charset="2"/>
              <a:buChar char="Ø"/>
            </a:pPr>
            <a:r>
              <a:rPr lang="en-US" sz="2000" b="0" smtClean="0"/>
              <a:t>The concept does not violate NAESB Bylaws</a:t>
            </a:r>
          </a:p>
          <a:p>
            <a:pPr lvl="1">
              <a:buFont typeface="Wingdings" pitchFamily="2" charset="2"/>
              <a:buChar char="Ø"/>
            </a:pPr>
            <a:r>
              <a:rPr lang="en-US" sz="1800" b="0" smtClean="0"/>
              <a:t>Directly aligns with the section of “incorporating best practices” </a:t>
            </a:r>
          </a:p>
          <a:p>
            <a:pPr>
              <a:buFont typeface="Wingdings" pitchFamily="2" charset="2"/>
              <a:buChar char="Ø"/>
            </a:pPr>
            <a:r>
              <a:rPr lang="en-US" sz="2000" b="0" smtClean="0"/>
              <a:t>The concept does not set new policy or conflicts with FERC Policy </a:t>
            </a:r>
          </a:p>
          <a:p>
            <a:pPr lvl="1">
              <a:buFont typeface="Wingdings" pitchFamily="2" charset="2"/>
              <a:buChar char="Ø"/>
            </a:pPr>
            <a:r>
              <a:rPr lang="en-US" sz="1800" b="0" smtClean="0"/>
              <a:t>Order 746 which was issued four years after Order 890 reaffirmed that under certain circumstance unscheduled flows could be curtailed prior to scheduled flows</a:t>
            </a:r>
          </a:p>
          <a:p>
            <a:pPr lvl="1">
              <a:buFont typeface="Wingdings" pitchFamily="2" charset="2"/>
              <a:buChar char="Ø"/>
            </a:pPr>
            <a:r>
              <a:rPr lang="en-US" sz="1800" b="0" smtClean="0"/>
              <a:t>Order 890 FERC left it up to the industry on how it wanted to deal with parallel flows (unscheduled flows)</a:t>
            </a:r>
          </a:p>
          <a:p>
            <a:pPr>
              <a:buFont typeface="Wingdings" pitchFamily="2" charset="2"/>
              <a:buChar char="Ø"/>
            </a:pPr>
            <a:r>
              <a:rPr lang="en-US" sz="2000" b="0" smtClean="0"/>
              <a:t>The subcommittee voted by a significant margin to include two-tier firm curtailment in the option to move forward </a:t>
            </a:r>
          </a:p>
          <a:p>
            <a:pPr>
              <a:buFont typeface="Wingdings" pitchFamily="2" charset="2"/>
              <a:buChar char="Ø"/>
            </a:pPr>
            <a:r>
              <a:rPr lang="en-US" sz="2000" b="0" smtClean="0"/>
              <a:t>The subcommittee should be directed to continue moving forward on standards development based on the decisions it has made</a:t>
            </a:r>
          </a:p>
          <a:p>
            <a:pPr>
              <a:buFont typeface="Wingdings" pitchFamily="2" charset="2"/>
              <a:buChar char="Ø"/>
            </a:pPr>
            <a:endParaRPr lang="en-US" sz="2800" b="0" smtClean="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a:xfrm>
            <a:off x="0" y="6629400"/>
            <a:ext cx="1905000" cy="228600"/>
          </a:xfrm>
          <a:noFill/>
        </p:spPr>
        <p:txBody>
          <a:bodyPr/>
          <a:lstStyle/>
          <a:p>
            <a:pPr algn="l"/>
            <a:fld id="{081C6776-FBD9-4AA1-A194-AC45105C9197}" type="slidenum">
              <a:rPr lang="en-US" smtClean="0"/>
              <a:pPr algn="l"/>
              <a:t>2</a:t>
            </a:fld>
            <a:endParaRPr lang="en-US" smtClean="0"/>
          </a:p>
        </p:txBody>
      </p:sp>
      <p:sp>
        <p:nvSpPr>
          <p:cNvPr id="4099"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Where we are today</a:t>
            </a:r>
          </a:p>
        </p:txBody>
      </p:sp>
      <p:sp>
        <p:nvSpPr>
          <p:cNvPr id="4100" name="Rectangle 3"/>
          <p:cNvSpPr>
            <a:spLocks noGrp="1" noChangeArrowheads="1"/>
          </p:cNvSpPr>
          <p:nvPr>
            <p:ph type="body" idx="1"/>
          </p:nvPr>
        </p:nvSpPr>
        <p:spPr>
          <a:xfrm>
            <a:off x="533400" y="1828800"/>
            <a:ext cx="8229600" cy="4191000"/>
          </a:xfrm>
        </p:spPr>
        <p:txBody>
          <a:bodyPr/>
          <a:lstStyle/>
          <a:p>
            <a:pPr>
              <a:buFont typeface="Wingdings" pitchFamily="2" charset="2"/>
              <a:buChar char="Ø"/>
            </a:pPr>
            <a:r>
              <a:rPr lang="en-US" sz="2000" b="0" dirty="0" smtClean="0"/>
              <a:t>On February 17, 2011 – The subcommittee passed a motion to seek further guidance on whether  two-tier firm curtailments with the expectation that the guidance would go all the way to FERC.  The two camps both felt they would prevail at FERC.</a:t>
            </a:r>
          </a:p>
          <a:p>
            <a:pPr>
              <a:buFont typeface="Wingdings" pitchFamily="2" charset="2"/>
              <a:buChar char="Ø"/>
            </a:pPr>
            <a:r>
              <a:rPr lang="en-US" sz="2000" b="0" dirty="0" smtClean="0"/>
              <a:t>On March 8, 2011 – The subcommittee put a hold on seeking guidance pending a decision whether they wanted to include two-tier firm curtailment in the options </a:t>
            </a:r>
          </a:p>
          <a:p>
            <a:pPr>
              <a:buFont typeface="Wingdings" pitchFamily="2" charset="2"/>
              <a:buChar char="Ø"/>
            </a:pPr>
            <a:r>
              <a:rPr lang="en-US" sz="2000" b="0" dirty="0" smtClean="0"/>
              <a:t>During March and April the subcommittee identified key concepts that needed to be resolved/included in the two options for Parallel Flow Visualization, in order to select an option to move forward.</a:t>
            </a:r>
          </a:p>
          <a:p>
            <a:pPr>
              <a:buFont typeface="Wingdings" pitchFamily="2" charset="2"/>
              <a:buChar char="Ø"/>
            </a:pPr>
            <a:r>
              <a:rPr lang="en-US" sz="2000" b="0" dirty="0" smtClean="0"/>
              <a:t>On April 28 by a balance vote of 7.66 to 2.34 the motion passed to include two-tier firm curtailment in the two options before the subcommittee could select an option to move forward.</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2"/>
          </p:nvPr>
        </p:nvSpPr>
        <p:spPr>
          <a:xfrm>
            <a:off x="0" y="6629400"/>
            <a:ext cx="1905000" cy="228600"/>
          </a:xfrm>
          <a:noFill/>
        </p:spPr>
        <p:txBody>
          <a:bodyPr/>
          <a:lstStyle/>
          <a:p>
            <a:pPr algn="l"/>
            <a:fld id="{2DF7A881-EBFE-453A-A35C-E1EB35E9AB9A}" type="slidenum">
              <a:rPr lang="en-US" smtClean="0"/>
              <a:pPr algn="l"/>
              <a:t>3</a:t>
            </a:fld>
            <a:endParaRPr lang="en-US" smtClean="0"/>
          </a:p>
        </p:txBody>
      </p:sp>
      <p:sp>
        <p:nvSpPr>
          <p:cNvPr id="5123"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Framing the Issue</a:t>
            </a:r>
          </a:p>
        </p:txBody>
      </p:sp>
      <p:sp>
        <p:nvSpPr>
          <p:cNvPr id="5124" name="Rectangle 3"/>
          <p:cNvSpPr>
            <a:spLocks noGrp="1" noChangeArrowheads="1"/>
          </p:cNvSpPr>
          <p:nvPr>
            <p:ph type="body" idx="1"/>
          </p:nvPr>
        </p:nvSpPr>
        <p:spPr>
          <a:xfrm>
            <a:off x="533400" y="1828800"/>
            <a:ext cx="8229600" cy="4191000"/>
          </a:xfrm>
        </p:spPr>
        <p:txBody>
          <a:bodyPr/>
          <a:lstStyle/>
          <a:p>
            <a:pPr>
              <a:buFont typeface="Wingdings" pitchFamily="2" charset="2"/>
              <a:buChar char="Ø"/>
            </a:pPr>
            <a:r>
              <a:rPr lang="en-US" sz="2800" b="0" dirty="0" smtClean="0"/>
              <a:t>The issue is:</a:t>
            </a:r>
          </a:p>
          <a:p>
            <a:pPr lvl="1">
              <a:buFont typeface="Wingdings" pitchFamily="2" charset="2"/>
              <a:buChar char="Ø"/>
            </a:pPr>
            <a:r>
              <a:rPr lang="en-US" sz="2000" b="0" dirty="0" smtClean="0"/>
              <a:t>Whether the two-tier firm curtailment concept conflicts with current FERC policy?  Prior to seeking FERC staff guidance, a policy issue needs review by the Board/Managing Committee to decide either it does not conflict with FERC policy and the two-tier firm curtailment concept can be included in the Parallel Flow Visualization Permanent Solution or the white paper and position papers will be forwarded to FERC staff for their input</a:t>
            </a:r>
          </a:p>
          <a:p>
            <a:pPr>
              <a:buFont typeface="Wingdings" pitchFamily="2" charset="2"/>
              <a:buChar char="Ø"/>
            </a:pPr>
            <a:r>
              <a:rPr lang="en-US" sz="2400" b="0" dirty="0" smtClean="0"/>
              <a:t>The issue is not:</a:t>
            </a:r>
          </a:p>
          <a:p>
            <a:pPr lvl="1">
              <a:buFont typeface="Wingdings" pitchFamily="2" charset="2"/>
              <a:buChar char="Ø"/>
            </a:pPr>
            <a:r>
              <a:rPr lang="en-US" sz="2000" b="0" dirty="0" smtClean="0"/>
              <a:t>Whether the Executive Committee members support/oppose two-tier firm curtailment</a:t>
            </a:r>
          </a:p>
          <a:p>
            <a:pPr lvl="1">
              <a:buFont typeface="Wingdings" pitchFamily="2" charset="2"/>
              <a:buChar char="Ø"/>
            </a:pPr>
            <a:r>
              <a:rPr lang="en-US" sz="2000" b="0" dirty="0" smtClean="0"/>
              <a:t>To validate/invalidate the concept based on the approach being designed by the subcommittee to implement the concept</a:t>
            </a: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xfrm>
            <a:off x="0" y="6629400"/>
            <a:ext cx="1905000" cy="228600"/>
          </a:xfrm>
          <a:noFill/>
        </p:spPr>
        <p:txBody>
          <a:bodyPr/>
          <a:lstStyle/>
          <a:p>
            <a:pPr algn="l"/>
            <a:fld id="{00C6A5C8-0C1A-4EF4-83EF-35A78520D49C}" type="slidenum">
              <a:rPr lang="en-US" smtClean="0"/>
              <a:pPr algn="l"/>
              <a:t>4</a:t>
            </a:fld>
            <a:endParaRPr lang="en-US" smtClean="0"/>
          </a:p>
        </p:txBody>
      </p:sp>
      <p:sp>
        <p:nvSpPr>
          <p:cNvPr id="6147"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Policy Concerns Focus</a:t>
            </a:r>
          </a:p>
        </p:txBody>
      </p:sp>
      <p:sp>
        <p:nvSpPr>
          <p:cNvPr id="6148" name="Rectangle 3"/>
          <p:cNvSpPr>
            <a:spLocks noGrp="1" noChangeArrowheads="1"/>
          </p:cNvSpPr>
          <p:nvPr>
            <p:ph type="body" idx="1"/>
          </p:nvPr>
        </p:nvSpPr>
        <p:spPr>
          <a:xfrm>
            <a:off x="533400" y="1828800"/>
            <a:ext cx="8229600" cy="4191000"/>
          </a:xfrm>
        </p:spPr>
        <p:txBody>
          <a:bodyPr/>
          <a:lstStyle/>
          <a:p>
            <a:pPr>
              <a:buFont typeface="Wingdings" pitchFamily="2" charset="2"/>
              <a:buChar char="Ø"/>
            </a:pPr>
            <a:r>
              <a:rPr lang="en-US" sz="2800" b="0" smtClean="0"/>
              <a:t>Violates NAESB Bylaws</a:t>
            </a:r>
          </a:p>
          <a:p>
            <a:pPr>
              <a:buFont typeface="Wingdings" pitchFamily="2" charset="2"/>
              <a:buChar char="Ø"/>
            </a:pPr>
            <a:r>
              <a:rPr lang="en-US" sz="2800" b="0" smtClean="0"/>
              <a:t>Sets Policy </a:t>
            </a:r>
          </a:p>
          <a:p>
            <a:pPr>
              <a:buFont typeface="Wingdings" pitchFamily="2" charset="2"/>
              <a:buChar char="Ø"/>
            </a:pPr>
            <a:r>
              <a:rPr lang="en-US" sz="2800" b="0" smtClean="0"/>
              <a:t>Conflicts with FERC Policy</a:t>
            </a:r>
          </a:p>
          <a:p>
            <a:pPr>
              <a:buFont typeface="Wingdings" pitchFamily="2" charset="2"/>
              <a:buChar char="Ø"/>
            </a:pPr>
            <a:endParaRPr lang="en-US" sz="2800" b="0" smtClean="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xfrm>
            <a:off x="0" y="6629400"/>
            <a:ext cx="1905000" cy="228600"/>
          </a:xfrm>
          <a:noFill/>
        </p:spPr>
        <p:txBody>
          <a:bodyPr/>
          <a:lstStyle/>
          <a:p>
            <a:pPr algn="l"/>
            <a:fld id="{45A042E8-6F7A-4796-9DAA-F33E4266EA0A}" type="slidenum">
              <a:rPr lang="en-US" smtClean="0"/>
              <a:pPr algn="l"/>
              <a:t>5</a:t>
            </a:fld>
            <a:endParaRPr lang="en-US" smtClean="0"/>
          </a:p>
        </p:txBody>
      </p:sp>
      <p:sp>
        <p:nvSpPr>
          <p:cNvPr id="7171"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Bylaws Section 2.2</a:t>
            </a:r>
          </a:p>
        </p:txBody>
      </p:sp>
      <p:sp>
        <p:nvSpPr>
          <p:cNvPr id="4100" name="Rectangle 3"/>
          <p:cNvSpPr>
            <a:spLocks noGrp="1" noChangeArrowheads="1"/>
          </p:cNvSpPr>
          <p:nvPr>
            <p:ph type="body" idx="1"/>
          </p:nvPr>
        </p:nvSpPr>
        <p:spPr>
          <a:xfrm>
            <a:off x="533400" y="1828800"/>
            <a:ext cx="8229600" cy="4191000"/>
          </a:xfrm>
        </p:spPr>
        <p:txBody>
          <a:bodyPr/>
          <a:lstStyle/>
          <a:p>
            <a:pPr>
              <a:buFontTx/>
              <a:buNone/>
              <a:defRPr/>
            </a:pPr>
            <a:r>
              <a:rPr lang="en-US" sz="1600" b="0" dirty="0" smtClean="0"/>
              <a:t>120 </a:t>
            </a:r>
            <a:r>
              <a:rPr lang="en-US" sz="1600" dirty="0" smtClean="0"/>
              <a:t>Develop Practices, Not Policy </a:t>
            </a:r>
            <a:r>
              <a:rPr lang="en-US" sz="1600" b="0" dirty="0" smtClean="0"/>
              <a:t>– The committees, subcommittees and task forces</a:t>
            </a:r>
          </a:p>
          <a:p>
            <a:pPr>
              <a:buFontTx/>
              <a:buNone/>
              <a:defRPr/>
            </a:pPr>
            <a:r>
              <a:rPr lang="en-US" sz="1600" b="0" dirty="0" smtClean="0"/>
              <a:t>121 of NAESB should endeavor not to create policy in their Standards or Model</a:t>
            </a:r>
          </a:p>
          <a:p>
            <a:pPr>
              <a:buFontTx/>
              <a:buNone/>
              <a:defRPr/>
            </a:pPr>
            <a:r>
              <a:rPr lang="en-US" sz="1600" b="0" dirty="0" smtClean="0"/>
              <a:t>122 Business Practices development activities absent being requested to do so by the</a:t>
            </a:r>
          </a:p>
          <a:p>
            <a:pPr>
              <a:buFontTx/>
              <a:buNone/>
              <a:defRPr/>
            </a:pPr>
            <a:r>
              <a:rPr lang="en-US" sz="1600" b="0" dirty="0" smtClean="0"/>
              <a:t>123 Board.</a:t>
            </a:r>
          </a:p>
          <a:p>
            <a:pPr>
              <a:buFontTx/>
              <a:buNone/>
              <a:defRPr/>
            </a:pPr>
            <a:endParaRPr lang="en-US" sz="2800" b="0" dirty="0" smtClean="0"/>
          </a:p>
          <a:p>
            <a:pPr>
              <a:buFontTx/>
              <a:buNone/>
              <a:defRPr/>
            </a:pPr>
            <a:r>
              <a:rPr lang="en-US" sz="1600" b="0" dirty="0" smtClean="0"/>
              <a:t>124 </a:t>
            </a:r>
            <a:r>
              <a:rPr lang="en-US" sz="1600" dirty="0" smtClean="0"/>
              <a:t>Incorporate Best Practices </a:t>
            </a:r>
            <a:r>
              <a:rPr lang="en-US" sz="1600" b="0" dirty="0" smtClean="0"/>
              <a:t>– To the extent reasonable, the Standards and Model</a:t>
            </a:r>
          </a:p>
          <a:p>
            <a:pPr>
              <a:buFontTx/>
              <a:buNone/>
              <a:defRPr/>
            </a:pPr>
            <a:r>
              <a:rPr lang="en-US" sz="1600" b="0" dirty="0" smtClean="0"/>
              <a:t>125 Business Practices to be established </a:t>
            </a:r>
            <a:r>
              <a:rPr lang="en-US" sz="1600" b="0" i="1" u="sng" dirty="0" smtClean="0"/>
              <a:t>should reflect standardization and</a:t>
            </a:r>
          </a:p>
          <a:p>
            <a:pPr>
              <a:buFontTx/>
              <a:buNone/>
              <a:defRPr/>
            </a:pPr>
            <a:r>
              <a:rPr lang="en-US" sz="1600" b="0" dirty="0" smtClean="0"/>
              <a:t>126 </a:t>
            </a:r>
            <a:r>
              <a:rPr lang="en-US" sz="1600" b="0" i="1" u="sng" dirty="0" smtClean="0"/>
              <a:t>streamlining of activities chosen as best practices from among existing and</a:t>
            </a:r>
          </a:p>
          <a:p>
            <a:pPr>
              <a:buFontTx/>
              <a:buNone/>
              <a:defRPr/>
            </a:pPr>
            <a:r>
              <a:rPr lang="en-US" sz="1600" b="0" dirty="0" smtClean="0"/>
              <a:t>127 </a:t>
            </a:r>
            <a:r>
              <a:rPr lang="en-US" sz="1600" i="1" u="sng" dirty="0" smtClean="0"/>
              <a:t>reasonably anticipated policies</a:t>
            </a:r>
            <a:r>
              <a:rPr lang="en-US" sz="1600" dirty="0" smtClean="0"/>
              <a:t> </a:t>
            </a:r>
            <a:r>
              <a:rPr lang="en-US" sz="1600" b="0" dirty="0" smtClean="0"/>
              <a:t>and practices. (emphasis added)</a:t>
            </a:r>
          </a:p>
          <a:p>
            <a:pPr>
              <a:buFontTx/>
              <a:buNone/>
              <a:defRPr/>
            </a:pPr>
            <a:endParaRPr lang="en-US" sz="1600" b="0" dirty="0" smtClean="0"/>
          </a:p>
          <a:p>
            <a:pPr marL="0" indent="0">
              <a:buFontTx/>
              <a:buNone/>
              <a:defRPr/>
            </a:pPr>
            <a:r>
              <a:rPr lang="en-US" sz="1600" b="0" dirty="0" smtClean="0"/>
              <a:t>The group supporting this two-tier firm curtailment believe the concept passes the </a:t>
            </a:r>
            <a:r>
              <a:rPr lang="en-US" sz="1600" dirty="0" smtClean="0"/>
              <a:t>Incorporate Best Practices </a:t>
            </a:r>
            <a:r>
              <a:rPr lang="en-US" sz="1600" b="0" dirty="0" smtClean="0"/>
              <a:t>test in the bylaws.</a:t>
            </a: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xfrm>
            <a:off x="0" y="6629400"/>
            <a:ext cx="1905000" cy="228600"/>
          </a:xfrm>
          <a:noFill/>
        </p:spPr>
        <p:txBody>
          <a:bodyPr/>
          <a:lstStyle/>
          <a:p>
            <a:pPr algn="l"/>
            <a:fld id="{7556F259-764D-426C-BBEA-09007E7013B4}" type="slidenum">
              <a:rPr lang="en-US" smtClean="0"/>
              <a:pPr algn="l"/>
              <a:t>6</a:t>
            </a:fld>
            <a:endParaRPr lang="en-US" smtClean="0"/>
          </a:p>
        </p:txBody>
      </p:sp>
      <p:sp>
        <p:nvSpPr>
          <p:cNvPr id="8195" name="Rectangle 2"/>
          <p:cNvSpPr>
            <a:spLocks noGrp="1" noChangeArrowheads="1"/>
          </p:cNvSpPr>
          <p:nvPr>
            <p:ph type="title"/>
          </p:nvPr>
        </p:nvSpPr>
        <p:spPr>
          <a:xfrm>
            <a:off x="533400" y="685800"/>
            <a:ext cx="7772400" cy="914400"/>
          </a:xfrm>
        </p:spPr>
        <p:txBody>
          <a:bodyPr/>
          <a:lstStyle/>
          <a:p>
            <a:pPr algn="l" eaLnBrk="1" hangingPunct="1"/>
            <a:r>
              <a:rPr lang="en-US" sz="2400" smtClean="0">
                <a:latin typeface="Arial Black" pitchFamily="34" charset="0"/>
              </a:rPr>
              <a:t>Pro-forma OATT</a:t>
            </a:r>
          </a:p>
        </p:txBody>
      </p:sp>
      <p:sp>
        <p:nvSpPr>
          <p:cNvPr id="8196" name="Rectangle 3"/>
          <p:cNvSpPr>
            <a:spLocks noGrp="1" noChangeArrowheads="1"/>
          </p:cNvSpPr>
          <p:nvPr>
            <p:ph type="body" idx="1"/>
          </p:nvPr>
        </p:nvSpPr>
        <p:spPr>
          <a:xfrm>
            <a:off x="533400" y="1828800"/>
            <a:ext cx="8229600" cy="4191000"/>
          </a:xfrm>
        </p:spPr>
        <p:txBody>
          <a:bodyPr/>
          <a:lstStyle/>
          <a:p>
            <a:pPr>
              <a:buFontTx/>
              <a:buNone/>
            </a:pPr>
            <a:r>
              <a:rPr lang="en-US" sz="2400" smtClean="0"/>
              <a:t>13.6 Curtailment of Firm Transmission Service:</a:t>
            </a:r>
          </a:p>
          <a:p>
            <a:pPr>
              <a:buFontTx/>
              <a:buNone/>
            </a:pPr>
            <a:r>
              <a:rPr lang="en-US" smtClean="0"/>
              <a:t>	</a:t>
            </a:r>
            <a:r>
              <a:rPr lang="en-US" sz="2000" b="0" smtClean="0"/>
              <a:t>In the event that a Curtailment on the Transmission Provider's Transmission System, or a portion thereof, is required to maintain reliable operation of such system and the system directly and indirectly interconnected with Transmission Provider’s Transmission System, Curtailments will be made on a non-discriminatory basis to the transaction(s) that effectively relieve the constraint. </a:t>
            </a:r>
            <a:r>
              <a:rPr lang="en-US" sz="2000" b="0" i="1" u="sng" smtClean="0"/>
              <a:t>Transmission Provider may elect to implement such Curtailments pursuant to the Transmission Loading Relief procedures specified in Attachment J. (emphasis added)</a:t>
            </a: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xfrm>
            <a:off x="0" y="6629400"/>
            <a:ext cx="1905000" cy="228600"/>
          </a:xfrm>
          <a:noFill/>
        </p:spPr>
        <p:txBody>
          <a:bodyPr/>
          <a:lstStyle/>
          <a:p>
            <a:pPr algn="l"/>
            <a:fld id="{9368F0F9-B102-4A36-8A72-ECEEB8809EA6}" type="slidenum">
              <a:rPr lang="en-US" smtClean="0"/>
              <a:pPr algn="l"/>
              <a:t>7</a:t>
            </a:fld>
            <a:endParaRPr lang="en-US" smtClean="0"/>
          </a:p>
        </p:txBody>
      </p:sp>
      <p:sp>
        <p:nvSpPr>
          <p:cNvPr id="9219" name="Rectangle 2"/>
          <p:cNvSpPr>
            <a:spLocks noGrp="1" noChangeArrowheads="1"/>
          </p:cNvSpPr>
          <p:nvPr>
            <p:ph type="title"/>
          </p:nvPr>
        </p:nvSpPr>
        <p:spPr>
          <a:xfrm>
            <a:off x="533400" y="381000"/>
            <a:ext cx="7772400" cy="914400"/>
          </a:xfrm>
        </p:spPr>
        <p:txBody>
          <a:bodyPr/>
          <a:lstStyle/>
          <a:p>
            <a:pPr algn="l" eaLnBrk="1" hangingPunct="1"/>
            <a:r>
              <a:rPr lang="en-US" sz="2400" smtClean="0">
                <a:latin typeface="Arial Black" pitchFamily="34" charset="0"/>
              </a:rPr>
              <a:t>Pro forma OATT Attachment J</a:t>
            </a:r>
          </a:p>
        </p:txBody>
      </p:sp>
      <p:sp>
        <p:nvSpPr>
          <p:cNvPr id="5124" name="Rectangle 3"/>
          <p:cNvSpPr>
            <a:spLocks noGrp="1" noChangeArrowheads="1"/>
          </p:cNvSpPr>
          <p:nvPr>
            <p:ph type="body" idx="1"/>
          </p:nvPr>
        </p:nvSpPr>
        <p:spPr>
          <a:xfrm>
            <a:off x="457200" y="1143000"/>
            <a:ext cx="8305800" cy="5410200"/>
          </a:xfrm>
        </p:spPr>
        <p:txBody>
          <a:bodyPr/>
          <a:lstStyle/>
          <a:p>
            <a:pPr>
              <a:buFontTx/>
              <a:buNone/>
              <a:defRPr/>
            </a:pPr>
            <a:endParaRPr lang="en-US" sz="2000" b="0" dirty="0" smtClean="0"/>
          </a:p>
          <a:p>
            <a:pPr>
              <a:buFontTx/>
              <a:buNone/>
              <a:defRPr/>
            </a:pPr>
            <a:r>
              <a:rPr lang="en-US" sz="2000" b="0" dirty="0" smtClean="0"/>
              <a:t>(Name of Transmission Provider)         Open Access Transmission Tariff</a:t>
            </a:r>
          </a:p>
          <a:p>
            <a:pPr>
              <a:buFontTx/>
              <a:buNone/>
              <a:defRPr/>
            </a:pPr>
            <a:r>
              <a:rPr lang="en-US" sz="2000" b="0" dirty="0" smtClean="0"/>
              <a:t>							Original Sheet No. 165</a:t>
            </a:r>
          </a:p>
          <a:p>
            <a:pPr>
              <a:buFontTx/>
              <a:buNone/>
              <a:defRPr/>
            </a:pPr>
            <a:r>
              <a:rPr lang="en-US" sz="2000" dirty="0" smtClean="0"/>
              <a:t>				ATTACHMENT J</a:t>
            </a:r>
          </a:p>
          <a:p>
            <a:pPr>
              <a:buFontTx/>
              <a:buNone/>
              <a:defRPr/>
            </a:pPr>
            <a:r>
              <a:rPr lang="en-US" sz="2000" dirty="0" smtClean="0"/>
              <a:t>			Procedures for Addressing Parallel Flows</a:t>
            </a:r>
          </a:p>
          <a:p>
            <a:pPr>
              <a:buFontTx/>
              <a:buNone/>
              <a:defRPr/>
            </a:pPr>
            <a:endParaRPr lang="en-US" sz="2000" dirty="0" smtClean="0"/>
          </a:p>
          <a:p>
            <a:pPr>
              <a:buFontTx/>
              <a:buNone/>
              <a:defRPr/>
            </a:pPr>
            <a:r>
              <a:rPr lang="en-US" sz="2000" b="0" dirty="0" smtClean="0"/>
              <a:t>To be filed by the Transmission Provider</a:t>
            </a:r>
          </a:p>
          <a:p>
            <a:pPr>
              <a:buFontTx/>
              <a:buNone/>
              <a:defRPr/>
            </a:pPr>
            <a:endParaRPr lang="en-US" sz="2000" b="0" dirty="0" smtClean="0"/>
          </a:p>
          <a:p>
            <a:pPr>
              <a:buFontTx/>
              <a:buNone/>
              <a:defRPr/>
            </a:pPr>
            <a:endParaRPr lang="en-US" sz="2000" b="0" dirty="0" smtClean="0"/>
          </a:p>
          <a:p>
            <a:pPr>
              <a:buFontTx/>
              <a:buNone/>
              <a:defRPr/>
            </a:pPr>
            <a:endParaRPr lang="en-US" sz="2000" b="0" dirty="0" smtClean="0"/>
          </a:p>
          <a:p>
            <a:pPr marL="0" indent="0">
              <a:buFontTx/>
              <a:buNone/>
              <a:defRPr/>
            </a:pPr>
            <a:r>
              <a:rPr lang="en-US" sz="2000" b="0" dirty="0" smtClean="0"/>
              <a:t>(Leaves the door open for NAESB to develop standards for addressing parallel flows)</a:t>
            </a: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2"/>
          </p:nvPr>
        </p:nvSpPr>
        <p:spPr>
          <a:xfrm>
            <a:off x="0" y="6629400"/>
            <a:ext cx="1905000" cy="228600"/>
          </a:xfrm>
          <a:noFill/>
        </p:spPr>
        <p:txBody>
          <a:bodyPr/>
          <a:lstStyle/>
          <a:p>
            <a:pPr algn="l"/>
            <a:fld id="{E811842F-70AF-40F0-B513-2A8198874C10}" type="slidenum">
              <a:rPr lang="en-US" smtClean="0"/>
              <a:pPr algn="l"/>
              <a:t>8</a:t>
            </a:fld>
            <a:endParaRPr lang="en-US" smtClean="0"/>
          </a:p>
        </p:txBody>
      </p:sp>
      <p:sp>
        <p:nvSpPr>
          <p:cNvPr id="10243" name="Rectangle 2"/>
          <p:cNvSpPr>
            <a:spLocks noGrp="1" noChangeArrowheads="1"/>
          </p:cNvSpPr>
          <p:nvPr>
            <p:ph type="title"/>
          </p:nvPr>
        </p:nvSpPr>
        <p:spPr>
          <a:xfrm>
            <a:off x="533400" y="381000"/>
            <a:ext cx="7772400" cy="914400"/>
          </a:xfrm>
        </p:spPr>
        <p:txBody>
          <a:bodyPr/>
          <a:lstStyle/>
          <a:p>
            <a:pPr algn="l" eaLnBrk="1" hangingPunct="1"/>
            <a:r>
              <a:rPr lang="en-US" sz="2400" smtClean="0">
                <a:latin typeface="Arial Black" pitchFamily="34" charset="0"/>
              </a:rPr>
              <a:t>FERC Order WECC Unscheduled Flows</a:t>
            </a:r>
          </a:p>
        </p:txBody>
      </p:sp>
      <p:sp>
        <p:nvSpPr>
          <p:cNvPr id="10244" name="Rectangle 3"/>
          <p:cNvSpPr>
            <a:spLocks noGrp="1" noChangeArrowheads="1"/>
          </p:cNvSpPr>
          <p:nvPr>
            <p:ph type="body" idx="1"/>
          </p:nvPr>
        </p:nvSpPr>
        <p:spPr>
          <a:xfrm>
            <a:off x="304800" y="1143000"/>
            <a:ext cx="8458200" cy="5486400"/>
          </a:xfrm>
        </p:spPr>
        <p:txBody>
          <a:bodyPr/>
          <a:lstStyle/>
          <a:p>
            <a:endParaRPr lang="en-US" smtClean="0"/>
          </a:p>
          <a:p>
            <a:pPr algn="ctr">
              <a:buFontTx/>
              <a:buNone/>
            </a:pPr>
            <a:r>
              <a:rPr lang="en-US" sz="2800" smtClean="0"/>
              <a:t> </a:t>
            </a:r>
            <a:r>
              <a:rPr lang="en-US" sz="2000" b="0" smtClean="0"/>
              <a:t>UNITED STATES OF AMERICA </a:t>
            </a:r>
          </a:p>
          <a:p>
            <a:pPr algn="ctr">
              <a:buFontTx/>
              <a:buNone/>
            </a:pPr>
            <a:r>
              <a:rPr lang="en-US" sz="2000" b="0" smtClean="0"/>
              <a:t>FEDERAL ENERGY REGULATORY COMMISSION </a:t>
            </a:r>
          </a:p>
          <a:p>
            <a:pPr algn="ctr">
              <a:buFontTx/>
              <a:buNone/>
            </a:pPr>
            <a:r>
              <a:rPr lang="en-US" sz="2000" b="0" smtClean="0"/>
              <a:t>18 CFR Part 40 </a:t>
            </a:r>
          </a:p>
          <a:p>
            <a:pPr algn="ctr">
              <a:buFontTx/>
              <a:buNone/>
            </a:pPr>
            <a:r>
              <a:rPr lang="en-US" sz="2000" b="0" smtClean="0"/>
              <a:t>[Docket No. RM09-19-000; Order No. 746] </a:t>
            </a:r>
          </a:p>
          <a:p>
            <a:pPr algn="ctr">
              <a:buFontTx/>
              <a:buNone/>
            </a:pPr>
            <a:r>
              <a:rPr lang="en-US" sz="2000" b="0" smtClean="0"/>
              <a:t>Western Electric Coordinating Council </a:t>
            </a:r>
          </a:p>
          <a:p>
            <a:pPr algn="ctr">
              <a:buFontTx/>
              <a:buNone/>
            </a:pPr>
            <a:r>
              <a:rPr lang="en-US" sz="2000" b="0" smtClean="0"/>
              <a:t>Qualified Transfer Path Unscheduled Flow Relief Regional Reliability Standard </a:t>
            </a:r>
          </a:p>
          <a:p>
            <a:pPr algn="ctr">
              <a:buFontTx/>
              <a:buNone/>
            </a:pPr>
            <a:r>
              <a:rPr lang="en-US" sz="2000" b="0" smtClean="0"/>
              <a:t>(Issued March 17, 2011) </a:t>
            </a: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xfrm>
            <a:off x="0" y="6629400"/>
            <a:ext cx="1905000" cy="228600"/>
          </a:xfrm>
          <a:noFill/>
        </p:spPr>
        <p:txBody>
          <a:bodyPr/>
          <a:lstStyle/>
          <a:p>
            <a:pPr algn="l"/>
            <a:fld id="{3EC360B1-9E3E-4058-A0DC-B9A04DA8313C}" type="slidenum">
              <a:rPr lang="en-US" smtClean="0"/>
              <a:pPr algn="l"/>
              <a:t>9</a:t>
            </a:fld>
            <a:endParaRPr lang="en-US" smtClean="0"/>
          </a:p>
        </p:txBody>
      </p:sp>
      <p:sp>
        <p:nvSpPr>
          <p:cNvPr id="11267" name="Rectangle 2"/>
          <p:cNvSpPr>
            <a:spLocks noGrp="1" noChangeArrowheads="1"/>
          </p:cNvSpPr>
          <p:nvPr>
            <p:ph type="title"/>
          </p:nvPr>
        </p:nvSpPr>
        <p:spPr>
          <a:xfrm>
            <a:off x="533400" y="381000"/>
            <a:ext cx="7772400" cy="914400"/>
          </a:xfrm>
        </p:spPr>
        <p:txBody>
          <a:bodyPr/>
          <a:lstStyle/>
          <a:p>
            <a:pPr algn="l" eaLnBrk="1" hangingPunct="1"/>
            <a:r>
              <a:rPr lang="en-US" sz="2400" smtClean="0">
                <a:latin typeface="Arial Black" pitchFamily="34" charset="0"/>
              </a:rPr>
              <a:t>FERC Order WECC Unscheduled Flows</a:t>
            </a:r>
          </a:p>
        </p:txBody>
      </p:sp>
      <p:sp>
        <p:nvSpPr>
          <p:cNvPr id="11268" name="Rectangle 3"/>
          <p:cNvSpPr>
            <a:spLocks noGrp="1" noChangeArrowheads="1"/>
          </p:cNvSpPr>
          <p:nvPr>
            <p:ph type="body" idx="1"/>
          </p:nvPr>
        </p:nvSpPr>
        <p:spPr>
          <a:xfrm>
            <a:off x="304800" y="1143000"/>
            <a:ext cx="8458200" cy="5486400"/>
          </a:xfrm>
        </p:spPr>
        <p:txBody>
          <a:bodyPr/>
          <a:lstStyle/>
          <a:p>
            <a:endParaRPr lang="en-US" dirty="0" smtClean="0"/>
          </a:p>
          <a:p>
            <a:pPr>
              <a:buFontTx/>
              <a:buNone/>
            </a:pPr>
            <a:r>
              <a:rPr lang="en-US" sz="2000" dirty="0" smtClean="0"/>
              <a:t>	SUMMARY: </a:t>
            </a:r>
            <a:r>
              <a:rPr lang="en-US" sz="2000" b="0" dirty="0" smtClean="0"/>
              <a:t>Under section 215 of the Federal Power Act, the Commission approves regional Reliability Standard of the Western Electricity Coordinating Council (WECC) IRO-006-WECC-1 (Qualified Transfer Path Unscheduled Flow Relief) and six associated new definitions submitted to the Commission for approval by the North American Electric Reliability Corporation. </a:t>
            </a:r>
            <a:r>
              <a:rPr lang="en-US" sz="2000" b="0" i="1" u="sng" dirty="0" smtClean="0"/>
              <a:t>This Reliability Standard is intended to mitigate transmission overloads due to unscheduled flow on a transfer path designated by WECC as being qualified for unscheduled flow mitigation. </a:t>
            </a:r>
            <a:r>
              <a:rPr lang="en-US" sz="2000" b="0" i="1" u="sng" dirty="0" smtClean="0"/>
              <a:t>(emphasis added)</a:t>
            </a:r>
            <a:endParaRPr lang="en-US" sz="2000" b="0" i="1" u="sng" dirty="0" smtClean="0"/>
          </a:p>
        </p:txBody>
      </p:sp>
    </p:spTree>
  </p:cSld>
  <p:clrMapOvr>
    <a:masterClrMapping/>
  </p:clrMapOvr>
  <p:transition>
    <p:fade thruBlk="1"/>
  </p:transition>
</p:sld>
</file>

<file path=ppt/theme/theme1.xml><?xml version="1.0" encoding="utf-8"?>
<a:theme xmlns:a="http://schemas.openxmlformats.org/drawingml/2006/main" name="Cloud skipper design template">
  <a:themeElements>
    <a:clrScheme name="Cloud skipper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loud skipper design template">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loud skipper design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oud skipper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oud skipper design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oud skipper design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oud skipper design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oud skipper design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oud skipper design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808</Words>
  <Application>Microsoft Office PowerPoint</Application>
  <PresentationFormat>On-screen Show (4:3)</PresentationFormat>
  <Paragraphs>89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Impact</vt:lpstr>
      <vt:lpstr>Times New Roman</vt:lpstr>
      <vt:lpstr>Arial Black</vt:lpstr>
      <vt:lpstr>Wingdings</vt:lpstr>
      <vt:lpstr>Cloud skipper design template</vt:lpstr>
      <vt:lpstr> Two-Tier Firm Curtailment Support</vt:lpstr>
      <vt:lpstr>Where we are today</vt:lpstr>
      <vt:lpstr>Framing the Issue</vt:lpstr>
      <vt:lpstr>Policy Concerns Focus</vt:lpstr>
      <vt:lpstr>Bylaws Section 2.2</vt:lpstr>
      <vt:lpstr>Pro-forma OATT</vt:lpstr>
      <vt:lpstr>Pro forma OATT Attachment J</vt:lpstr>
      <vt:lpstr>FERC Order WECC Unscheduled Flows</vt:lpstr>
      <vt:lpstr>FERC Order WECC Unscheduled Flows</vt:lpstr>
      <vt:lpstr>FERC Order WECC Unscheduled Flows</vt:lpstr>
      <vt:lpstr>Seams Agreement vs Coordination Agreement</vt:lpstr>
      <vt:lpstr>Summary Two-Tier Curtailment</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subject/>
  <dc:creator/>
  <cp:keywords/>
  <dc:description/>
  <cp:lastModifiedBy/>
  <cp:revision>84</cp:revision>
  <cp:lastPrinted>1601-01-01T00:00:00Z</cp:lastPrinted>
  <dcterms:created xsi:type="dcterms:W3CDTF">2007-02-26T14:19:47Z</dcterms:created>
  <dcterms:modified xsi:type="dcterms:W3CDTF">2011-08-15T21:10:32Z</dcterms:modified>
  <cp:category/>
</cp:coreProperties>
</file>