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handoutMasterIdLst>
    <p:handoutMasterId r:id="rId15"/>
  </p:handoutMasterIdLst>
  <p:sldIdLst>
    <p:sldId id="508" r:id="rId2"/>
    <p:sldId id="501" r:id="rId3"/>
    <p:sldId id="502" r:id="rId4"/>
    <p:sldId id="503" r:id="rId5"/>
    <p:sldId id="504" r:id="rId6"/>
    <p:sldId id="509" r:id="rId7"/>
    <p:sldId id="512" r:id="rId8"/>
    <p:sldId id="510" r:id="rId9"/>
    <p:sldId id="513" r:id="rId10"/>
    <p:sldId id="514" r:id="rId11"/>
    <p:sldId id="523" r:id="rId12"/>
    <p:sldId id="524" r:id="rId13"/>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1010"/>
    <a:srgbClr val="E5FB11"/>
    <a:srgbClr val="2EF26B"/>
    <a:srgbClr val="020CD0"/>
    <a:srgbClr val="3413F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5" autoAdjust="0"/>
    <p:restoredTop sz="97139" autoAdjust="0"/>
  </p:normalViewPr>
  <p:slideViewPr>
    <p:cSldViewPr>
      <p:cViewPr>
        <p:scale>
          <a:sx n="90" d="100"/>
          <a:sy n="90" d="100"/>
        </p:scale>
        <p:origin x="-1350" y="-8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b="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b="0">
                <a:latin typeface="+mn-lt"/>
              </a:defRPr>
            </a:lvl1pPr>
          </a:lstStyle>
          <a:p>
            <a:pPr>
              <a:defRPr/>
            </a:pPr>
            <a:fld id="{B337021B-59EE-46F7-9DEB-23C6B6DE310B}" type="datetimeFigureOut">
              <a:rPr lang="en-US"/>
              <a:pPr>
                <a:defRPr/>
              </a:pPr>
              <a:t>12/14/2011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b="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b="0">
                <a:latin typeface="+mn-lt"/>
              </a:defRPr>
            </a:lvl1pPr>
          </a:lstStyle>
          <a:p>
            <a:pPr>
              <a:defRPr/>
            </a:pPr>
            <a:fld id="{D5F69081-F152-4EFD-BD3B-62C13FCAFFD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b="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b="0">
                <a:latin typeface="+mn-lt"/>
              </a:defRPr>
            </a:lvl1pPr>
          </a:lstStyle>
          <a:p>
            <a:pPr>
              <a:defRPr/>
            </a:pPr>
            <a:fld id="{97FCB198-287F-496F-BE52-D58689BFD6B0}" type="datetimeFigureOut">
              <a:rPr lang="en-US"/>
              <a:pPr>
                <a:defRPr/>
              </a:pPr>
              <a:t>12/14/2011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b="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b="0">
                <a:latin typeface="+mn-lt"/>
              </a:defRPr>
            </a:lvl1pPr>
          </a:lstStyle>
          <a:p>
            <a:pPr>
              <a:defRPr/>
            </a:pPr>
            <a:fld id="{9CF459E3-20EB-4D72-A476-BE6D7667E18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4914C86-6B14-4BFD-80AB-B1A49FAE4993}" type="datetimeFigureOut">
              <a:rPr lang="en-US"/>
              <a:pPr>
                <a:defRPr/>
              </a:pPr>
              <a:t>12/14/2011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6B290A-C6BE-4721-ADA9-E60B128F7D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42378B-E050-44B7-A972-E8CB265C2046}" type="datetimeFigureOut">
              <a:rPr lang="en-US"/>
              <a:pPr>
                <a:defRPr/>
              </a:pPr>
              <a:t>12/14/2011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F88273-52AB-482C-AF03-41911195A7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BA24A9-207D-49A3-BB42-D7080AF497D9}" type="datetimeFigureOut">
              <a:rPr lang="en-US"/>
              <a:pPr>
                <a:defRPr/>
              </a:pPr>
              <a:t>12/14/2011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75B044-D0F0-4D65-980B-8D074E7A81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5CDD2E-5E3C-4BC1-AF0D-B450E551485F}" type="datetimeFigureOut">
              <a:rPr lang="en-US"/>
              <a:pPr>
                <a:defRPr/>
              </a:pPr>
              <a:t>12/14/2011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B9F9EF-9A27-4065-BD86-BEB6A8CE728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BE18EC-923A-41D9-A3D6-79A02085BEA4}" type="datetimeFigureOut">
              <a:rPr lang="en-US"/>
              <a:pPr>
                <a:defRPr/>
              </a:pPr>
              <a:t>12/14/2011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979385-BDF7-40AD-A459-D8C727FE23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3CB59E-081B-4FC6-80F7-5E671CAD65A0}" type="datetimeFigureOut">
              <a:rPr lang="en-US"/>
              <a:pPr>
                <a:defRPr/>
              </a:pPr>
              <a:t>12/14/2011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0D836C-0F5C-488C-AFD4-C8E30ED5DC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08EDA2-CE5E-4996-9115-A296480931A6}" type="datetimeFigureOut">
              <a:rPr lang="en-US"/>
              <a:pPr>
                <a:defRPr/>
              </a:pPr>
              <a:t>12/14/2011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484BF56-7E7A-437E-8C45-96CC3518148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A56B762-E4D7-4F5E-B11B-C4E6F90C6CE7}" type="datetimeFigureOut">
              <a:rPr lang="en-US"/>
              <a:pPr>
                <a:defRPr/>
              </a:pPr>
              <a:t>12/14/2011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0BF152C-45BA-4850-99E5-3F758C2727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570168-1112-4B08-BD8D-3C95B3EBD85B}" type="datetimeFigureOut">
              <a:rPr lang="en-US"/>
              <a:pPr>
                <a:defRPr/>
              </a:pPr>
              <a:t>12/14/2011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564E84-7229-4811-8077-8ACD372810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8BC2F9-1AC7-4F65-930D-22D2587DAA9F}" type="datetimeFigureOut">
              <a:rPr lang="en-US"/>
              <a:pPr>
                <a:defRPr/>
              </a:pPr>
              <a:t>12/14/2011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399AD8-AE80-43C6-B6D4-55C981CEEA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21EFAF-D1B7-456A-9C97-7D144E49E005}" type="datetimeFigureOut">
              <a:rPr lang="en-US"/>
              <a:pPr>
                <a:defRPr/>
              </a:pPr>
              <a:t>12/14/2011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5DA4F8-81B8-4A61-AF0E-78016A6417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8941F09A-33D6-4898-B26A-90FFA120572C}" type="datetimeFigureOut">
              <a:rPr lang="en-US"/>
              <a:pPr>
                <a:defRPr/>
              </a:pPr>
              <a:t>12/14/2011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A1161F27-E1F8-4385-82D2-8595E154B9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utlook.spp.org/OWA/redir.aspx?C=88eb96a770b3474980b908e6ff89238e&amp;URL=http%3a%2f%2fwww.naesb.org%2fpdf4%2fweq_bps121411w9.pdf" TargetMode="External"/><Relationship Id="rId2" Type="http://schemas.openxmlformats.org/officeDocument/2006/relationships/hyperlink" Target="https://outlook.spp.org/OWA/redir.aspx?C=88eb96a770b3474980b908e6ff89238e&amp;URL=http%3a%2f%2fwww.naesb.org%2fpdf4%2fweq_bps121411w8.pdf" TargetMode="External"/><Relationship Id="rId1" Type="http://schemas.openxmlformats.org/officeDocument/2006/relationships/slideLayout" Target="../slideLayouts/slideLayout2.xml"/><Relationship Id="rId4" Type="http://schemas.openxmlformats.org/officeDocument/2006/relationships/hyperlink" Target="https://outlook.spp.org/OWA/redir.aspx?C=88eb96a770b3474980b908e6ff89238e&amp;URL=http%3a%2f%2fwww.naesb.org%2fpdf4%2fweq_bps121411w10.pp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2209800"/>
            <a:ext cx="4419600" cy="1143000"/>
          </a:xfrm>
        </p:spPr>
        <p:txBody>
          <a:bodyPr/>
          <a:lstStyle/>
          <a:p>
            <a:pPr eaLnBrk="1" hangingPunct="1"/>
            <a:r>
              <a:rPr lang="en-US" sz="3200" b="1" smtClean="0"/>
              <a:t>NAESB BPS Sub-team (Action Item 72)</a:t>
            </a:r>
          </a:p>
        </p:txBody>
      </p:sp>
      <p:pic>
        <p:nvPicPr>
          <p:cNvPr id="2051" name="Picture 5" descr="tx yellow flowers_small.jpg"/>
          <p:cNvPicPr>
            <a:picLocks noChangeAspect="1"/>
          </p:cNvPicPr>
          <p:nvPr/>
        </p:nvPicPr>
        <p:blipFill>
          <a:blip r:embed="rId2"/>
          <a:srcRect/>
          <a:stretch>
            <a:fillRect/>
          </a:stretch>
        </p:blipFill>
        <p:spPr bwMode="auto">
          <a:xfrm>
            <a:off x="5181600" y="685800"/>
            <a:ext cx="3810000" cy="5649913"/>
          </a:xfrm>
          <a:prstGeom prst="rect">
            <a:avLst/>
          </a:prstGeom>
          <a:noFill/>
          <a:ln w="9525">
            <a:noFill/>
            <a:miter lim="800000"/>
            <a:headEnd/>
            <a:tailEnd/>
          </a:ln>
        </p:spPr>
      </p:pic>
      <p:sp>
        <p:nvSpPr>
          <p:cNvPr id="2052" name="TextBox 4"/>
          <p:cNvSpPr txBox="1">
            <a:spLocks noChangeArrowheads="1"/>
          </p:cNvSpPr>
          <p:nvPr/>
        </p:nvSpPr>
        <p:spPr bwMode="auto">
          <a:xfrm>
            <a:off x="152400" y="6019800"/>
            <a:ext cx="2678113" cy="369888"/>
          </a:xfrm>
          <a:prstGeom prst="rect">
            <a:avLst/>
          </a:prstGeom>
          <a:noFill/>
          <a:ln w="9525">
            <a:noFill/>
            <a:miter lim="800000"/>
            <a:headEnd/>
            <a:tailEnd/>
          </a:ln>
        </p:spPr>
        <p:txBody>
          <a:bodyPr wrap="none">
            <a:spAutoFit/>
          </a:bodyPr>
          <a:lstStyle/>
          <a:p>
            <a:r>
              <a:rPr lang="en-US">
                <a:latin typeface="Calibri" pitchFamily="34" charset="0"/>
              </a:rPr>
              <a:t>Bert Bressers  12/08/2011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dirty="0" smtClean="0"/>
              <a:t>Summary discussions</a:t>
            </a:r>
            <a:br>
              <a:rPr lang="en-US" b="1" dirty="0" smtClean="0"/>
            </a:br>
            <a:r>
              <a:rPr lang="en-US" b="1" dirty="0" smtClean="0"/>
              <a:t>Don’t remove transfer logic</a:t>
            </a:r>
            <a:endParaRPr lang="en-US" b="1" dirty="0" smtClean="0"/>
          </a:p>
        </p:txBody>
      </p:sp>
      <p:sp>
        <p:nvSpPr>
          <p:cNvPr id="11267" name="Content Placeholder 2"/>
          <p:cNvSpPr>
            <a:spLocks noGrp="1"/>
          </p:cNvSpPr>
          <p:nvPr>
            <p:ph idx="1"/>
          </p:nvPr>
        </p:nvSpPr>
        <p:spPr>
          <a:xfrm>
            <a:off x="457200" y="2057400"/>
            <a:ext cx="8229600" cy="4525963"/>
          </a:xfrm>
        </p:spPr>
        <p:txBody>
          <a:bodyPr/>
          <a:lstStyle/>
          <a:p>
            <a:r>
              <a:rPr lang="en-US" sz="1800" b="1" dirty="0" smtClean="0"/>
              <a:t>Applying the Gen-to-Load  calculation without the transfer logic to a Market and Non Market footprint results in over-reporting Forward impacts of the Gen-to-load of Markets and Non Markets and would result in a higher relief obligation that doesn’t represent the true contribution of the Market or Non Market to the loading of the constraint flow gate. </a:t>
            </a:r>
            <a:br>
              <a:rPr lang="en-US" sz="1800" b="1" dirty="0" smtClean="0"/>
            </a:br>
            <a:r>
              <a:rPr lang="en-US" sz="1800" b="1" dirty="0" smtClean="0"/>
              <a:t> </a:t>
            </a:r>
          </a:p>
          <a:p>
            <a:r>
              <a:rPr lang="en-US" sz="2000" b="1" dirty="0" smtClean="0"/>
              <a:t>No support within the sub-team to consider removing the transfer logic from the CO 283.</a:t>
            </a:r>
          </a:p>
        </p:txBody>
      </p:sp>
      <p:sp>
        <p:nvSpPr>
          <p:cNvPr id="4" name="Oval 3"/>
          <p:cNvSpPr/>
          <p:nvPr/>
        </p:nvSpPr>
        <p:spPr>
          <a:xfrm>
            <a:off x="304800" y="228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dirty="0" smtClean="0"/>
              <a:t>Summary discussions</a:t>
            </a:r>
            <a:br>
              <a:rPr lang="en-US" b="1" dirty="0" smtClean="0"/>
            </a:br>
            <a:r>
              <a:rPr lang="en-US" sz="2800" b="1" dirty="0" smtClean="0"/>
              <a:t>Apply transfer logic also to Non-Markets</a:t>
            </a:r>
            <a:endParaRPr lang="en-US" sz="2800" b="1" dirty="0" smtClean="0"/>
          </a:p>
        </p:txBody>
      </p:sp>
      <p:sp>
        <p:nvSpPr>
          <p:cNvPr id="11267" name="Content Placeholder 2"/>
          <p:cNvSpPr>
            <a:spLocks noGrp="1"/>
          </p:cNvSpPr>
          <p:nvPr>
            <p:ph idx="1"/>
          </p:nvPr>
        </p:nvSpPr>
        <p:spPr/>
        <p:txBody>
          <a:bodyPr/>
          <a:lstStyle/>
          <a:p>
            <a:r>
              <a:rPr lang="en-US" sz="1600" b="1" dirty="0" smtClean="0"/>
              <a:t>A </a:t>
            </a:r>
            <a:r>
              <a:rPr lang="en-US" sz="1600" b="1" dirty="0" smtClean="0"/>
              <a:t>large footprint should be split up in sub-areas in the PFV calculations regardless of the type of Entity (Market, Non-Market) and only the net transfer flow between the sub areas should  be included in the  Forward  PFV impact calculations.  (added to the Forward and Reverse impact of the Gen-to-Load of the individual sub-areas)</a:t>
            </a:r>
            <a:br>
              <a:rPr lang="en-US" sz="1600" b="1" dirty="0" smtClean="0"/>
            </a:br>
            <a:endParaRPr lang="en-US" sz="1600" b="1" dirty="0" smtClean="0"/>
          </a:p>
          <a:p>
            <a:pPr lvl="0"/>
            <a:r>
              <a:rPr lang="en-US" sz="1600" b="1" dirty="0" smtClean="0"/>
              <a:t>Nelson </a:t>
            </a:r>
            <a:r>
              <a:rPr lang="en-US" sz="1600" b="1" dirty="0" smtClean="0"/>
              <a:t>mentioned in the 12/9/2011 Call that the current CO283 functionality is able to calculate the Gen-to-Load impact of Non-Market areas with the same transfer logic as used for Market areas.  It will require some changes to the IDC Model and some additional data submission by the Non-Market Entity.   According to Nelson no software changes needed to CO283 logic to make this work, only model changes and some additional data submission</a:t>
            </a:r>
            <a:r>
              <a:rPr lang="en-US" sz="1600" b="1" dirty="0" smtClean="0"/>
              <a:t>.</a:t>
            </a:r>
            <a:br>
              <a:rPr lang="en-US" sz="1600" b="1" dirty="0" smtClean="0"/>
            </a:br>
            <a:endParaRPr lang="en-US" sz="1600" b="1" dirty="0" smtClean="0"/>
          </a:p>
          <a:p>
            <a:r>
              <a:rPr lang="en-US" sz="1600" b="1" dirty="0" smtClean="0"/>
              <a:t>Sub-team members agreed that there need to be some more discussion about how granular the transmission system can (and should) be modeled in IDC for applying the transfer logic.  This is  referring to the rules that may need to be developed on the use of load zones by parties to obtain a native and transfer component in order to reduce one’s calculated forward impact to make it more accurately represent the true contribution to the loading of a constraint.</a:t>
            </a:r>
          </a:p>
          <a:p>
            <a:pPr lvl="0"/>
            <a:endParaRPr lang="en-US" sz="2000" b="1" dirty="0" smtClean="0"/>
          </a:p>
          <a:p>
            <a:endParaRPr lang="en-US" sz="2000" b="1" dirty="0" smtClean="0"/>
          </a:p>
        </p:txBody>
      </p:sp>
      <p:sp>
        <p:nvSpPr>
          <p:cNvPr id="4" name="Oval 3"/>
          <p:cNvSpPr/>
          <p:nvPr/>
        </p:nvSpPr>
        <p:spPr>
          <a:xfrm>
            <a:off x="304800" y="228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0"/>
            <a:ext cx="8229600" cy="1143000"/>
          </a:xfrm>
        </p:spPr>
        <p:txBody>
          <a:bodyPr/>
          <a:lstStyle/>
          <a:p>
            <a:r>
              <a:rPr lang="en-US" b="1" dirty="0" smtClean="0"/>
              <a:t>Summary discussions</a:t>
            </a:r>
            <a:br>
              <a:rPr lang="en-US" b="1" dirty="0" smtClean="0"/>
            </a:br>
            <a:r>
              <a:rPr lang="en-US" sz="2000" b="1" dirty="0" smtClean="0"/>
              <a:t>The Sub-team agreed in the 12/9/2011 </a:t>
            </a:r>
            <a:r>
              <a:rPr lang="en-US" sz="2000" b="1" dirty="0" smtClean="0"/>
              <a:t>call </a:t>
            </a:r>
            <a:r>
              <a:rPr lang="en-US" sz="2000" b="1" dirty="0" smtClean="0"/>
              <a:t>with full consensus to continue its work in following areas:</a:t>
            </a:r>
            <a:r>
              <a:rPr lang="en-US" dirty="0" smtClean="0"/>
              <a:t/>
            </a:r>
            <a:br>
              <a:rPr lang="en-US" dirty="0" smtClean="0"/>
            </a:br>
            <a:endParaRPr lang="en-US" b="1" dirty="0" smtClean="0"/>
          </a:p>
        </p:txBody>
      </p:sp>
      <p:sp>
        <p:nvSpPr>
          <p:cNvPr id="11267" name="Content Placeholder 2"/>
          <p:cNvSpPr>
            <a:spLocks noGrp="1"/>
          </p:cNvSpPr>
          <p:nvPr>
            <p:ph idx="1"/>
          </p:nvPr>
        </p:nvSpPr>
        <p:spPr>
          <a:xfrm>
            <a:off x="457200" y="1981200"/>
            <a:ext cx="8229600" cy="4525963"/>
          </a:xfrm>
        </p:spPr>
        <p:txBody>
          <a:bodyPr/>
          <a:lstStyle/>
          <a:p>
            <a:pPr lvl="0"/>
            <a:r>
              <a:rPr lang="en-US" sz="1800" b="1" dirty="0" smtClean="0"/>
              <a:t>Discuss  guidelines for defining  how granular the transmission system could (and should) be modeled in IDC for applying the transfer logic</a:t>
            </a:r>
            <a:r>
              <a:rPr lang="en-US" sz="1800" b="1" dirty="0" smtClean="0"/>
              <a:t>.</a:t>
            </a:r>
            <a:br>
              <a:rPr lang="en-US" sz="1800" b="1" dirty="0" smtClean="0"/>
            </a:br>
            <a:endParaRPr lang="en-US" sz="1800" b="1" dirty="0" smtClean="0"/>
          </a:p>
          <a:p>
            <a:pPr lvl="0"/>
            <a:r>
              <a:rPr lang="en-US" sz="1800" b="1" dirty="0" smtClean="0"/>
              <a:t>Review the OATI  proposal to possible apply a new methodology for the Gen-to-Load calculation.  Proposal send out by Nelson Muller on 12/9/2011 to Sub-team. </a:t>
            </a:r>
            <a:r>
              <a:rPr lang="en-US" sz="1800" b="1" dirty="0" smtClean="0"/>
              <a:t/>
            </a:r>
            <a:br>
              <a:rPr lang="en-US" sz="1800" b="1" dirty="0" smtClean="0"/>
            </a:br>
            <a:endParaRPr lang="en-US" sz="1800" b="1" dirty="0" smtClean="0"/>
          </a:p>
          <a:p>
            <a:pPr lvl="0"/>
            <a:r>
              <a:rPr lang="en-US" sz="1800" b="1" dirty="0" smtClean="0"/>
              <a:t>The Sub-team wants to see some scenarios run on selected </a:t>
            </a:r>
            <a:r>
              <a:rPr lang="en-US" sz="1800" b="1" dirty="0" err="1" smtClean="0"/>
              <a:t>flowgates</a:t>
            </a:r>
            <a:r>
              <a:rPr lang="en-US" sz="1800" b="1" dirty="0" smtClean="0"/>
              <a:t> for OATI’s methodology, in addition to the present calculations and an approach based on netting Gen-to-Load impacts instead of calculating forward and reverse impacts</a:t>
            </a:r>
            <a:r>
              <a:rPr lang="en-US" sz="1800" b="1" dirty="0" smtClean="0"/>
              <a:t>.</a:t>
            </a:r>
            <a:br>
              <a:rPr lang="en-US" sz="1800" b="1" dirty="0" smtClean="0"/>
            </a:br>
            <a:endParaRPr lang="en-US" sz="1800" b="1" dirty="0" smtClean="0"/>
          </a:p>
          <a:p>
            <a:pPr lvl="0"/>
            <a:r>
              <a:rPr lang="en-US" sz="1800" b="1" dirty="0" smtClean="0"/>
              <a:t>If the Sub-team at some time in the future after understanding the OATI proposal and analyzing results believes the OATI methodology should be seriously considered for PFV a recommendation will be made to the BPS.   </a:t>
            </a:r>
            <a:endParaRPr lang="en-US" sz="1800" b="1" dirty="0"/>
          </a:p>
        </p:txBody>
      </p:sp>
      <p:sp>
        <p:nvSpPr>
          <p:cNvPr id="4" name="Oval 3"/>
          <p:cNvSpPr/>
          <p:nvPr/>
        </p:nvSpPr>
        <p:spPr>
          <a:xfrm>
            <a:off x="304800" y="228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r>
              <a:rPr lang="en-US" sz="4000" b="1" smtClean="0"/>
              <a:t>NAESB BPS Sub-team (Action Item 72)</a:t>
            </a:r>
            <a:br>
              <a:rPr lang="en-US" sz="4000" b="1" smtClean="0"/>
            </a:br>
            <a:r>
              <a:rPr lang="en-US" sz="4000" b="1" smtClean="0"/>
              <a:t>SCOPE DEFINITION</a:t>
            </a:r>
          </a:p>
        </p:txBody>
      </p:sp>
      <p:sp>
        <p:nvSpPr>
          <p:cNvPr id="3075" name="Rectangle 3"/>
          <p:cNvSpPr>
            <a:spLocks noGrp="1"/>
          </p:cNvSpPr>
          <p:nvPr>
            <p:ph type="body" idx="1"/>
          </p:nvPr>
        </p:nvSpPr>
        <p:spPr>
          <a:xfrm>
            <a:off x="457200" y="1828800"/>
            <a:ext cx="8229600" cy="4525963"/>
          </a:xfrm>
        </p:spPr>
        <p:txBody>
          <a:bodyPr/>
          <a:lstStyle/>
          <a:p>
            <a:r>
              <a:rPr lang="en-US" sz="2400" b="1" smtClean="0"/>
              <a:t>A sub-team will conduct a table top analysis of the two impact calculations that are currently included in IDC Change Order 283 and make a recommendation to the subcommittee on whether we should begin the Parallel test with one of the calculations or both calculations after applying some suggested modification proposed by OATI.</a:t>
            </a:r>
            <a:br>
              <a:rPr lang="en-US" sz="2400" b="1" smtClean="0"/>
            </a:br>
            <a:endParaRPr lang="en-US" sz="2400" b="1" smtClean="0"/>
          </a:p>
          <a:p>
            <a:r>
              <a:rPr lang="en-US" sz="2400" b="1" smtClean="0"/>
              <a:t>After reviewing the initial data the sub-team will provide a timeframe on when they can complete their work.</a:t>
            </a:r>
          </a:p>
          <a:p>
            <a:endParaRPr lang="en-US" sz="2400" b="1"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sz="4000" b="1" smtClean="0"/>
              <a:t>NAESB BPS Sub-team Action Item 72</a:t>
            </a:r>
            <a:br>
              <a:rPr lang="en-US" sz="4000" b="1" smtClean="0"/>
            </a:br>
            <a:r>
              <a:rPr lang="en-US" sz="4000" b="1" smtClean="0"/>
              <a:t>Members Sub-team</a:t>
            </a:r>
          </a:p>
        </p:txBody>
      </p:sp>
      <p:sp>
        <p:nvSpPr>
          <p:cNvPr id="4099" name="Rectangle 3"/>
          <p:cNvSpPr>
            <a:spLocks noGrp="1"/>
          </p:cNvSpPr>
          <p:nvPr>
            <p:ph type="body" idx="1"/>
          </p:nvPr>
        </p:nvSpPr>
        <p:spPr/>
        <p:txBody>
          <a:bodyPr/>
          <a:lstStyle/>
          <a:p>
            <a:r>
              <a:rPr lang="en-US" sz="2800" b="1" smtClean="0"/>
              <a:t>Bert Bressers</a:t>
            </a:r>
          </a:p>
          <a:p>
            <a:r>
              <a:rPr lang="en-US" sz="2800" b="1" smtClean="0"/>
              <a:t>Nelson Muller</a:t>
            </a:r>
          </a:p>
          <a:p>
            <a:r>
              <a:rPr lang="en-US" sz="2800" b="1" smtClean="0"/>
              <a:t>Steve Sanders</a:t>
            </a:r>
          </a:p>
          <a:p>
            <a:r>
              <a:rPr lang="en-US" sz="2800" b="1" smtClean="0"/>
              <a:t>Shah Hossain</a:t>
            </a:r>
          </a:p>
          <a:p>
            <a:r>
              <a:rPr lang="en-US" sz="2800" b="1" smtClean="0"/>
              <a:t>Blaine Erhardt</a:t>
            </a:r>
          </a:p>
          <a:p>
            <a:r>
              <a:rPr lang="en-US" sz="2800" b="1" smtClean="0"/>
              <a:t>Krithika Shenoy</a:t>
            </a:r>
            <a:r>
              <a:rPr lang="en-US" sz="2800" smtClean="0"/>
              <a:t> </a:t>
            </a:r>
            <a:endParaRPr lang="en-US" sz="2800" b="1" smtClean="0"/>
          </a:p>
          <a:p>
            <a:r>
              <a:rPr lang="en-US" sz="2800" b="1" smtClean="0"/>
              <a:t>Frank Koza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smtClean="0"/>
              <a:t>Related parking Lot Item 5</a:t>
            </a:r>
            <a:br>
              <a:rPr lang="en-US" smtClean="0"/>
            </a:br>
            <a:r>
              <a:rPr lang="en-US" smtClean="0"/>
              <a:t> (Steve Sanders)</a:t>
            </a:r>
          </a:p>
        </p:txBody>
      </p:sp>
      <p:sp>
        <p:nvSpPr>
          <p:cNvPr id="5123" name="Rectangle 3"/>
          <p:cNvSpPr>
            <a:spLocks noGrp="1"/>
          </p:cNvSpPr>
          <p:nvPr>
            <p:ph type="body" idx="1"/>
          </p:nvPr>
        </p:nvSpPr>
        <p:spPr/>
        <p:txBody>
          <a:bodyPr/>
          <a:lstStyle/>
          <a:p>
            <a:pPr>
              <a:lnSpc>
                <a:spcPct val="80000"/>
              </a:lnSpc>
            </a:pPr>
            <a:r>
              <a:rPr lang="en-US" sz="1600" b="1" smtClean="0"/>
              <a:t>IDC Generation-to-Load (GTL) Impact Calculation Requirements </a:t>
            </a:r>
          </a:p>
          <a:p>
            <a:pPr>
              <a:lnSpc>
                <a:spcPct val="80000"/>
              </a:lnSpc>
            </a:pPr>
            <a:r>
              <a:rPr lang="en-US" sz="1600" b="1" smtClean="0"/>
              <a:t>The current design of the IDC PFV tool includes the ability to perform the GTL impact calculation with two methods: </a:t>
            </a:r>
          </a:p>
          <a:p>
            <a:pPr lvl="1">
              <a:lnSpc>
                <a:spcPct val="80000"/>
              </a:lnSpc>
            </a:pPr>
            <a:r>
              <a:rPr lang="en-US" sz="1400" b="1" smtClean="0"/>
              <a:t> 1) GLDF within BAA and</a:t>
            </a:r>
          </a:p>
          <a:p>
            <a:pPr lvl="1">
              <a:lnSpc>
                <a:spcPct val="80000"/>
              </a:lnSpc>
            </a:pPr>
            <a:r>
              <a:rPr lang="en-US" sz="1400" b="1" smtClean="0"/>
              <a:t> 2) native/transfer for markets/BAAs with multiple Local Balancing Authorities (LBAs). </a:t>
            </a:r>
          </a:p>
          <a:p>
            <a:pPr>
              <a:lnSpc>
                <a:spcPct val="80000"/>
              </a:lnSpc>
            </a:pPr>
            <a:r>
              <a:rPr lang="en-US" sz="1600" b="1" smtClean="0"/>
              <a:t> Two methods were included because they are both utilized for the current congestion management process (for non-markets versus markets with CMP) and may be needed depending upon the requirements of the Permanent Solution.</a:t>
            </a:r>
          </a:p>
          <a:p>
            <a:pPr>
              <a:lnSpc>
                <a:spcPct val="80000"/>
              </a:lnSpc>
            </a:pPr>
            <a:r>
              <a:rPr lang="en-US" sz="1600" b="1" smtClean="0"/>
              <a:t>The IDC impact results between the standard GTL GLDF and native/transfer calculation will be different based upon current IDC directional (forward and reverse) calculations.  Therefore, a party’s curtailment responsibilities will be different based upon the calculation method used for each of the parties that impact the Flowgate in TLR.  Until the requirements of the Permanent Solution are finalized, the future need for the native/transfer calculation is unclear.  Depending upon the final design of the Permanent Solution, two different impact calculation methods could create non-comparable treatment between parties. </a:t>
            </a:r>
          </a:p>
          <a:p>
            <a:pPr>
              <a:lnSpc>
                <a:spcPct val="80000"/>
              </a:lnSpc>
            </a:pPr>
            <a:r>
              <a:rPr lang="en-US" sz="1600" b="1" smtClean="0"/>
              <a:t>Therefore, once the Permanent Solution requirements are finalized following the parallel testing, the BPS will review the need for two impact calculation methods to ensure that all parties are treated comparably by the IDC impact calculation.  If there is a need for two impact calculation methods, the NAESB standard will outline the requirements to utilize each calculation method.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smtClean="0"/>
              <a:t>Related Action Item 73 BPS</a:t>
            </a:r>
          </a:p>
        </p:txBody>
      </p:sp>
      <p:sp>
        <p:nvSpPr>
          <p:cNvPr id="6147" name="Rectangle 3"/>
          <p:cNvSpPr>
            <a:spLocks noGrp="1"/>
          </p:cNvSpPr>
          <p:nvPr>
            <p:ph type="body" idx="1"/>
          </p:nvPr>
        </p:nvSpPr>
        <p:spPr/>
        <p:txBody>
          <a:bodyPr/>
          <a:lstStyle/>
          <a:p>
            <a:pPr>
              <a:lnSpc>
                <a:spcPct val="80000"/>
              </a:lnSpc>
            </a:pPr>
            <a:r>
              <a:rPr lang="en-US" sz="2400" b="1" smtClean="0"/>
              <a:t>Tom Mallinger and Ed Skiba  had Action Item 73 (though Tom did all the work) to provide the sub-team working on Action Item 72 with available documentation that was used to move to two impact calculations.  Tom found three documents which have been posted as work papers for the December BPS meeting.  </a:t>
            </a:r>
          </a:p>
          <a:p>
            <a:pPr>
              <a:lnSpc>
                <a:spcPct val="80000"/>
              </a:lnSpc>
            </a:pPr>
            <a:r>
              <a:rPr lang="en-US" sz="2400" b="1" smtClean="0"/>
              <a:t>The links for the documents are listed below:</a:t>
            </a:r>
          </a:p>
          <a:p>
            <a:pPr lvl="1">
              <a:lnSpc>
                <a:spcPct val="80000"/>
              </a:lnSpc>
            </a:pPr>
            <a:r>
              <a:rPr lang="en-US" sz="2000" b="1" smtClean="0">
                <a:hlinkClick r:id="rId2"/>
              </a:rPr>
              <a:t>Action Item 73 - IDC Change Order 114</a:t>
            </a:r>
            <a:endParaRPr lang="en-US" sz="2000" b="1" smtClean="0"/>
          </a:p>
          <a:p>
            <a:pPr lvl="1">
              <a:lnSpc>
                <a:spcPct val="80000"/>
              </a:lnSpc>
            </a:pPr>
            <a:r>
              <a:rPr lang="en-US" sz="2000" b="1" smtClean="0">
                <a:hlinkClick r:id="rId3"/>
              </a:rPr>
              <a:t>Action Item 73 - ORS Feb 9-10 2005 minutes</a:t>
            </a:r>
            <a:r>
              <a:rPr lang="en-US" sz="2000" b="1" smtClean="0"/>
              <a:t> (see section on Accuracy of MISO and PJM Next-Hour Market Flow Calculation)</a:t>
            </a:r>
          </a:p>
          <a:p>
            <a:pPr lvl="1">
              <a:lnSpc>
                <a:spcPct val="80000"/>
              </a:lnSpc>
            </a:pPr>
            <a:r>
              <a:rPr lang="en-US" sz="2000" b="1" smtClean="0">
                <a:hlinkClick r:id="rId4"/>
              </a:rPr>
              <a:t>Action Item 73 - ORS Presentation IDC Change Order 114 February 2005</a:t>
            </a:r>
            <a:r>
              <a:rPr lang="en-US" sz="2000" b="1" smtClean="0"/>
              <a:t> </a:t>
            </a:r>
          </a:p>
          <a:p>
            <a:pPr>
              <a:lnSpc>
                <a:spcPct val="80000"/>
              </a:lnSpc>
            </a:pPr>
            <a:endParaRPr lang="en-US" sz="2400" b="1" smtClean="0"/>
          </a:p>
          <a:p>
            <a:pPr>
              <a:lnSpc>
                <a:spcPct val="80000"/>
              </a:lnSpc>
            </a:pPr>
            <a:r>
              <a:rPr lang="en-US" sz="2400" b="1"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2209800"/>
            <a:ext cx="4419600" cy="1143000"/>
          </a:xfrm>
        </p:spPr>
        <p:txBody>
          <a:bodyPr/>
          <a:lstStyle/>
          <a:p>
            <a:pPr eaLnBrk="1" hangingPunct="1"/>
            <a:r>
              <a:rPr lang="en-US" sz="3200" b="1" smtClean="0"/>
              <a:t>NAESB BPS Sub-team (Action Item 72)</a:t>
            </a:r>
          </a:p>
        </p:txBody>
      </p:sp>
      <p:pic>
        <p:nvPicPr>
          <p:cNvPr id="7171" name="Picture 5" descr="tx yellow flowers_small.jpg"/>
          <p:cNvPicPr>
            <a:picLocks noChangeAspect="1"/>
          </p:cNvPicPr>
          <p:nvPr/>
        </p:nvPicPr>
        <p:blipFill>
          <a:blip r:embed="rId2"/>
          <a:srcRect/>
          <a:stretch>
            <a:fillRect/>
          </a:stretch>
        </p:blipFill>
        <p:spPr bwMode="auto">
          <a:xfrm>
            <a:off x="5181600" y="685800"/>
            <a:ext cx="3810000" cy="5649913"/>
          </a:xfrm>
          <a:prstGeom prst="rect">
            <a:avLst/>
          </a:prstGeom>
          <a:noFill/>
          <a:ln w="9525">
            <a:noFill/>
            <a:miter lim="800000"/>
            <a:headEnd/>
            <a:tailEnd/>
          </a:ln>
        </p:spPr>
      </p:pic>
      <p:sp>
        <p:nvSpPr>
          <p:cNvPr id="7172" name="TextBox 4"/>
          <p:cNvSpPr txBox="1">
            <a:spLocks noChangeArrowheads="1"/>
          </p:cNvSpPr>
          <p:nvPr/>
        </p:nvSpPr>
        <p:spPr bwMode="auto">
          <a:xfrm>
            <a:off x="838200" y="4419600"/>
            <a:ext cx="2719388" cy="830263"/>
          </a:xfrm>
          <a:prstGeom prst="rect">
            <a:avLst/>
          </a:prstGeom>
          <a:noFill/>
          <a:ln w="9525">
            <a:noFill/>
            <a:miter lim="800000"/>
            <a:headEnd/>
            <a:tailEnd/>
          </a:ln>
        </p:spPr>
        <p:txBody>
          <a:bodyPr wrap="none">
            <a:spAutoFit/>
          </a:bodyPr>
          <a:lstStyle/>
          <a:p>
            <a:r>
              <a:rPr lang="en-US" sz="4800"/>
              <a:t>Example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Example demonstrating issue</a:t>
            </a:r>
          </a:p>
        </p:txBody>
      </p:sp>
      <p:sp>
        <p:nvSpPr>
          <p:cNvPr id="8195" name="Content Placeholder 2"/>
          <p:cNvSpPr>
            <a:spLocks noGrp="1"/>
          </p:cNvSpPr>
          <p:nvPr>
            <p:ph idx="1"/>
          </p:nvPr>
        </p:nvSpPr>
        <p:spPr/>
        <p:txBody>
          <a:bodyPr/>
          <a:lstStyle/>
          <a:p>
            <a:r>
              <a:rPr lang="en-US" sz="2400" b="1" smtClean="0"/>
              <a:t>Next slide explains the differences for the Forward impact calculation of PFV using either the Market approach (GTL + transfer) or the Non-Market approach (GTL only).</a:t>
            </a:r>
          </a:p>
          <a:p>
            <a:pPr lvl="1"/>
            <a:r>
              <a:rPr lang="en-US" sz="2000" b="1" smtClean="0"/>
              <a:t>Market approach:  Forward impact               700 MW</a:t>
            </a:r>
          </a:p>
          <a:p>
            <a:pPr lvl="1"/>
            <a:r>
              <a:rPr lang="en-US" sz="2000" b="1" smtClean="0"/>
              <a:t>Non Market approach:  Forward impact     1600 MW</a:t>
            </a:r>
          </a:p>
          <a:p>
            <a:endParaRPr lang="en-US" smtClean="0"/>
          </a:p>
        </p:txBody>
      </p:sp>
      <p:sp>
        <p:nvSpPr>
          <p:cNvPr id="8196" name="TextBox 3"/>
          <p:cNvSpPr txBox="1">
            <a:spLocks noChangeArrowheads="1"/>
          </p:cNvSpPr>
          <p:nvPr/>
        </p:nvSpPr>
        <p:spPr bwMode="auto">
          <a:xfrm>
            <a:off x="304800" y="5486400"/>
            <a:ext cx="8670925" cy="830263"/>
          </a:xfrm>
          <a:prstGeom prst="rect">
            <a:avLst/>
          </a:prstGeom>
          <a:noFill/>
          <a:ln w="9525">
            <a:noFill/>
            <a:miter lim="800000"/>
            <a:headEnd/>
            <a:tailEnd/>
          </a:ln>
        </p:spPr>
        <p:txBody>
          <a:bodyPr wrap="none">
            <a:spAutoFit/>
          </a:bodyPr>
          <a:lstStyle/>
          <a:p>
            <a:r>
              <a:rPr lang="en-US" sz="1600"/>
              <a:t>Note: The generation and load data on the next slide is fictive. </a:t>
            </a:r>
          </a:p>
          <a:p>
            <a:r>
              <a:rPr lang="en-US" sz="1600"/>
              <a:t>          The results listed above and listed on the next slide present an actual calculation</a:t>
            </a:r>
          </a:p>
          <a:p>
            <a:r>
              <a:rPr lang="en-US" sz="1600"/>
              <a:t>           for a particular SPP flow gate for SPP Market footprint.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txBox="1">
            <a:spLocks noGrp="1"/>
          </p:cNvSpPr>
          <p:nvPr/>
        </p:nvSpPr>
        <p:spPr bwMode="auto">
          <a:xfrm>
            <a:off x="6934200" y="6400800"/>
            <a:ext cx="1905000" cy="228600"/>
          </a:xfrm>
          <a:prstGeom prst="rect">
            <a:avLst/>
          </a:prstGeom>
          <a:noFill/>
          <a:ln w="9525">
            <a:noFill/>
            <a:miter lim="800000"/>
            <a:headEnd/>
            <a:tailEnd/>
          </a:ln>
        </p:spPr>
        <p:txBody>
          <a:bodyPr/>
          <a:lstStyle/>
          <a:p>
            <a:pPr algn="r" eaLnBrk="0" hangingPunct="0"/>
            <a:fld id="{9950A284-61E2-4C9F-A4A6-31D0715EC3AB}" type="slidenum">
              <a:rPr lang="en-US" sz="1400" b="0">
                <a:solidFill>
                  <a:schemeClr val="bg1"/>
                </a:solidFill>
                <a:ea typeface="ＭＳ Ｐゴシック" pitchFamily="34" charset="-128"/>
              </a:rPr>
              <a:pPr algn="r" eaLnBrk="0" hangingPunct="0"/>
              <a:t>8</a:t>
            </a:fld>
            <a:endParaRPr lang="en-US" sz="1400" b="0">
              <a:solidFill>
                <a:schemeClr val="bg1"/>
              </a:solidFill>
              <a:ea typeface="ＭＳ Ｐゴシック" pitchFamily="34" charset="-128"/>
            </a:endParaRPr>
          </a:p>
        </p:txBody>
      </p:sp>
      <p:pic>
        <p:nvPicPr>
          <p:cNvPr id="9219" name="Picture 2"/>
          <p:cNvPicPr>
            <a:picLocks noChangeAspect="1" noChangeArrowheads="1"/>
          </p:cNvPicPr>
          <p:nvPr/>
        </p:nvPicPr>
        <p:blipFill>
          <a:blip r:embed="rId2"/>
          <a:srcRect/>
          <a:stretch>
            <a:fillRect/>
          </a:stretch>
        </p:blipFill>
        <p:spPr bwMode="auto">
          <a:xfrm>
            <a:off x="0" y="0"/>
            <a:ext cx="6781800" cy="6858000"/>
          </a:xfrm>
          <a:prstGeom prst="rect">
            <a:avLst/>
          </a:prstGeom>
          <a:noFill/>
          <a:ln w="9525">
            <a:noFill/>
            <a:miter lim="800000"/>
            <a:headEnd/>
            <a:tailEnd/>
          </a:ln>
        </p:spPr>
      </p:pic>
      <p:sp>
        <p:nvSpPr>
          <p:cNvPr id="9220" name="Rectangle 3"/>
          <p:cNvSpPr>
            <a:spLocks noChangeArrowheads="1"/>
          </p:cNvSpPr>
          <p:nvPr/>
        </p:nvSpPr>
        <p:spPr bwMode="auto">
          <a:xfrm>
            <a:off x="7467600" y="0"/>
            <a:ext cx="1676400" cy="6858000"/>
          </a:xfrm>
          <a:prstGeom prst="rect">
            <a:avLst/>
          </a:prstGeom>
          <a:noFill/>
          <a:ln w="9525" algn="ctr">
            <a:noFill/>
            <a:round/>
            <a:headEnd/>
            <a:tailEnd/>
          </a:ln>
        </p:spPr>
        <p:txBody>
          <a:bodyPr/>
          <a:lstStyle/>
          <a:p>
            <a:pPr marL="231775" indent="-231775" eaLnBrk="0" hangingPunct="0">
              <a:spcBef>
                <a:spcPct val="50000"/>
              </a:spcBef>
              <a:spcAft>
                <a:spcPct val="50000"/>
              </a:spcAft>
            </a:pPr>
            <a:endParaRPr lang="en-US" sz="2400" b="0">
              <a:ea typeface="ＭＳ Ｐゴシック" pitchFamily="34" charset="-128"/>
            </a:endParaRPr>
          </a:p>
        </p:txBody>
      </p:sp>
      <p:sp>
        <p:nvSpPr>
          <p:cNvPr id="9221" name="Rectangle 4"/>
          <p:cNvSpPr>
            <a:spLocks noChangeArrowheads="1"/>
          </p:cNvSpPr>
          <p:nvPr/>
        </p:nvSpPr>
        <p:spPr bwMode="auto">
          <a:xfrm>
            <a:off x="7467600" y="0"/>
            <a:ext cx="1447800" cy="533400"/>
          </a:xfrm>
          <a:prstGeom prst="rect">
            <a:avLst/>
          </a:prstGeom>
          <a:noFill/>
          <a:ln w="9525" algn="ctr">
            <a:noFill/>
            <a:round/>
            <a:headEnd/>
            <a:tailEnd/>
          </a:ln>
        </p:spPr>
        <p:txBody>
          <a:bodyPr/>
          <a:lstStyle/>
          <a:p>
            <a:pPr marL="231775" indent="-231775" eaLnBrk="0" hangingPunct="0">
              <a:spcBef>
                <a:spcPct val="50000"/>
              </a:spcBef>
              <a:spcAft>
                <a:spcPct val="50000"/>
              </a:spcAft>
            </a:pPr>
            <a:endParaRPr lang="en-US" sz="2400" b="0">
              <a:ea typeface="ＭＳ Ｐゴシック" pitchFamily="34" charset="-128"/>
            </a:endParaRPr>
          </a:p>
        </p:txBody>
      </p:sp>
      <p:sp>
        <p:nvSpPr>
          <p:cNvPr id="6" name="Rectangle 5"/>
          <p:cNvSpPr/>
          <p:nvPr/>
        </p:nvSpPr>
        <p:spPr bwMode="auto">
          <a:xfrm>
            <a:off x="6781800" y="0"/>
            <a:ext cx="2362200" cy="6675438"/>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spcBef>
                <a:spcPct val="50000"/>
              </a:spcBef>
              <a:spcAft>
                <a:spcPct val="50000"/>
              </a:spcAft>
              <a:defRPr/>
            </a:pPr>
            <a:r>
              <a:rPr lang="en-US" sz="2000" dirty="0">
                <a:latin typeface="Arial" pitchFamily="34" charset="0"/>
                <a:ea typeface="ＭＳ Ｐゴシック" pitchFamily="34" charset="-128"/>
              </a:rPr>
              <a:t>SPP EIS Market</a:t>
            </a:r>
            <a:br>
              <a:rPr lang="en-US" sz="2000" dirty="0">
                <a:latin typeface="Arial" pitchFamily="34" charset="0"/>
                <a:ea typeface="ＭＳ Ｐゴシック" pitchFamily="34" charset="-128"/>
              </a:rPr>
            </a:br>
            <a:r>
              <a:rPr lang="en-US" sz="2000" dirty="0">
                <a:latin typeface="Arial" pitchFamily="34" charset="0"/>
                <a:ea typeface="ＭＳ Ｐゴシック" pitchFamily="34" charset="-128"/>
              </a:rPr>
              <a:t>BA’s </a:t>
            </a:r>
            <a:r>
              <a:rPr lang="en-US" sz="2000" dirty="0">
                <a:latin typeface="Arial" pitchFamily="34" charset="0"/>
                <a:ea typeface="ＭＳ Ｐゴシック" pitchFamily="34" charset="-128"/>
              </a:rPr>
              <a:t>2011.</a:t>
            </a:r>
          </a:p>
          <a:p>
            <a:pPr eaLnBrk="0" hangingPunct="0">
              <a:spcBef>
                <a:spcPct val="50000"/>
              </a:spcBef>
              <a:spcAft>
                <a:spcPct val="50000"/>
              </a:spcAft>
              <a:defRPr/>
            </a:pPr>
            <a:endParaRPr lang="en-US" sz="2000" dirty="0">
              <a:latin typeface="Arial" pitchFamily="34" charset="0"/>
              <a:ea typeface="ＭＳ Ｐゴシック" pitchFamily="34" charset="-128"/>
            </a:endParaRPr>
          </a:p>
          <a:p>
            <a:pPr eaLnBrk="0" hangingPunct="0">
              <a:spcBef>
                <a:spcPct val="50000"/>
              </a:spcBef>
              <a:spcAft>
                <a:spcPct val="50000"/>
              </a:spcAft>
              <a:defRPr/>
            </a:pPr>
            <a:endParaRPr lang="en-US" sz="2000" dirty="0">
              <a:latin typeface="Arial" pitchFamily="34" charset="0"/>
              <a:ea typeface="ＭＳ Ｐゴシック" pitchFamily="34" charset="-128"/>
            </a:endParaRPr>
          </a:p>
        </p:txBody>
      </p:sp>
      <p:sp>
        <p:nvSpPr>
          <p:cNvPr id="9223" name="Oval 23"/>
          <p:cNvSpPr>
            <a:spLocks noChangeArrowheads="1"/>
          </p:cNvSpPr>
          <p:nvPr/>
        </p:nvSpPr>
        <p:spPr bwMode="auto">
          <a:xfrm>
            <a:off x="4114800" y="1905000"/>
            <a:ext cx="533400" cy="381000"/>
          </a:xfrm>
          <a:prstGeom prst="ellipse">
            <a:avLst/>
          </a:prstGeom>
          <a:solidFill>
            <a:srgbClr val="2EF26B"/>
          </a:solidFill>
          <a:ln w="9525">
            <a:solidFill>
              <a:schemeClr val="tx1"/>
            </a:solidFill>
            <a:round/>
            <a:headEnd/>
            <a:tailEnd/>
          </a:ln>
        </p:spPr>
        <p:txBody>
          <a:bodyPr wrap="none" anchor="ctr"/>
          <a:lstStyle/>
          <a:p>
            <a:pPr algn="ctr" eaLnBrk="0" hangingPunct="0">
              <a:spcBef>
                <a:spcPct val="50000"/>
              </a:spcBef>
              <a:spcAft>
                <a:spcPct val="50000"/>
              </a:spcAft>
            </a:pPr>
            <a:r>
              <a:rPr lang="en-US" sz="1200">
                <a:latin typeface="Times New Roman" pitchFamily="18" charset="0"/>
                <a:ea typeface="ＭＳ Ｐゴシック" pitchFamily="34" charset="-128"/>
              </a:rPr>
              <a:t>INDN</a:t>
            </a:r>
          </a:p>
        </p:txBody>
      </p:sp>
      <p:grpSp>
        <p:nvGrpSpPr>
          <p:cNvPr id="2" name="Group 56"/>
          <p:cNvGrpSpPr>
            <a:grpSpLocks/>
          </p:cNvGrpSpPr>
          <p:nvPr/>
        </p:nvGrpSpPr>
        <p:grpSpPr bwMode="auto">
          <a:xfrm>
            <a:off x="1066800" y="1828800"/>
            <a:ext cx="4191000" cy="2667000"/>
            <a:chOff x="914400" y="1501140"/>
            <a:chExt cx="4191000" cy="2978151"/>
          </a:xfrm>
          <a:solidFill>
            <a:srgbClr val="2EF26B"/>
          </a:solidFill>
        </p:grpSpPr>
        <p:sp>
          <p:nvSpPr>
            <p:cNvPr id="5157" name="Oval 19"/>
            <p:cNvSpPr>
              <a:spLocks noChangeArrowheads="1"/>
            </p:cNvSpPr>
            <p:nvPr/>
          </p:nvSpPr>
          <p:spPr bwMode="auto">
            <a:xfrm>
              <a:off x="3810000" y="4053841"/>
              <a:ext cx="609600" cy="425450"/>
            </a:xfrm>
            <a:prstGeom prst="ellipse">
              <a:avLst/>
            </a:prstGeom>
            <a:grpFill/>
            <a:ln w="9525">
              <a:solidFill>
                <a:schemeClr val="tx1"/>
              </a:solidFill>
              <a:round/>
              <a:headEnd/>
              <a:tailEnd/>
            </a:ln>
          </p:spPr>
          <p:txBody>
            <a:bodyPr wrap="none" anchor="ctr"/>
            <a:lstStyle/>
            <a:p>
              <a:pPr algn="ctr" eaLnBrk="0" hangingPunct="0">
                <a:spcBef>
                  <a:spcPct val="50000"/>
                </a:spcBef>
                <a:spcAft>
                  <a:spcPct val="50000"/>
                </a:spcAft>
                <a:defRPr/>
              </a:pPr>
              <a:r>
                <a:rPr lang="en-US" sz="1200">
                  <a:latin typeface="Times New Roman" pitchFamily="18" charset="0"/>
                  <a:ea typeface="ＭＳ Ｐゴシック" charset="0"/>
                  <a:cs typeface="ＭＳ Ｐゴシック" charset="0"/>
                </a:rPr>
                <a:t>CSWS</a:t>
              </a:r>
            </a:p>
          </p:txBody>
        </p:sp>
        <p:sp>
          <p:nvSpPr>
            <p:cNvPr id="5158" name="Oval 20"/>
            <p:cNvSpPr>
              <a:spLocks noChangeArrowheads="1"/>
            </p:cNvSpPr>
            <p:nvPr/>
          </p:nvSpPr>
          <p:spPr bwMode="auto">
            <a:xfrm>
              <a:off x="4572000" y="2522220"/>
              <a:ext cx="533400" cy="425450"/>
            </a:xfrm>
            <a:prstGeom prst="ellipse">
              <a:avLst/>
            </a:prstGeom>
            <a:grpFill/>
            <a:ln w="9525">
              <a:solidFill>
                <a:schemeClr val="tx1"/>
              </a:solidFill>
              <a:round/>
              <a:headEnd/>
              <a:tailEnd/>
            </a:ln>
          </p:spPr>
          <p:txBody>
            <a:bodyPr wrap="none" anchor="ctr"/>
            <a:lstStyle/>
            <a:p>
              <a:pPr algn="ctr" eaLnBrk="0" hangingPunct="0">
                <a:spcBef>
                  <a:spcPct val="50000"/>
                </a:spcBef>
                <a:spcAft>
                  <a:spcPct val="50000"/>
                </a:spcAft>
                <a:defRPr/>
              </a:pPr>
              <a:r>
                <a:rPr lang="en-US" sz="1200">
                  <a:latin typeface="Times New Roman" pitchFamily="18" charset="0"/>
                  <a:ea typeface="ＭＳ Ｐゴシック" charset="0"/>
                  <a:cs typeface="ＭＳ Ｐゴシック" charset="0"/>
                </a:rPr>
                <a:t>SPRM</a:t>
              </a:r>
            </a:p>
          </p:txBody>
        </p:sp>
        <p:sp>
          <p:nvSpPr>
            <p:cNvPr id="5159" name="Oval 21"/>
            <p:cNvSpPr>
              <a:spLocks noChangeArrowheads="1"/>
            </p:cNvSpPr>
            <p:nvPr/>
          </p:nvSpPr>
          <p:spPr bwMode="auto">
            <a:xfrm>
              <a:off x="4038600" y="2692400"/>
              <a:ext cx="533400" cy="425450"/>
            </a:xfrm>
            <a:prstGeom prst="ellipse">
              <a:avLst/>
            </a:prstGeom>
            <a:grpFill/>
            <a:ln w="9525">
              <a:solidFill>
                <a:schemeClr val="tx1"/>
              </a:solidFill>
              <a:round/>
              <a:headEnd/>
              <a:tailEnd/>
            </a:ln>
          </p:spPr>
          <p:txBody>
            <a:bodyPr wrap="none" anchor="ctr"/>
            <a:lstStyle/>
            <a:p>
              <a:pPr algn="ctr" eaLnBrk="0" hangingPunct="0">
                <a:spcBef>
                  <a:spcPct val="50000"/>
                </a:spcBef>
                <a:spcAft>
                  <a:spcPct val="50000"/>
                </a:spcAft>
                <a:defRPr/>
              </a:pPr>
              <a:r>
                <a:rPr lang="en-US" sz="1200">
                  <a:latin typeface="Times New Roman" pitchFamily="18" charset="0"/>
                  <a:ea typeface="ＭＳ Ｐゴシック" charset="0"/>
                  <a:cs typeface="ＭＳ Ｐゴシック" charset="0"/>
                </a:rPr>
                <a:t>EDE</a:t>
              </a:r>
            </a:p>
          </p:txBody>
        </p:sp>
        <p:sp>
          <p:nvSpPr>
            <p:cNvPr id="5160" name="Oval 22"/>
            <p:cNvSpPr>
              <a:spLocks noChangeArrowheads="1"/>
            </p:cNvSpPr>
            <p:nvPr/>
          </p:nvSpPr>
          <p:spPr bwMode="auto">
            <a:xfrm>
              <a:off x="3429000" y="2011680"/>
              <a:ext cx="533400" cy="340360"/>
            </a:xfrm>
            <a:prstGeom prst="ellipse">
              <a:avLst/>
            </a:prstGeom>
            <a:grpFill/>
            <a:ln w="9525">
              <a:solidFill>
                <a:schemeClr val="tx1"/>
              </a:solidFill>
              <a:round/>
              <a:headEnd/>
              <a:tailEnd/>
            </a:ln>
          </p:spPr>
          <p:txBody>
            <a:bodyPr wrap="none" anchor="ctr"/>
            <a:lstStyle/>
            <a:p>
              <a:pPr algn="ctr" eaLnBrk="0" hangingPunct="0">
                <a:spcBef>
                  <a:spcPct val="50000"/>
                </a:spcBef>
                <a:spcAft>
                  <a:spcPct val="50000"/>
                </a:spcAft>
                <a:defRPr/>
              </a:pPr>
              <a:r>
                <a:rPr lang="en-US" sz="1200">
                  <a:latin typeface="Times New Roman" pitchFamily="18" charset="0"/>
                  <a:ea typeface="ＭＳ Ｐゴシック" charset="0"/>
                  <a:cs typeface="ＭＳ Ｐゴシック" charset="0"/>
                </a:rPr>
                <a:t>KCPL</a:t>
              </a:r>
            </a:p>
          </p:txBody>
        </p:sp>
        <p:sp>
          <p:nvSpPr>
            <p:cNvPr id="5161" name="Oval 24"/>
            <p:cNvSpPr>
              <a:spLocks noChangeArrowheads="1"/>
            </p:cNvSpPr>
            <p:nvPr/>
          </p:nvSpPr>
          <p:spPr bwMode="auto">
            <a:xfrm>
              <a:off x="4114800" y="2181860"/>
              <a:ext cx="533400" cy="425450"/>
            </a:xfrm>
            <a:prstGeom prst="ellipse">
              <a:avLst/>
            </a:prstGeom>
            <a:grpFill/>
            <a:ln w="9525">
              <a:solidFill>
                <a:schemeClr val="tx1"/>
              </a:solidFill>
              <a:round/>
              <a:headEnd/>
              <a:tailEnd/>
            </a:ln>
          </p:spPr>
          <p:txBody>
            <a:bodyPr wrap="none" anchor="ctr"/>
            <a:lstStyle/>
            <a:p>
              <a:pPr algn="ctr" eaLnBrk="0" hangingPunct="0">
                <a:spcBef>
                  <a:spcPct val="50000"/>
                </a:spcBef>
                <a:spcAft>
                  <a:spcPct val="50000"/>
                </a:spcAft>
                <a:defRPr/>
              </a:pPr>
              <a:r>
                <a:rPr lang="en-US" sz="1200">
                  <a:latin typeface="Times New Roman" pitchFamily="18" charset="0"/>
                  <a:ea typeface="ＭＳ Ｐゴシック" charset="0"/>
                  <a:cs typeface="ＭＳ Ｐゴシック" charset="0"/>
                </a:rPr>
                <a:t>MPS</a:t>
              </a:r>
            </a:p>
          </p:txBody>
        </p:sp>
        <p:sp>
          <p:nvSpPr>
            <p:cNvPr id="5162" name="Oval 32"/>
            <p:cNvSpPr>
              <a:spLocks noChangeArrowheads="1"/>
            </p:cNvSpPr>
            <p:nvPr/>
          </p:nvSpPr>
          <p:spPr bwMode="auto">
            <a:xfrm>
              <a:off x="3352800" y="1501140"/>
              <a:ext cx="533400" cy="425450"/>
            </a:xfrm>
            <a:prstGeom prst="ellipse">
              <a:avLst/>
            </a:prstGeom>
            <a:grpFill/>
            <a:ln w="9525">
              <a:solidFill>
                <a:schemeClr val="tx1"/>
              </a:solidFill>
              <a:round/>
              <a:headEnd/>
              <a:tailEnd/>
            </a:ln>
          </p:spPr>
          <p:txBody>
            <a:bodyPr wrap="none" anchor="ctr"/>
            <a:lstStyle/>
            <a:p>
              <a:pPr algn="ctr" eaLnBrk="0" hangingPunct="0">
                <a:spcBef>
                  <a:spcPct val="50000"/>
                </a:spcBef>
                <a:spcAft>
                  <a:spcPct val="50000"/>
                </a:spcAft>
                <a:defRPr/>
              </a:pPr>
              <a:r>
                <a:rPr lang="en-US" sz="1200">
                  <a:latin typeface="Times New Roman" pitchFamily="18" charset="0"/>
                  <a:ea typeface="ＭＳ Ｐゴシック" charset="0"/>
                  <a:cs typeface="ＭＳ Ｐゴシック" charset="0"/>
                </a:rPr>
                <a:t>KACY</a:t>
              </a:r>
            </a:p>
          </p:txBody>
        </p:sp>
        <p:sp>
          <p:nvSpPr>
            <p:cNvPr id="5163" name="Oval 33"/>
            <p:cNvSpPr>
              <a:spLocks noChangeArrowheads="1"/>
            </p:cNvSpPr>
            <p:nvPr/>
          </p:nvSpPr>
          <p:spPr bwMode="auto">
            <a:xfrm>
              <a:off x="2590800" y="2011680"/>
              <a:ext cx="609600" cy="425450"/>
            </a:xfrm>
            <a:prstGeom prst="ellipse">
              <a:avLst/>
            </a:prstGeom>
            <a:grpFill/>
            <a:ln w="9525">
              <a:solidFill>
                <a:schemeClr val="tx1"/>
              </a:solidFill>
              <a:round/>
              <a:headEnd/>
              <a:tailEnd/>
            </a:ln>
          </p:spPr>
          <p:txBody>
            <a:bodyPr wrap="none" anchor="ctr"/>
            <a:lstStyle/>
            <a:p>
              <a:pPr algn="ctr" eaLnBrk="0" hangingPunct="0">
                <a:spcBef>
                  <a:spcPct val="50000"/>
                </a:spcBef>
                <a:spcAft>
                  <a:spcPct val="50000"/>
                </a:spcAft>
                <a:defRPr/>
              </a:pPr>
              <a:r>
                <a:rPr lang="en-US" sz="1200">
                  <a:latin typeface="Times New Roman" pitchFamily="18" charset="0"/>
                  <a:ea typeface="ＭＳ Ｐゴシック" charset="0"/>
                  <a:cs typeface="ＭＳ Ｐゴシック" charset="0"/>
                </a:rPr>
                <a:t>WR</a:t>
              </a:r>
            </a:p>
          </p:txBody>
        </p:sp>
        <p:sp>
          <p:nvSpPr>
            <p:cNvPr id="5164" name="Oval 34"/>
            <p:cNvSpPr>
              <a:spLocks noChangeArrowheads="1"/>
            </p:cNvSpPr>
            <p:nvPr/>
          </p:nvSpPr>
          <p:spPr bwMode="auto">
            <a:xfrm>
              <a:off x="1676400" y="2011680"/>
              <a:ext cx="533400" cy="425450"/>
            </a:xfrm>
            <a:prstGeom prst="ellipse">
              <a:avLst/>
            </a:prstGeom>
            <a:grpFill/>
            <a:ln w="9525">
              <a:solidFill>
                <a:schemeClr val="tx1"/>
              </a:solidFill>
              <a:round/>
              <a:headEnd/>
              <a:tailEnd/>
            </a:ln>
          </p:spPr>
          <p:txBody>
            <a:bodyPr wrap="none" anchor="ctr"/>
            <a:lstStyle/>
            <a:p>
              <a:pPr algn="ctr" eaLnBrk="0" hangingPunct="0">
                <a:spcBef>
                  <a:spcPct val="50000"/>
                </a:spcBef>
                <a:spcAft>
                  <a:spcPct val="50000"/>
                </a:spcAft>
                <a:defRPr/>
              </a:pPr>
              <a:r>
                <a:rPr lang="en-US" sz="1200">
                  <a:latin typeface="Times New Roman" pitchFamily="18" charset="0"/>
                  <a:ea typeface="ＭＳ Ｐゴシック" charset="0"/>
                  <a:cs typeface="ＭＳ Ｐゴシック" charset="0"/>
                </a:rPr>
                <a:t>SECI</a:t>
              </a:r>
            </a:p>
          </p:txBody>
        </p:sp>
        <p:sp>
          <p:nvSpPr>
            <p:cNvPr id="5165" name="Oval 35"/>
            <p:cNvSpPr>
              <a:spLocks noChangeArrowheads="1"/>
            </p:cNvSpPr>
            <p:nvPr/>
          </p:nvSpPr>
          <p:spPr bwMode="auto">
            <a:xfrm>
              <a:off x="2895600" y="3373121"/>
              <a:ext cx="533400" cy="425450"/>
            </a:xfrm>
            <a:prstGeom prst="ellipse">
              <a:avLst/>
            </a:prstGeom>
            <a:grpFill/>
            <a:ln w="9525">
              <a:solidFill>
                <a:schemeClr val="tx1"/>
              </a:solidFill>
              <a:round/>
              <a:headEnd/>
              <a:tailEnd/>
            </a:ln>
          </p:spPr>
          <p:txBody>
            <a:bodyPr wrap="none" anchor="ctr"/>
            <a:lstStyle/>
            <a:p>
              <a:pPr algn="ctr" eaLnBrk="0" hangingPunct="0">
                <a:spcBef>
                  <a:spcPct val="50000"/>
                </a:spcBef>
                <a:spcAft>
                  <a:spcPct val="50000"/>
                </a:spcAft>
                <a:defRPr/>
              </a:pPr>
              <a:r>
                <a:rPr lang="en-US" sz="1200">
                  <a:latin typeface="Times New Roman" pitchFamily="18" charset="0"/>
                  <a:ea typeface="ＭＳ Ｐゴシック" charset="0"/>
                  <a:cs typeface="ＭＳ Ｐゴシック" charset="0"/>
                </a:rPr>
                <a:t>OKGE</a:t>
              </a:r>
            </a:p>
          </p:txBody>
        </p:sp>
        <p:sp>
          <p:nvSpPr>
            <p:cNvPr id="5166" name="Oval 36"/>
            <p:cNvSpPr>
              <a:spLocks noChangeArrowheads="1"/>
            </p:cNvSpPr>
            <p:nvPr/>
          </p:nvSpPr>
          <p:spPr bwMode="auto">
            <a:xfrm>
              <a:off x="2133600" y="3202941"/>
              <a:ext cx="533400" cy="425450"/>
            </a:xfrm>
            <a:prstGeom prst="ellipse">
              <a:avLst/>
            </a:prstGeom>
            <a:grpFill/>
            <a:ln w="9525">
              <a:solidFill>
                <a:schemeClr val="tx1"/>
              </a:solidFill>
              <a:round/>
              <a:headEnd/>
              <a:tailEnd/>
            </a:ln>
          </p:spPr>
          <p:txBody>
            <a:bodyPr wrap="none" anchor="ctr"/>
            <a:lstStyle/>
            <a:p>
              <a:pPr algn="ctr" eaLnBrk="0" hangingPunct="0">
                <a:spcBef>
                  <a:spcPct val="50000"/>
                </a:spcBef>
                <a:spcAft>
                  <a:spcPct val="50000"/>
                </a:spcAft>
                <a:defRPr/>
              </a:pPr>
              <a:r>
                <a:rPr lang="en-US" sz="1200">
                  <a:latin typeface="Times New Roman" pitchFamily="18" charset="0"/>
                  <a:ea typeface="ＭＳ Ｐゴシック" charset="0"/>
                  <a:cs typeface="ＭＳ Ｐゴシック" charset="0"/>
                </a:rPr>
                <a:t>WFEC</a:t>
              </a:r>
            </a:p>
          </p:txBody>
        </p:sp>
        <p:sp>
          <p:nvSpPr>
            <p:cNvPr id="5167" name="Oval 37"/>
            <p:cNvSpPr>
              <a:spLocks noChangeArrowheads="1"/>
            </p:cNvSpPr>
            <p:nvPr/>
          </p:nvSpPr>
          <p:spPr bwMode="auto">
            <a:xfrm>
              <a:off x="914400" y="3628391"/>
              <a:ext cx="533400" cy="340360"/>
            </a:xfrm>
            <a:prstGeom prst="ellipse">
              <a:avLst/>
            </a:prstGeom>
            <a:grpFill/>
            <a:ln w="9525">
              <a:solidFill>
                <a:schemeClr val="tx1"/>
              </a:solidFill>
              <a:round/>
              <a:headEnd/>
              <a:tailEnd/>
            </a:ln>
          </p:spPr>
          <p:txBody>
            <a:bodyPr wrap="none" anchor="ctr"/>
            <a:lstStyle/>
            <a:p>
              <a:pPr algn="ctr" eaLnBrk="0" hangingPunct="0">
                <a:spcBef>
                  <a:spcPct val="50000"/>
                </a:spcBef>
                <a:spcAft>
                  <a:spcPct val="50000"/>
                </a:spcAft>
                <a:defRPr/>
              </a:pPr>
              <a:r>
                <a:rPr lang="en-US" sz="1200">
                  <a:latin typeface="Times New Roman" pitchFamily="18" charset="0"/>
                  <a:ea typeface="ＭＳ Ｐゴシック" charset="0"/>
                  <a:cs typeface="ＭＳ Ｐゴシック" charset="0"/>
                </a:rPr>
                <a:t>SPS</a:t>
              </a:r>
            </a:p>
          </p:txBody>
        </p:sp>
        <p:sp>
          <p:nvSpPr>
            <p:cNvPr id="5168" name="Oval 39"/>
            <p:cNvSpPr>
              <a:spLocks noChangeArrowheads="1"/>
            </p:cNvSpPr>
            <p:nvPr/>
          </p:nvSpPr>
          <p:spPr bwMode="auto">
            <a:xfrm>
              <a:off x="3581400" y="3117851"/>
              <a:ext cx="533400" cy="405130"/>
            </a:xfrm>
            <a:prstGeom prst="ellipse">
              <a:avLst/>
            </a:prstGeom>
            <a:grpFill/>
            <a:ln w="9525">
              <a:solidFill>
                <a:schemeClr val="tx1"/>
              </a:solidFill>
              <a:round/>
              <a:headEnd/>
              <a:tailEnd/>
            </a:ln>
          </p:spPr>
          <p:txBody>
            <a:bodyPr wrap="none" anchor="ctr"/>
            <a:lstStyle/>
            <a:p>
              <a:pPr algn="ctr" eaLnBrk="0" hangingPunct="0">
                <a:spcBef>
                  <a:spcPct val="50000"/>
                </a:spcBef>
                <a:spcAft>
                  <a:spcPct val="50000"/>
                </a:spcAft>
                <a:defRPr/>
              </a:pPr>
              <a:r>
                <a:rPr lang="en-US" sz="1200">
                  <a:latin typeface="Times New Roman" pitchFamily="18" charset="0"/>
                  <a:ea typeface="ＭＳ Ｐゴシック" charset="0"/>
                  <a:cs typeface="ＭＳ Ｐゴシック" charset="0"/>
                </a:rPr>
                <a:t>GRDA</a:t>
              </a:r>
            </a:p>
          </p:txBody>
        </p:sp>
      </p:grpSp>
      <p:sp>
        <p:nvSpPr>
          <p:cNvPr id="9225" name="Oval 34"/>
          <p:cNvSpPr>
            <a:spLocks noChangeArrowheads="1"/>
          </p:cNvSpPr>
          <p:nvPr/>
        </p:nvSpPr>
        <p:spPr bwMode="auto">
          <a:xfrm>
            <a:off x="2286000" y="762000"/>
            <a:ext cx="685800" cy="457200"/>
          </a:xfrm>
          <a:prstGeom prst="ellipse">
            <a:avLst/>
          </a:prstGeom>
          <a:solidFill>
            <a:srgbClr val="71EE60"/>
          </a:solidFill>
          <a:ln w="9525">
            <a:solidFill>
              <a:schemeClr val="tx1"/>
            </a:solidFill>
            <a:round/>
            <a:headEnd/>
            <a:tailEnd/>
          </a:ln>
        </p:spPr>
        <p:txBody>
          <a:bodyPr wrap="none" anchor="ctr"/>
          <a:lstStyle/>
          <a:p>
            <a:pPr algn="ctr" eaLnBrk="0" hangingPunct="0">
              <a:spcBef>
                <a:spcPct val="50000"/>
              </a:spcBef>
              <a:spcAft>
                <a:spcPct val="50000"/>
              </a:spcAft>
            </a:pPr>
            <a:r>
              <a:rPr lang="en-US" sz="1200">
                <a:latin typeface="Times New Roman" pitchFamily="18" charset="0"/>
                <a:ea typeface="ＭＳ Ｐゴシック" pitchFamily="34" charset="-128"/>
              </a:rPr>
              <a:t>NPPD</a:t>
            </a:r>
          </a:p>
        </p:txBody>
      </p:sp>
      <p:sp>
        <p:nvSpPr>
          <p:cNvPr id="9226" name="Oval 34"/>
          <p:cNvSpPr>
            <a:spLocks noChangeArrowheads="1"/>
          </p:cNvSpPr>
          <p:nvPr/>
        </p:nvSpPr>
        <p:spPr bwMode="auto">
          <a:xfrm>
            <a:off x="3505200" y="762000"/>
            <a:ext cx="533400" cy="381000"/>
          </a:xfrm>
          <a:prstGeom prst="ellipse">
            <a:avLst/>
          </a:prstGeom>
          <a:solidFill>
            <a:srgbClr val="71EE60"/>
          </a:solidFill>
          <a:ln w="9525">
            <a:solidFill>
              <a:schemeClr val="tx1"/>
            </a:solidFill>
            <a:round/>
            <a:headEnd/>
            <a:tailEnd/>
          </a:ln>
        </p:spPr>
        <p:txBody>
          <a:bodyPr wrap="none" anchor="ctr"/>
          <a:lstStyle/>
          <a:p>
            <a:pPr algn="ctr" eaLnBrk="0" hangingPunct="0">
              <a:spcBef>
                <a:spcPct val="50000"/>
              </a:spcBef>
              <a:spcAft>
                <a:spcPct val="50000"/>
              </a:spcAft>
            </a:pPr>
            <a:r>
              <a:rPr lang="en-US" sz="1200">
                <a:latin typeface="Times New Roman" pitchFamily="18" charset="0"/>
                <a:ea typeface="ＭＳ Ｐゴシック" pitchFamily="34" charset="-128"/>
              </a:rPr>
              <a:t>OPPD</a:t>
            </a:r>
          </a:p>
        </p:txBody>
      </p:sp>
      <p:sp>
        <p:nvSpPr>
          <p:cNvPr id="9227" name="Oval 34"/>
          <p:cNvSpPr>
            <a:spLocks noChangeArrowheads="1"/>
          </p:cNvSpPr>
          <p:nvPr/>
        </p:nvSpPr>
        <p:spPr bwMode="auto">
          <a:xfrm>
            <a:off x="2971800" y="1143000"/>
            <a:ext cx="533400" cy="304800"/>
          </a:xfrm>
          <a:prstGeom prst="ellipse">
            <a:avLst/>
          </a:prstGeom>
          <a:solidFill>
            <a:srgbClr val="71EE60"/>
          </a:solidFill>
          <a:ln w="9525">
            <a:solidFill>
              <a:schemeClr val="tx1"/>
            </a:solidFill>
            <a:round/>
            <a:headEnd/>
            <a:tailEnd/>
          </a:ln>
        </p:spPr>
        <p:txBody>
          <a:bodyPr wrap="none" anchor="ctr"/>
          <a:lstStyle/>
          <a:p>
            <a:pPr algn="ctr" eaLnBrk="0" hangingPunct="0">
              <a:spcBef>
                <a:spcPct val="50000"/>
              </a:spcBef>
              <a:spcAft>
                <a:spcPct val="50000"/>
              </a:spcAft>
            </a:pPr>
            <a:r>
              <a:rPr lang="en-US" sz="1200">
                <a:latin typeface="Times New Roman" pitchFamily="18" charset="0"/>
                <a:ea typeface="ＭＳ Ｐゴシック" pitchFamily="34" charset="-128"/>
              </a:rPr>
              <a:t>LES</a:t>
            </a:r>
          </a:p>
        </p:txBody>
      </p:sp>
      <p:sp>
        <p:nvSpPr>
          <p:cNvPr id="28" name="Text Box 48"/>
          <p:cNvSpPr txBox="1">
            <a:spLocks noChangeArrowheads="1"/>
          </p:cNvSpPr>
          <p:nvPr/>
        </p:nvSpPr>
        <p:spPr bwMode="auto">
          <a:xfrm>
            <a:off x="7620000" y="1981200"/>
            <a:ext cx="1524000" cy="523875"/>
          </a:xfrm>
          <a:prstGeom prst="rect">
            <a:avLst/>
          </a:prstGeom>
          <a:solidFill>
            <a:schemeClr val="accent3"/>
          </a:solidFill>
          <a:ln w="9525">
            <a:noFill/>
            <a:miter lim="800000"/>
            <a:headEnd/>
            <a:tailEnd/>
          </a:ln>
        </p:spPr>
        <p:txBody>
          <a:bodyPr>
            <a:spAutoFit/>
          </a:bodyPr>
          <a:lstStyle/>
          <a:p>
            <a:pPr eaLnBrk="0" hangingPunct="0">
              <a:spcBef>
                <a:spcPct val="50000"/>
              </a:spcBef>
              <a:spcAft>
                <a:spcPct val="50000"/>
              </a:spcAft>
              <a:defRPr/>
            </a:pPr>
            <a:r>
              <a:rPr lang="en-US" sz="1400" dirty="0">
                <a:latin typeface="Times New Roman" pitchFamily="18" charset="0"/>
                <a:ea typeface="ＭＳ Ｐゴシック" charset="-128"/>
              </a:rPr>
              <a:t>SPP </a:t>
            </a:r>
            <a:r>
              <a:rPr lang="en-US" sz="1400" dirty="0">
                <a:latin typeface="Times New Roman" pitchFamily="18" charset="0"/>
                <a:ea typeface="ＭＳ Ｐゴシック" charset="-128"/>
              </a:rPr>
              <a:t>EIS Market BAs  </a:t>
            </a:r>
            <a:r>
              <a:rPr lang="en-US" sz="1400" dirty="0">
                <a:latin typeface="Times New Roman" pitchFamily="18" charset="0"/>
                <a:ea typeface="ＭＳ Ｐゴシック" charset="-128"/>
              </a:rPr>
              <a:t>(</a:t>
            </a:r>
            <a:r>
              <a:rPr lang="en-US" sz="1400" dirty="0">
                <a:latin typeface="Times New Roman" pitchFamily="18" charset="0"/>
                <a:ea typeface="ＭＳ Ｐゴシック" charset="-128"/>
              </a:rPr>
              <a:t>16)</a:t>
            </a:r>
            <a:endParaRPr lang="en-US" sz="1400" dirty="0">
              <a:latin typeface="Times New Roman" pitchFamily="18" charset="0"/>
              <a:ea typeface="ＭＳ Ｐゴシック" charset="-128"/>
            </a:endParaRPr>
          </a:p>
        </p:txBody>
      </p:sp>
      <p:sp>
        <p:nvSpPr>
          <p:cNvPr id="9229" name="Oval 20"/>
          <p:cNvSpPr>
            <a:spLocks noChangeArrowheads="1"/>
          </p:cNvSpPr>
          <p:nvPr/>
        </p:nvSpPr>
        <p:spPr bwMode="auto">
          <a:xfrm>
            <a:off x="6858000" y="1981200"/>
            <a:ext cx="685800" cy="477838"/>
          </a:xfrm>
          <a:prstGeom prst="ellipse">
            <a:avLst/>
          </a:prstGeom>
          <a:solidFill>
            <a:srgbClr val="99FF66"/>
          </a:solidFill>
          <a:ln w="9525">
            <a:solidFill>
              <a:schemeClr val="tx1"/>
            </a:solidFill>
            <a:round/>
            <a:headEnd/>
            <a:tailEnd/>
          </a:ln>
        </p:spPr>
        <p:txBody>
          <a:bodyPr wrap="none" anchor="ctr"/>
          <a:lstStyle/>
          <a:p>
            <a:pPr algn="ctr" eaLnBrk="0" hangingPunct="0">
              <a:spcBef>
                <a:spcPct val="50000"/>
              </a:spcBef>
              <a:spcAft>
                <a:spcPct val="50000"/>
              </a:spcAft>
            </a:pPr>
            <a:r>
              <a:rPr lang="en-US" sz="1400" b="0">
                <a:latin typeface="Times New Roman" pitchFamily="18" charset="0"/>
                <a:ea typeface="ＭＳ Ｐゴシック" pitchFamily="34" charset="-128"/>
              </a:rPr>
              <a:t>XXX</a:t>
            </a:r>
          </a:p>
        </p:txBody>
      </p:sp>
      <p:sp>
        <p:nvSpPr>
          <p:cNvPr id="32" name="Text Box 48"/>
          <p:cNvSpPr txBox="1">
            <a:spLocks noChangeArrowheads="1"/>
          </p:cNvSpPr>
          <p:nvPr/>
        </p:nvSpPr>
        <p:spPr bwMode="auto">
          <a:xfrm>
            <a:off x="7620000" y="2895600"/>
            <a:ext cx="1524000" cy="307975"/>
          </a:xfrm>
          <a:prstGeom prst="rect">
            <a:avLst/>
          </a:prstGeom>
          <a:solidFill>
            <a:schemeClr val="accent3"/>
          </a:solidFill>
          <a:ln w="9525">
            <a:noFill/>
            <a:miter lim="800000"/>
            <a:headEnd/>
            <a:tailEnd/>
          </a:ln>
        </p:spPr>
        <p:txBody>
          <a:bodyPr>
            <a:spAutoFit/>
          </a:bodyPr>
          <a:lstStyle/>
          <a:p>
            <a:pPr eaLnBrk="0" hangingPunct="0">
              <a:spcBef>
                <a:spcPct val="50000"/>
              </a:spcBef>
              <a:spcAft>
                <a:spcPct val="50000"/>
              </a:spcAft>
              <a:defRPr/>
            </a:pPr>
            <a:r>
              <a:rPr lang="en-US" sz="1400" dirty="0">
                <a:latin typeface="Times New Roman" pitchFamily="18" charset="0"/>
                <a:ea typeface="ＭＳ Ｐゴシック" charset="-128"/>
              </a:rPr>
              <a:t>Flow gate</a:t>
            </a:r>
            <a:endParaRPr lang="en-US" sz="1400" dirty="0">
              <a:latin typeface="Times New Roman" pitchFamily="18" charset="0"/>
              <a:ea typeface="ＭＳ Ｐゴシック" charset="-128"/>
            </a:endParaRPr>
          </a:p>
        </p:txBody>
      </p:sp>
      <p:sp>
        <p:nvSpPr>
          <p:cNvPr id="5" name="Down Arrow 4"/>
          <p:cNvSpPr/>
          <p:nvPr/>
        </p:nvSpPr>
        <p:spPr>
          <a:xfrm>
            <a:off x="3124200" y="1676400"/>
            <a:ext cx="3048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ndParaRPr>
          </a:p>
        </p:txBody>
      </p:sp>
      <p:sp>
        <p:nvSpPr>
          <p:cNvPr id="49" name="Down Arrow 48"/>
          <p:cNvSpPr/>
          <p:nvPr/>
        </p:nvSpPr>
        <p:spPr>
          <a:xfrm>
            <a:off x="7086600" y="2971800"/>
            <a:ext cx="3048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ndParaRPr>
          </a:p>
        </p:txBody>
      </p:sp>
      <p:sp>
        <p:nvSpPr>
          <p:cNvPr id="51" name="Multiply 50"/>
          <p:cNvSpPr/>
          <p:nvPr/>
        </p:nvSpPr>
        <p:spPr>
          <a:xfrm>
            <a:off x="2667000" y="2743200"/>
            <a:ext cx="533400" cy="533400"/>
          </a:xfrm>
          <a:prstGeom prst="mathMultiply">
            <a:avLst/>
          </a:prstGeom>
          <a:solidFill>
            <a:srgbClr val="FC101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Multiply 51"/>
          <p:cNvSpPr/>
          <p:nvPr/>
        </p:nvSpPr>
        <p:spPr>
          <a:xfrm>
            <a:off x="7010400" y="3810000"/>
            <a:ext cx="533400" cy="533400"/>
          </a:xfrm>
          <a:prstGeom prst="mathMultiply">
            <a:avLst/>
          </a:prstGeom>
          <a:solidFill>
            <a:srgbClr val="FC101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 Box 48"/>
          <p:cNvSpPr txBox="1">
            <a:spLocks noChangeArrowheads="1"/>
          </p:cNvSpPr>
          <p:nvPr/>
        </p:nvSpPr>
        <p:spPr bwMode="auto">
          <a:xfrm>
            <a:off x="7620000" y="3657600"/>
            <a:ext cx="1524000" cy="1384300"/>
          </a:xfrm>
          <a:prstGeom prst="rect">
            <a:avLst/>
          </a:prstGeom>
          <a:solidFill>
            <a:schemeClr val="accent3"/>
          </a:solidFill>
          <a:ln w="9525">
            <a:noFill/>
            <a:miter lim="800000"/>
            <a:headEnd/>
            <a:tailEnd/>
          </a:ln>
        </p:spPr>
        <p:txBody>
          <a:bodyPr>
            <a:spAutoFit/>
          </a:bodyPr>
          <a:lstStyle/>
          <a:p>
            <a:pPr eaLnBrk="0" hangingPunct="0">
              <a:spcBef>
                <a:spcPct val="50000"/>
              </a:spcBef>
              <a:spcAft>
                <a:spcPct val="50000"/>
              </a:spcAft>
              <a:defRPr/>
            </a:pPr>
            <a:r>
              <a:rPr lang="en-US" sz="1400" dirty="0">
                <a:latin typeface="Times New Roman" pitchFamily="18" charset="0"/>
                <a:ea typeface="ＭＳ Ｐゴシック" charset="-128"/>
              </a:rPr>
              <a:t>Represents</a:t>
            </a:r>
            <a:br>
              <a:rPr lang="en-US" sz="1400" dirty="0">
                <a:latin typeface="Times New Roman" pitchFamily="18" charset="0"/>
                <a:ea typeface="ＭＳ Ｐゴシック" charset="-128"/>
              </a:rPr>
            </a:br>
            <a:r>
              <a:rPr lang="en-US" sz="1400" dirty="0">
                <a:latin typeface="Times New Roman" pitchFamily="18" charset="0"/>
                <a:ea typeface="ＭＳ Ｐゴシック" charset="-128"/>
              </a:rPr>
              <a:t>weighted average</a:t>
            </a:r>
            <a:br>
              <a:rPr lang="en-US" sz="1400" dirty="0">
                <a:latin typeface="Times New Roman" pitchFamily="18" charset="0"/>
                <a:ea typeface="ＭＳ Ｐゴシック" charset="-128"/>
              </a:rPr>
            </a:br>
            <a:r>
              <a:rPr lang="en-US" sz="1400" dirty="0">
                <a:latin typeface="Times New Roman" pitchFamily="18" charset="0"/>
                <a:ea typeface="ＭＳ Ｐゴシック" charset="-128"/>
              </a:rPr>
              <a:t>Load Shift factor</a:t>
            </a:r>
            <a:br>
              <a:rPr lang="en-US" sz="1400" dirty="0">
                <a:latin typeface="Times New Roman" pitchFamily="18" charset="0"/>
                <a:ea typeface="ＭＳ Ｐゴシック" charset="-128"/>
              </a:rPr>
            </a:br>
            <a:r>
              <a:rPr lang="en-US" sz="1400" dirty="0">
                <a:latin typeface="Times New Roman" pitchFamily="18" charset="0"/>
                <a:ea typeface="ＭＳ Ｐゴシック" charset="-128"/>
              </a:rPr>
              <a:t>SPP EIS Market</a:t>
            </a:r>
          </a:p>
          <a:p>
            <a:pPr eaLnBrk="0" hangingPunct="0">
              <a:spcBef>
                <a:spcPct val="50000"/>
              </a:spcBef>
              <a:spcAft>
                <a:spcPct val="50000"/>
              </a:spcAft>
              <a:defRPr/>
            </a:pPr>
            <a:endParaRPr lang="en-US" sz="1400" dirty="0">
              <a:latin typeface="Times New Roman" pitchFamily="18" charset="0"/>
              <a:ea typeface="ＭＳ Ｐゴシック" charset="-128"/>
            </a:endParaRPr>
          </a:p>
        </p:txBody>
      </p:sp>
      <p:sp>
        <p:nvSpPr>
          <p:cNvPr id="9236" name="TextBox 53"/>
          <p:cNvSpPr txBox="1">
            <a:spLocks noChangeArrowheads="1"/>
          </p:cNvSpPr>
          <p:nvPr/>
        </p:nvSpPr>
        <p:spPr bwMode="auto">
          <a:xfrm>
            <a:off x="914400" y="457200"/>
            <a:ext cx="1635125" cy="523875"/>
          </a:xfrm>
          <a:prstGeom prst="rect">
            <a:avLst/>
          </a:prstGeom>
          <a:noFill/>
          <a:ln w="9525">
            <a:noFill/>
            <a:miter lim="800000"/>
            <a:headEnd/>
            <a:tailEnd/>
          </a:ln>
        </p:spPr>
        <p:txBody>
          <a:bodyPr wrap="none">
            <a:spAutoFit/>
          </a:bodyPr>
          <a:lstStyle/>
          <a:p>
            <a:r>
              <a:rPr lang="en-US" sz="1400"/>
              <a:t>Generation: 1500</a:t>
            </a:r>
          </a:p>
          <a:p>
            <a:r>
              <a:rPr lang="en-US" sz="1400"/>
              <a:t>Load: 1000 </a:t>
            </a:r>
          </a:p>
        </p:txBody>
      </p:sp>
      <p:cxnSp>
        <p:nvCxnSpPr>
          <p:cNvPr id="56" name="Straight Arrow Connector 55"/>
          <p:cNvCxnSpPr/>
          <p:nvPr/>
        </p:nvCxnSpPr>
        <p:spPr>
          <a:xfrm rot="16200000" flipH="1">
            <a:off x="1485900" y="1409700"/>
            <a:ext cx="1905000" cy="76200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6896101" y="5067300"/>
            <a:ext cx="685800" cy="3175"/>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Text Box 48"/>
          <p:cNvSpPr txBox="1">
            <a:spLocks noChangeArrowheads="1"/>
          </p:cNvSpPr>
          <p:nvPr/>
        </p:nvSpPr>
        <p:spPr bwMode="auto">
          <a:xfrm>
            <a:off x="7620000" y="4724400"/>
            <a:ext cx="1524000" cy="1384300"/>
          </a:xfrm>
          <a:prstGeom prst="rect">
            <a:avLst/>
          </a:prstGeom>
          <a:solidFill>
            <a:schemeClr val="accent3"/>
          </a:solidFill>
          <a:ln w="9525">
            <a:noFill/>
            <a:miter lim="800000"/>
            <a:headEnd/>
            <a:tailEnd/>
          </a:ln>
        </p:spPr>
        <p:txBody>
          <a:bodyPr>
            <a:spAutoFit/>
          </a:bodyPr>
          <a:lstStyle/>
          <a:p>
            <a:pPr eaLnBrk="0" hangingPunct="0">
              <a:spcBef>
                <a:spcPct val="50000"/>
              </a:spcBef>
              <a:spcAft>
                <a:spcPct val="50000"/>
              </a:spcAft>
              <a:defRPr/>
            </a:pPr>
            <a:r>
              <a:rPr lang="en-US" sz="1400" dirty="0">
                <a:latin typeface="Times New Roman" pitchFamily="18" charset="0"/>
                <a:ea typeface="ＭＳ Ｐゴシック" charset="-128"/>
              </a:rPr>
              <a:t>Represents</a:t>
            </a:r>
            <a:br>
              <a:rPr lang="en-US" sz="1400" dirty="0">
                <a:latin typeface="Times New Roman" pitchFamily="18" charset="0"/>
                <a:ea typeface="ＭＳ Ｐゴシック" charset="-128"/>
              </a:rPr>
            </a:br>
            <a:r>
              <a:rPr lang="en-US" sz="1400" dirty="0">
                <a:latin typeface="Times New Roman" pitchFamily="18" charset="0"/>
                <a:ea typeface="ＭＳ Ｐゴシック" charset="-128"/>
              </a:rPr>
              <a:t>transaction</a:t>
            </a:r>
            <a:br>
              <a:rPr lang="en-US" sz="1400" dirty="0">
                <a:latin typeface="Times New Roman" pitchFamily="18" charset="0"/>
                <a:ea typeface="ＭＳ Ｐゴシック" charset="-128"/>
              </a:rPr>
            </a:br>
            <a:r>
              <a:rPr lang="en-US" sz="1400" dirty="0">
                <a:latin typeface="Times New Roman" pitchFamily="18" charset="0"/>
                <a:ea typeface="ＭＳ Ｐゴシック" charset="-128"/>
              </a:rPr>
              <a:t>that is included</a:t>
            </a:r>
            <a:br>
              <a:rPr lang="en-US" sz="1400" dirty="0">
                <a:latin typeface="Times New Roman" pitchFamily="18" charset="0"/>
                <a:ea typeface="ＭＳ Ｐゴシック" charset="-128"/>
              </a:rPr>
            </a:br>
            <a:r>
              <a:rPr lang="en-US" sz="1400" dirty="0">
                <a:latin typeface="Times New Roman" pitchFamily="18" charset="0"/>
                <a:ea typeface="ＭＳ Ｐゴシック" charset="-128"/>
              </a:rPr>
              <a:t>in the impact</a:t>
            </a:r>
            <a:br>
              <a:rPr lang="en-US" sz="1400" dirty="0">
                <a:latin typeface="Times New Roman" pitchFamily="18" charset="0"/>
                <a:ea typeface="ＭＳ Ｐゴシック" charset="-128"/>
              </a:rPr>
            </a:br>
            <a:r>
              <a:rPr lang="en-US" sz="1400" dirty="0">
                <a:latin typeface="Times New Roman" pitchFamily="18" charset="0"/>
                <a:ea typeface="ＭＳ Ｐゴシック" charset="-128"/>
              </a:rPr>
              <a:t>calculations of</a:t>
            </a:r>
            <a:br>
              <a:rPr lang="en-US" sz="1400" dirty="0">
                <a:latin typeface="Times New Roman" pitchFamily="18" charset="0"/>
                <a:ea typeface="ＭＳ Ｐゴシック" charset="-128"/>
              </a:rPr>
            </a:br>
            <a:r>
              <a:rPr lang="en-US" sz="1400" dirty="0">
                <a:latin typeface="Times New Roman" pitchFamily="18" charset="0"/>
                <a:ea typeface="ＭＳ Ｐゴシック" charset="-128"/>
              </a:rPr>
              <a:t>Market Flow</a:t>
            </a:r>
            <a:endParaRPr lang="en-US" sz="1400" dirty="0">
              <a:latin typeface="Times New Roman" pitchFamily="18" charset="0"/>
              <a:ea typeface="ＭＳ Ｐゴシック" charset="-128"/>
            </a:endParaRPr>
          </a:p>
        </p:txBody>
      </p:sp>
      <p:graphicFrame>
        <p:nvGraphicFramePr>
          <p:cNvPr id="62" name="Content Placeholder 3"/>
          <p:cNvGraphicFramePr>
            <a:graphicFrameLocks/>
          </p:cNvGraphicFramePr>
          <p:nvPr/>
        </p:nvGraphicFramePr>
        <p:xfrm>
          <a:off x="2438400" y="4784725"/>
          <a:ext cx="4343400" cy="1859280"/>
        </p:xfrm>
        <a:graphic>
          <a:graphicData uri="http://schemas.openxmlformats.org/drawingml/2006/table">
            <a:tbl>
              <a:tblPr firstRow="1" bandRow="1">
                <a:tableStyleId>{5C22544A-7EE6-4342-B048-85BDC9FD1C3A}</a:tableStyleId>
              </a:tblPr>
              <a:tblGrid>
                <a:gridCol w="1407584"/>
                <a:gridCol w="965200"/>
                <a:gridCol w="1005416"/>
                <a:gridCol w="965200"/>
              </a:tblGrid>
              <a:tr h="419867">
                <a:tc>
                  <a:txBody>
                    <a:bodyPr/>
                    <a:lstStyle/>
                    <a:p>
                      <a:r>
                        <a:rPr lang="en-US" sz="1400" b="1" dirty="0" smtClean="0"/>
                        <a:t>Applied calculation PFV</a:t>
                      </a:r>
                      <a:endParaRPr lang="en-US" sz="1400" b="1" dirty="0"/>
                    </a:p>
                  </a:txBody>
                  <a:tcPr/>
                </a:tc>
                <a:tc>
                  <a:txBody>
                    <a:bodyPr/>
                    <a:lstStyle/>
                    <a:p>
                      <a:pPr algn="ctr"/>
                      <a:r>
                        <a:rPr lang="en-US" sz="1400" b="1" dirty="0" smtClean="0"/>
                        <a:t>Forward impact</a:t>
                      </a:r>
                      <a:endParaRPr lang="en-US" sz="1400" b="1" dirty="0"/>
                    </a:p>
                  </a:txBody>
                  <a:tcPr/>
                </a:tc>
                <a:tc>
                  <a:txBody>
                    <a:bodyPr/>
                    <a:lstStyle/>
                    <a:p>
                      <a:pPr algn="ctr"/>
                      <a:r>
                        <a:rPr lang="en-US" sz="1400" b="1" dirty="0" smtClean="0"/>
                        <a:t>Reverse impact</a:t>
                      </a:r>
                      <a:endParaRPr lang="en-US" sz="1400" b="1" dirty="0"/>
                    </a:p>
                  </a:txBody>
                  <a:tcPr/>
                </a:tc>
                <a:tc>
                  <a:txBody>
                    <a:bodyPr/>
                    <a:lstStyle/>
                    <a:p>
                      <a:pPr algn="ctr"/>
                      <a:r>
                        <a:rPr lang="en-US" sz="1400" b="1" dirty="0" smtClean="0"/>
                        <a:t>Net Impact</a:t>
                      </a:r>
                      <a:endParaRPr lang="en-US" sz="1400" b="1" dirty="0"/>
                    </a:p>
                  </a:txBody>
                  <a:tcPr/>
                </a:tc>
              </a:tr>
              <a:tr h="284886">
                <a:tc>
                  <a:txBody>
                    <a:bodyPr/>
                    <a:lstStyle/>
                    <a:p>
                      <a:endParaRPr lang="en-US" sz="1400" b="1" dirty="0"/>
                    </a:p>
                  </a:txBody>
                  <a:tcPr/>
                </a:tc>
                <a:tc>
                  <a:txBody>
                    <a:bodyPr/>
                    <a:lstStyle/>
                    <a:p>
                      <a:pPr algn="ctr"/>
                      <a:r>
                        <a:rPr lang="en-US" sz="1400" b="1" dirty="0" smtClean="0"/>
                        <a:t>MW</a:t>
                      </a:r>
                      <a:endParaRPr lang="en-US" sz="1400" b="1" dirty="0"/>
                    </a:p>
                  </a:txBody>
                  <a:tcPr/>
                </a:tc>
                <a:tc>
                  <a:txBody>
                    <a:bodyPr/>
                    <a:lstStyle/>
                    <a:p>
                      <a:pPr algn="ctr"/>
                      <a:r>
                        <a:rPr lang="en-US" sz="1400" b="1" dirty="0" smtClean="0"/>
                        <a:t>MW</a:t>
                      </a:r>
                      <a:endParaRPr lang="en-US" sz="1400" b="1" dirty="0"/>
                    </a:p>
                  </a:txBody>
                  <a:tcPr/>
                </a:tc>
                <a:tc>
                  <a:txBody>
                    <a:bodyPr/>
                    <a:lstStyle/>
                    <a:p>
                      <a:pPr algn="ctr"/>
                      <a:r>
                        <a:rPr lang="en-US" sz="1400" b="1" dirty="0" smtClean="0"/>
                        <a:t>MW</a:t>
                      </a:r>
                      <a:endParaRPr lang="en-US" sz="1400" b="1" dirty="0"/>
                    </a:p>
                  </a:txBody>
                  <a:tcPr/>
                </a:tc>
              </a:tr>
              <a:tr h="246981">
                <a:tc>
                  <a:txBody>
                    <a:bodyPr/>
                    <a:lstStyle/>
                    <a:p>
                      <a:r>
                        <a:rPr lang="en-US" sz="1400" b="1" dirty="0" smtClean="0"/>
                        <a:t>Market approach</a:t>
                      </a:r>
                      <a:endParaRPr lang="en-US" sz="1400" b="1" dirty="0"/>
                    </a:p>
                  </a:txBody>
                  <a:tcPr/>
                </a:tc>
                <a:tc>
                  <a:txBody>
                    <a:bodyPr/>
                    <a:lstStyle/>
                    <a:p>
                      <a:pPr algn="ctr"/>
                      <a:r>
                        <a:rPr lang="en-US" sz="1400" b="1" dirty="0" smtClean="0"/>
                        <a:t>700</a:t>
                      </a:r>
                      <a:endParaRPr lang="en-US" sz="1400" b="1" dirty="0"/>
                    </a:p>
                  </a:txBody>
                  <a:tcPr/>
                </a:tc>
                <a:tc>
                  <a:txBody>
                    <a:bodyPr/>
                    <a:lstStyle/>
                    <a:p>
                      <a:pPr algn="ctr"/>
                      <a:r>
                        <a:rPr lang="en-US" sz="1400" b="1" dirty="0" smtClean="0"/>
                        <a:t>300</a:t>
                      </a:r>
                      <a:endParaRPr lang="en-US" sz="1400" b="1" dirty="0"/>
                    </a:p>
                  </a:txBody>
                  <a:tcPr/>
                </a:tc>
                <a:tc>
                  <a:txBody>
                    <a:bodyPr/>
                    <a:lstStyle/>
                    <a:p>
                      <a:pPr algn="ctr"/>
                      <a:r>
                        <a:rPr lang="en-US" sz="1400" b="1" dirty="0" smtClean="0"/>
                        <a:t>400</a:t>
                      </a:r>
                      <a:endParaRPr lang="en-US" sz="1400" b="1" dirty="0"/>
                    </a:p>
                  </a:txBody>
                  <a:tcPr/>
                </a:tc>
              </a:tr>
              <a:tr h="419867">
                <a:tc>
                  <a:txBody>
                    <a:bodyPr/>
                    <a:lstStyle/>
                    <a:p>
                      <a:r>
                        <a:rPr lang="en-US" sz="1400" b="1" dirty="0" smtClean="0"/>
                        <a:t>Non Market approach</a:t>
                      </a:r>
                      <a:endParaRPr lang="en-US" sz="1400" b="1" dirty="0"/>
                    </a:p>
                  </a:txBody>
                  <a:tcPr/>
                </a:tc>
                <a:tc>
                  <a:txBody>
                    <a:bodyPr/>
                    <a:lstStyle/>
                    <a:p>
                      <a:pPr algn="ctr"/>
                      <a:r>
                        <a:rPr lang="en-US" sz="1400" b="1" dirty="0" smtClean="0"/>
                        <a:t>1600</a:t>
                      </a:r>
                      <a:endParaRPr lang="en-US" sz="1400" b="1" dirty="0"/>
                    </a:p>
                  </a:txBody>
                  <a:tcPr/>
                </a:tc>
                <a:tc>
                  <a:txBody>
                    <a:bodyPr/>
                    <a:lstStyle/>
                    <a:p>
                      <a:pPr algn="ctr"/>
                      <a:r>
                        <a:rPr lang="en-US" sz="1400" b="1" dirty="0" smtClean="0"/>
                        <a:t>1200</a:t>
                      </a:r>
                      <a:endParaRPr lang="en-US" sz="1400" b="1" dirty="0"/>
                    </a:p>
                  </a:txBody>
                  <a:tcPr/>
                </a:tc>
                <a:tc>
                  <a:txBody>
                    <a:bodyPr/>
                    <a:lstStyle/>
                    <a:p>
                      <a:pPr algn="ctr"/>
                      <a:r>
                        <a:rPr lang="en-US" sz="1400" b="1" dirty="0" smtClean="0"/>
                        <a:t>400</a:t>
                      </a:r>
                      <a:endParaRPr lang="en-US" sz="1400" b="1" dirty="0"/>
                    </a:p>
                  </a:txBody>
                  <a:tcPr/>
                </a:tc>
              </a:tr>
            </a:tbl>
          </a:graphicData>
        </a:graphic>
      </p:graphicFrame>
      <p:sp>
        <p:nvSpPr>
          <p:cNvPr id="9267" name="TextBox 62"/>
          <p:cNvSpPr txBox="1">
            <a:spLocks noChangeArrowheads="1"/>
          </p:cNvSpPr>
          <p:nvPr/>
        </p:nvSpPr>
        <p:spPr bwMode="auto">
          <a:xfrm>
            <a:off x="0" y="1371600"/>
            <a:ext cx="2611438" cy="830263"/>
          </a:xfrm>
          <a:prstGeom prst="rect">
            <a:avLst/>
          </a:prstGeom>
          <a:solidFill>
            <a:srgbClr val="E5FB11"/>
          </a:solidFill>
          <a:ln w="9525">
            <a:noFill/>
            <a:miter lim="800000"/>
            <a:headEnd/>
            <a:tailEnd/>
          </a:ln>
        </p:spPr>
        <p:txBody>
          <a:bodyPr wrap="none">
            <a:spAutoFit/>
          </a:bodyPr>
          <a:lstStyle/>
          <a:p>
            <a:r>
              <a:rPr lang="en-US" sz="1200"/>
              <a:t>Transaction considered by </a:t>
            </a:r>
          </a:p>
          <a:p>
            <a:r>
              <a:rPr lang="en-US" sz="1200"/>
              <a:t>PFV Gen-to-Load  Calculation</a:t>
            </a:r>
          </a:p>
          <a:p>
            <a:r>
              <a:rPr lang="en-US" sz="1200"/>
              <a:t>* Market approach: 500 MW</a:t>
            </a:r>
          </a:p>
          <a:p>
            <a:r>
              <a:rPr lang="en-US" sz="1200"/>
              <a:t>* Non Market approach: 1500 MW</a:t>
            </a:r>
          </a:p>
        </p:txBody>
      </p:sp>
      <p:sp>
        <p:nvSpPr>
          <p:cNvPr id="64" name="Oval 63"/>
          <p:cNvSpPr/>
          <p:nvPr/>
        </p:nvSpPr>
        <p:spPr>
          <a:xfrm>
            <a:off x="3810000" y="5105400"/>
            <a:ext cx="1143000" cy="1600200"/>
          </a:xfrm>
          <a:prstGeom prst="ellipse">
            <a:avLst/>
          </a:prstGeom>
          <a:noFill/>
          <a:ln>
            <a:solidFill>
              <a:srgbClr val="FC101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69" name="TextBox 64"/>
          <p:cNvSpPr txBox="1">
            <a:spLocks noChangeArrowheads="1"/>
          </p:cNvSpPr>
          <p:nvPr/>
        </p:nvSpPr>
        <p:spPr bwMode="auto">
          <a:xfrm>
            <a:off x="4419600" y="6488113"/>
            <a:ext cx="1736725" cy="369887"/>
          </a:xfrm>
          <a:prstGeom prst="rect">
            <a:avLst/>
          </a:prstGeom>
          <a:solidFill>
            <a:srgbClr val="FFFF00"/>
          </a:solidFill>
          <a:ln w="9525">
            <a:noFill/>
            <a:miter lim="800000"/>
            <a:headEnd/>
            <a:tailEnd/>
          </a:ln>
        </p:spPr>
        <p:txBody>
          <a:bodyPr wrap="none">
            <a:spAutoFit/>
          </a:bodyPr>
          <a:lstStyle/>
          <a:p>
            <a:r>
              <a:rPr lang="en-US">
                <a:solidFill>
                  <a:srgbClr val="FF0000"/>
                </a:solidFill>
              </a:rPr>
              <a:t>Used for relief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2209800"/>
            <a:ext cx="4419600" cy="1143000"/>
          </a:xfrm>
        </p:spPr>
        <p:txBody>
          <a:bodyPr/>
          <a:lstStyle/>
          <a:p>
            <a:pPr eaLnBrk="1" hangingPunct="1"/>
            <a:r>
              <a:rPr lang="en-US" sz="3200" b="1" smtClean="0"/>
              <a:t>NAESB BPS Sub team (Action Item 72)</a:t>
            </a:r>
          </a:p>
        </p:txBody>
      </p:sp>
      <p:pic>
        <p:nvPicPr>
          <p:cNvPr id="10243" name="Picture 5" descr="tx yellow flowers_small.jpg"/>
          <p:cNvPicPr>
            <a:picLocks noChangeAspect="1"/>
          </p:cNvPicPr>
          <p:nvPr/>
        </p:nvPicPr>
        <p:blipFill>
          <a:blip r:embed="rId2"/>
          <a:srcRect/>
          <a:stretch>
            <a:fillRect/>
          </a:stretch>
        </p:blipFill>
        <p:spPr bwMode="auto">
          <a:xfrm>
            <a:off x="5181600" y="685800"/>
            <a:ext cx="3810000" cy="5649913"/>
          </a:xfrm>
          <a:prstGeom prst="rect">
            <a:avLst/>
          </a:prstGeom>
          <a:noFill/>
          <a:ln w="9525">
            <a:noFill/>
            <a:miter lim="800000"/>
            <a:headEnd/>
            <a:tailEnd/>
          </a:ln>
        </p:spPr>
      </p:pic>
      <p:sp>
        <p:nvSpPr>
          <p:cNvPr id="10244" name="TextBox 4"/>
          <p:cNvSpPr txBox="1">
            <a:spLocks noChangeArrowheads="1"/>
          </p:cNvSpPr>
          <p:nvPr/>
        </p:nvSpPr>
        <p:spPr bwMode="auto">
          <a:xfrm>
            <a:off x="609600" y="4495800"/>
            <a:ext cx="3448380" cy="1446550"/>
          </a:xfrm>
          <a:prstGeom prst="rect">
            <a:avLst/>
          </a:prstGeom>
          <a:noFill/>
          <a:ln w="9525">
            <a:noFill/>
            <a:miter lim="800000"/>
            <a:headEnd/>
            <a:tailEnd/>
          </a:ln>
        </p:spPr>
        <p:txBody>
          <a:bodyPr wrap="none">
            <a:spAutoFit/>
          </a:bodyPr>
          <a:lstStyle/>
          <a:p>
            <a:r>
              <a:rPr lang="en-US" sz="4400" dirty="0" smtClean="0"/>
              <a:t>Summary </a:t>
            </a:r>
          </a:p>
          <a:p>
            <a:r>
              <a:rPr lang="en-US" sz="4400" dirty="0" smtClean="0"/>
              <a:t>discussions</a:t>
            </a:r>
            <a:endParaRPr lang="en-US" sz="4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10024</TotalTime>
  <Words>730</Words>
  <Application>Microsoft Office PowerPoint</Application>
  <PresentationFormat>On-screen Show (4:3)</PresentationFormat>
  <Paragraphs>101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ＭＳ Ｐゴシック</vt:lpstr>
      <vt:lpstr>Times New Roman</vt:lpstr>
      <vt:lpstr>Office Theme</vt:lpstr>
      <vt:lpstr>NAESB BPS Sub-team (Action Item 72)</vt:lpstr>
      <vt:lpstr>NAESB BPS Sub-team (Action Item 72) SCOPE DEFINITION</vt:lpstr>
      <vt:lpstr>NAESB BPS Sub-team Action Item 72 Members Sub-team</vt:lpstr>
      <vt:lpstr>Related parking Lot Item 5  (Steve Sanders)</vt:lpstr>
      <vt:lpstr>Related Action Item 73 BPS</vt:lpstr>
      <vt:lpstr>NAESB BPS Sub-team (Action Item 72)</vt:lpstr>
      <vt:lpstr>Example demonstrating issue</vt:lpstr>
      <vt:lpstr>Slide 8</vt:lpstr>
      <vt:lpstr>NAESB BPS Sub team (Action Item 72)</vt:lpstr>
      <vt:lpstr>Summary discussions Don’t remove transfer logic</vt:lpstr>
      <vt:lpstr>Summary discussions Apply transfer logic also to Non-Markets</vt:lpstr>
      <vt:lpstr>Summary discussions The Sub-team agreed in the 12/9/2011 call with full consensus to continue its work in following areas: </vt:lpstr>
    </vt:vector>
  </TitlesOfParts>
  <Company>Southwest Power Pool,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Bert Bressers</dc:creator>
  <cp:lastModifiedBy>Bert Bressers</cp:lastModifiedBy>
  <cp:revision>446</cp:revision>
  <dcterms:created xsi:type="dcterms:W3CDTF">2011-08-04T14:50:37Z</dcterms:created>
  <dcterms:modified xsi:type="dcterms:W3CDTF">2011-12-14T13:01:07Z</dcterms:modified>
</cp:coreProperties>
</file>