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6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7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0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2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7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1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76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4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8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23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D8BA3-5775-40D8-B594-3DBA54081A57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3385C-2761-4ACC-9D48-F8080041D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1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389136"/>
              </p:ext>
            </p:extLst>
          </p:nvPr>
        </p:nvGraphicFramePr>
        <p:xfrm>
          <a:off x="1371600" y="1828800"/>
          <a:ext cx="6324600" cy="3967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762000"/>
                <a:gridCol w="812799"/>
                <a:gridCol w="677333"/>
                <a:gridCol w="677333"/>
                <a:gridCol w="677333"/>
                <a:gridCol w="812802"/>
                <a:gridCol w="685800"/>
                <a:gridCol w="762000"/>
              </a:tblGrid>
              <a:tr h="304800">
                <a:tc rowSpan="2" gridSpan="2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Last to Curtail TSPs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SOCO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TVA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DUK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PJM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MISO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SPP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EES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7680">
                <a:tc rowSpan="7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</a:p>
                    <a:p>
                      <a:pPr algn="ctr"/>
                      <a:r>
                        <a:rPr lang="en-US" dirty="0" smtClean="0"/>
                        <a:t>O</a:t>
                      </a:r>
                    </a:p>
                    <a:p>
                      <a:pPr algn="ctr"/>
                      <a:r>
                        <a:rPr lang="en-US" dirty="0" smtClean="0"/>
                        <a:t>N</a:t>
                      </a:r>
                    </a:p>
                    <a:p>
                      <a:pPr algn="ctr"/>
                      <a:r>
                        <a:rPr lang="en-US" dirty="0" smtClean="0"/>
                        <a:t>G</a:t>
                      </a:r>
                    </a:p>
                    <a:p>
                      <a:pPr algn="ctr"/>
                      <a:r>
                        <a:rPr lang="en-US" dirty="0" smtClean="0"/>
                        <a:t>E</a:t>
                      </a:r>
                    </a:p>
                    <a:p>
                      <a:pPr algn="ctr"/>
                      <a:r>
                        <a:rPr lang="en-US" dirty="0" smtClean="0"/>
                        <a:t>S</a:t>
                      </a:r>
                    </a:p>
                    <a:p>
                      <a:pPr algn="ctr"/>
                      <a:r>
                        <a:rPr lang="en-US" dirty="0" smtClean="0"/>
                        <a:t>T</a:t>
                      </a:r>
                    </a:p>
                    <a:p>
                      <a:pPr algn="ctr"/>
                      <a:r>
                        <a:rPr lang="en-US" dirty="0" smtClean="0"/>
                        <a:t>I</a:t>
                      </a:r>
                    </a:p>
                    <a:p>
                      <a:pPr algn="ctr"/>
                      <a:r>
                        <a:rPr lang="en-US" dirty="0" smtClean="0"/>
                        <a:t>O</a:t>
                      </a:r>
                    </a:p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SOCO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TVA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DUK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PJM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MISO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SPP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EES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38400" y="712346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Last to Curtail Matrix</a:t>
            </a:r>
          </a:p>
          <a:p>
            <a:pPr algn="ctr"/>
            <a:r>
              <a:rPr lang="en-US" sz="2400" b="1" dirty="0" smtClean="0"/>
              <a:t>(TSPs with Agreements)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56049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043268"/>
              </p:ext>
            </p:extLst>
          </p:nvPr>
        </p:nvGraphicFramePr>
        <p:xfrm>
          <a:off x="1524000" y="990600"/>
          <a:ext cx="6324600" cy="3967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762000"/>
                <a:gridCol w="812799"/>
                <a:gridCol w="677333"/>
                <a:gridCol w="677333"/>
                <a:gridCol w="677333"/>
                <a:gridCol w="812802"/>
                <a:gridCol w="685800"/>
                <a:gridCol w="762000"/>
              </a:tblGrid>
              <a:tr h="304800">
                <a:tc rowSpan="2" gridSpan="2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Last to Curtail TSPs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SOCO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TVA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DUK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PJM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MISO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SPP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EES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7680">
                <a:tc rowSpan="7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</a:p>
                    <a:p>
                      <a:pPr algn="ctr"/>
                      <a:r>
                        <a:rPr lang="en-US" dirty="0" smtClean="0"/>
                        <a:t>O</a:t>
                      </a:r>
                    </a:p>
                    <a:p>
                      <a:pPr algn="ctr"/>
                      <a:r>
                        <a:rPr lang="en-US" dirty="0" smtClean="0"/>
                        <a:t>N</a:t>
                      </a:r>
                    </a:p>
                    <a:p>
                      <a:pPr algn="ctr"/>
                      <a:r>
                        <a:rPr lang="en-US" dirty="0" smtClean="0"/>
                        <a:t>G</a:t>
                      </a:r>
                    </a:p>
                    <a:p>
                      <a:pPr algn="ctr"/>
                      <a:r>
                        <a:rPr lang="en-US" dirty="0" smtClean="0"/>
                        <a:t>E</a:t>
                      </a:r>
                    </a:p>
                    <a:p>
                      <a:pPr algn="ctr"/>
                      <a:r>
                        <a:rPr lang="en-US" dirty="0" smtClean="0"/>
                        <a:t>S</a:t>
                      </a:r>
                    </a:p>
                    <a:p>
                      <a:pPr algn="ctr"/>
                      <a:r>
                        <a:rPr lang="en-US" dirty="0" smtClean="0"/>
                        <a:t>T</a:t>
                      </a:r>
                    </a:p>
                    <a:p>
                      <a:pPr algn="ctr"/>
                      <a:r>
                        <a:rPr lang="en-US" dirty="0" smtClean="0"/>
                        <a:t>I</a:t>
                      </a:r>
                    </a:p>
                    <a:p>
                      <a:pPr algn="ctr"/>
                      <a:r>
                        <a:rPr lang="en-US" dirty="0" smtClean="0"/>
                        <a:t>O</a:t>
                      </a:r>
                    </a:p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SOCO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TVA</a:t>
                      </a:r>
                      <a:endParaRPr lang="en-US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DUK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PJM</a:t>
                      </a:r>
                      <a:endParaRPr 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99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MISO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SPP</a:t>
                      </a:r>
                      <a:endParaRPr lang="en-US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EES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52700" y="250681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Last to Curtail Matrix Usage</a:t>
            </a:r>
            <a:endParaRPr lang="en-US" sz="24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914400" y="5468911"/>
            <a:ext cx="7543800" cy="1046440"/>
            <a:chOff x="685800" y="5486400"/>
            <a:chExt cx="7543800" cy="1046440"/>
          </a:xfrm>
        </p:grpSpPr>
        <p:sp>
          <p:nvSpPr>
            <p:cNvPr id="2" name="TextBox 1"/>
            <p:cNvSpPr txBox="1"/>
            <p:nvPr/>
          </p:nvSpPr>
          <p:spPr>
            <a:xfrm>
              <a:off x="685800" y="5486400"/>
              <a:ext cx="7543800" cy="369332"/>
            </a:xfrm>
            <a:prstGeom prst="rect">
              <a:avLst/>
            </a:prstGeom>
            <a:solidFill>
              <a:srgbClr val="FFFF99"/>
            </a:solidFill>
          </p:spPr>
          <p:txBody>
            <a:bodyPr wrap="square" rtlCol="0">
              <a:spAutoFit/>
            </a:bodyPr>
            <a:lstStyle/>
            <a:p>
              <a:pPr>
                <a:tabLst>
                  <a:tab pos="2173288" algn="l"/>
                </a:tabLst>
              </a:pPr>
              <a:r>
                <a:rPr lang="en-US" dirty="0" smtClean="0"/>
                <a:t>Congested TSP: TVA	Last to Curtail if tag has TVA, PJM, MISO or SPP on path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85800" y="5824954"/>
              <a:ext cx="7543800" cy="369332"/>
            </a:xfrm>
            <a:prstGeom prst="rect">
              <a:avLst/>
            </a:prstGeom>
            <a:solidFill>
              <a:srgbClr val="CCFF99"/>
            </a:solidFill>
          </p:spPr>
          <p:txBody>
            <a:bodyPr wrap="square" rtlCol="0">
              <a:spAutoFit/>
            </a:bodyPr>
            <a:lstStyle/>
            <a:p>
              <a:pPr>
                <a:tabLst>
                  <a:tab pos="2173288" algn="l"/>
                </a:tabLst>
              </a:pPr>
              <a:r>
                <a:rPr lang="en-US" dirty="0" smtClean="0"/>
                <a:t>Congested TSP: PJM	Last to Curtail if tag has TVA, DUK, PJM or MISO on path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5800" y="6163508"/>
              <a:ext cx="7543800" cy="369332"/>
            </a:xfrm>
            <a:prstGeom prst="rect">
              <a:avLst/>
            </a:prstGeom>
            <a:solidFill>
              <a:srgbClr val="CCECFF"/>
            </a:solidFill>
          </p:spPr>
          <p:txBody>
            <a:bodyPr wrap="square" rtlCol="0">
              <a:spAutoFit/>
            </a:bodyPr>
            <a:lstStyle/>
            <a:p>
              <a:pPr>
                <a:tabLst>
                  <a:tab pos="2173288" algn="l"/>
                </a:tabLst>
              </a:pPr>
              <a:r>
                <a:rPr lang="en-US" dirty="0" smtClean="0"/>
                <a:t>Congested TSP: SPP	Last to Curtail if tag has TVA, MISO, SPP or EES on path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7013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132</Words>
  <Application>Microsoft Office PowerPoint</Application>
  <PresentationFormat>On-screen Show (4:3)</PresentationFormat>
  <Paragraphs>106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nelsonm</dc:creator>
  <cp:lastModifiedBy>nelsonm</cp:lastModifiedBy>
  <cp:revision>3</cp:revision>
  <dcterms:created xsi:type="dcterms:W3CDTF">2011-10-11T20:05:29Z</dcterms:created>
  <dcterms:modified xsi:type="dcterms:W3CDTF">2011-10-11T20:34:41Z</dcterms:modified>
</cp:coreProperties>
</file>