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E5951-041A-4074-8D48-80C70649ECDF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F854F-AFA5-4EAD-89E3-BBA8CD57305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BPS </a:t>
            </a:r>
            <a:br>
              <a:rPr lang="en-US" dirty="0" smtClean="0"/>
            </a:br>
            <a:r>
              <a:rPr lang="en-US" dirty="0" smtClean="0"/>
              <a:t>First-To-Curtail/Last-To-Curtail</a:t>
            </a:r>
            <a:br>
              <a:rPr lang="en-US" dirty="0" smtClean="0"/>
            </a:br>
            <a:r>
              <a:rPr lang="en-US" dirty="0" smtClean="0"/>
              <a:t>Sub Team Conference Call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 05,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Check as of Sep 30,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Action Item 54 – 3 of 5 issues completed</a:t>
            </a:r>
          </a:p>
          <a:p>
            <a:pPr lvl="1"/>
            <a:r>
              <a:rPr lang="en-US" sz="1700" dirty="0" smtClean="0"/>
              <a:t>COMPLETE – Translate Guidance Document (</a:t>
            </a:r>
            <a:r>
              <a:rPr lang="en-US" sz="1700" dirty="0" smtClean="0"/>
              <a:t>weqbps080911a17.docx) in PFV Whitepaper (Permanent Solution White Paper - Action Item 54_093011.docx)</a:t>
            </a:r>
          </a:p>
          <a:p>
            <a:pPr lvl="1"/>
            <a:r>
              <a:rPr lang="en-US" sz="1700" dirty="0" smtClean="0"/>
              <a:t>COMPLTE – Cross check guidance document with [Chris </a:t>
            </a:r>
            <a:r>
              <a:rPr lang="en-US" sz="1700" dirty="0" err="1" smtClean="0"/>
              <a:t>Advena</a:t>
            </a:r>
            <a:r>
              <a:rPr lang="en-US" sz="1700" dirty="0" smtClean="0"/>
              <a:t>] Whitepaper (</a:t>
            </a:r>
            <a:r>
              <a:rPr lang="en-US" sz="1700" dirty="0"/>
              <a:t>weqbps080911w10.docx </a:t>
            </a:r>
            <a:r>
              <a:rPr lang="en-US" sz="1700" dirty="0" smtClean="0"/>
              <a:t>)</a:t>
            </a:r>
          </a:p>
          <a:p>
            <a:pPr lvl="1"/>
            <a:r>
              <a:rPr lang="en-US" sz="1700" dirty="0" smtClean="0"/>
              <a:t>COMPLETE – Business Rules Transparency Matrix for First-To-Curtail/Last-To-Curtail (</a:t>
            </a:r>
            <a:r>
              <a:rPr lang="en-US" sz="1700" dirty="0" smtClean="0"/>
              <a:t>Permanent Solution White Paper - Action Item 54_093011.docx)</a:t>
            </a:r>
          </a:p>
          <a:p>
            <a:pPr lvl="1"/>
            <a:r>
              <a:rPr lang="en-US" sz="1700" dirty="0" smtClean="0"/>
              <a:t>WORK IN PROGRESS – Parking Lot Item # 24</a:t>
            </a:r>
          </a:p>
          <a:p>
            <a:pPr lvl="1"/>
            <a:r>
              <a:rPr lang="en-US" sz="1700" dirty="0" smtClean="0"/>
              <a:t>WORK IN PROGRESS – Reliability concerns around First-To-Curtail/Last-To-Curtail (articulated in </a:t>
            </a:r>
            <a:r>
              <a:rPr lang="en-US" sz="1700" dirty="0" smtClean="0"/>
              <a:t>weq_bps080911w11.docx)</a:t>
            </a:r>
          </a:p>
          <a:p>
            <a:r>
              <a:rPr lang="en-US" sz="2200" dirty="0" smtClean="0"/>
              <a:t>WORK IN PROGRESS - </a:t>
            </a:r>
            <a:r>
              <a:rPr lang="en-US" sz="2400" dirty="0" smtClean="0"/>
              <a:t>Verify definition of “First to Curtail” is consistent with PFV Whitepaper</a:t>
            </a:r>
          </a:p>
          <a:p>
            <a:r>
              <a:rPr lang="en-US" sz="2200" dirty="0" smtClean="0"/>
              <a:t>WORK IN PROGRESS – Parking Lot Item # 19</a:t>
            </a:r>
          </a:p>
          <a:p>
            <a:r>
              <a:rPr lang="en-US" sz="2200" dirty="0" smtClean="0"/>
              <a:t>WORK IN PROGRESS -  Discuss and clarify Parking Lot Items 19 and 24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5821363"/>
          </a:xfrm>
        </p:spPr>
        <p:txBody>
          <a:bodyPr/>
          <a:lstStyle/>
          <a:p>
            <a:r>
              <a:rPr lang="en-US" dirty="0" smtClean="0"/>
              <a:t>Oct 5 discussion Parking Lot # 24 –</a:t>
            </a:r>
          </a:p>
          <a:p>
            <a:pPr lvl="1"/>
            <a:r>
              <a:rPr lang="en-US" dirty="0" smtClean="0"/>
              <a:t>When coordination agreement exists, transactions will be last to curtail</a:t>
            </a:r>
          </a:p>
          <a:p>
            <a:pPr lvl="1"/>
            <a:r>
              <a:rPr lang="en-US" dirty="0" smtClean="0"/>
              <a:t>To the extent all TSPs are evaluating/granting requests </a:t>
            </a:r>
            <a:r>
              <a:rPr lang="en-US" dirty="0" smtClean="0"/>
              <a:t>( for drive in, drive out, wheel through)</a:t>
            </a:r>
            <a:r>
              <a:rPr lang="en-US" dirty="0" smtClean="0"/>
              <a:t> using consistently honor 3</a:t>
            </a:r>
            <a:r>
              <a:rPr lang="en-US" baseline="30000" dirty="0" smtClean="0"/>
              <a:t>rd</a:t>
            </a:r>
            <a:r>
              <a:rPr lang="en-US" dirty="0" smtClean="0"/>
              <a:t> party </a:t>
            </a:r>
            <a:r>
              <a:rPr lang="en-US" dirty="0" err="1" smtClean="0"/>
              <a:t>flowgate</a:t>
            </a:r>
            <a:r>
              <a:rPr lang="en-US" dirty="0"/>
              <a:t> </a:t>
            </a:r>
            <a:r>
              <a:rPr lang="en-US" dirty="0" smtClean="0"/>
              <a:t>and any TSP has considered the impacted </a:t>
            </a:r>
            <a:r>
              <a:rPr lang="en-US" dirty="0" err="1" smtClean="0"/>
              <a:t>flowgate</a:t>
            </a:r>
            <a:r>
              <a:rPr lang="en-US" dirty="0"/>
              <a:t> </a:t>
            </a:r>
            <a:r>
              <a:rPr lang="en-US" dirty="0" smtClean="0"/>
              <a:t>in evaluating/granting the request, the tag should be last to curtail.</a:t>
            </a:r>
          </a:p>
          <a:p>
            <a:pPr lvl="1"/>
            <a:r>
              <a:rPr lang="en-US" dirty="0" smtClean="0"/>
              <a:t>COMPLTE – PARKING LOT ITEM  # 24 (by itself).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1"/>
            <a:ext cx="8534400" cy="5791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Oct 05 “Reliability Concerns” discussions</a:t>
            </a:r>
          </a:p>
          <a:p>
            <a:pPr lvl="1"/>
            <a:r>
              <a:rPr lang="en-US" dirty="0" smtClean="0"/>
              <a:t>Question 1: Is this a NERC Issue or a BPS Issue?</a:t>
            </a:r>
          </a:p>
          <a:p>
            <a:pPr lvl="1"/>
            <a:r>
              <a:rPr lang="en-US" dirty="0" smtClean="0"/>
              <a:t>This discussion led in to a related discussion of the granularity of GTL calculation and what IDC can support and/or will be able to support in future </a:t>
            </a:r>
          </a:p>
          <a:p>
            <a:pPr lvl="1"/>
            <a:r>
              <a:rPr lang="en-US" dirty="0" err="1" smtClean="0"/>
              <a:t>Subteam</a:t>
            </a:r>
            <a:r>
              <a:rPr lang="en-US" dirty="0" smtClean="0"/>
              <a:t> prefers that GTL impact calculation should be more granular that current IDC </a:t>
            </a:r>
          </a:p>
          <a:p>
            <a:pPr lvl="1"/>
            <a:r>
              <a:rPr lang="en-US" dirty="0" err="1" smtClean="0"/>
              <a:t>Subteam</a:t>
            </a:r>
            <a:r>
              <a:rPr lang="en-US" dirty="0" smtClean="0"/>
              <a:t> prefers that BPS should have coordinated  discussion and problem solution with NERC IDCWG and/or ORS</a:t>
            </a:r>
          </a:p>
          <a:p>
            <a:pPr lvl="1"/>
            <a:r>
              <a:rPr lang="en-US" dirty="0" smtClean="0"/>
              <a:t>At present, GTL is only considered in the forward direction, however, the net GTL impact should ideally include the net of the forward and reverse (aka </a:t>
            </a:r>
            <a:r>
              <a:rPr lang="en-US" dirty="0" err="1" smtClean="0"/>
              <a:t>counterflow</a:t>
            </a:r>
            <a:r>
              <a:rPr lang="en-US" dirty="0" smtClean="0"/>
              <a:t>) component.  Tags are only considered as unidirectional impact.  </a:t>
            </a:r>
            <a:r>
              <a:rPr lang="en-US" dirty="0" smtClean="0">
                <a:solidFill>
                  <a:srgbClr val="FF0000"/>
                </a:solidFill>
              </a:rPr>
              <a:t>This treatment of GTL in forward direction only can raise potential equity and operational issue(s)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Sub team agrees that GTL should be netted, but given the time constraints, we think netting is a large/complex project that deserves consideration as a phase II improvement and/or additional scope.  Also consider netting of tags at that point.</a:t>
            </a:r>
          </a:p>
          <a:p>
            <a:pPr lvl="1"/>
            <a:r>
              <a:rPr lang="en-US" dirty="0" smtClean="0"/>
              <a:t>NERC groups can give us decision/guidance of granularity and we can develop business rules that compliment NERC’s guidance</a:t>
            </a:r>
          </a:p>
          <a:p>
            <a:pPr lvl="1"/>
            <a:r>
              <a:rPr lang="en-US" dirty="0" smtClean="0"/>
              <a:t>Comparability issue – PTP and GTL should receive comparable treatment under first to curtail / last to curtail</a:t>
            </a:r>
          </a:p>
          <a:p>
            <a:pPr lvl="1"/>
            <a:r>
              <a:rPr lang="en-US" dirty="0" smtClean="0"/>
              <a:t>SUB TEAM CONCLUDING STATEMENT – Hold coordinated discussions with appropriate NERC groups.  BPS to decide on merit of this statement and consider path forward.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Oct 05 – </a:t>
            </a:r>
            <a:r>
              <a:rPr lang="en-US" dirty="0" err="1" smtClean="0"/>
              <a:t>Subteam</a:t>
            </a:r>
            <a:r>
              <a:rPr lang="en-US" dirty="0" smtClean="0"/>
              <a:t> is done with “reliability concerns”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86800" cy="63246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SUB TEAM CONCLUSION ON DEFINITION OF “FIRST TO CURTAIL” -</a:t>
            </a:r>
            <a:r>
              <a:rPr lang="en-US" dirty="0"/>
              <a:t> </a:t>
            </a:r>
          </a:p>
          <a:p>
            <a:pPr>
              <a:buNone/>
            </a:pPr>
            <a:r>
              <a:rPr lang="en-US" dirty="0" smtClean="0"/>
              <a:t>“First-To-Curtail” are those off-path firm transactions and GTL subject to curtailment due to a lack of coordination agreement between the effected TSPs.</a:t>
            </a:r>
          </a:p>
          <a:p>
            <a:pPr lvl="0">
              <a:buNone/>
            </a:pPr>
            <a:r>
              <a:rPr lang="en-US" dirty="0" smtClean="0"/>
              <a:t>“Last </a:t>
            </a:r>
            <a:r>
              <a:rPr lang="en-US" dirty="0"/>
              <a:t>–</a:t>
            </a:r>
            <a:r>
              <a:rPr lang="en-US" dirty="0" smtClean="0"/>
              <a:t>to-Curtail” </a:t>
            </a:r>
            <a:r>
              <a:rPr lang="en-US" dirty="0"/>
              <a:t>– only applies to on-path firm </a:t>
            </a:r>
            <a:r>
              <a:rPr lang="en-US" dirty="0" smtClean="0"/>
              <a:t>transactions and GTL, and </a:t>
            </a:r>
            <a:r>
              <a:rPr lang="en-US" dirty="0"/>
              <a:t>those off-path  </a:t>
            </a:r>
            <a:r>
              <a:rPr lang="en-US" dirty="0" smtClean="0"/>
              <a:t>firm transactions and GTL that </a:t>
            </a:r>
            <a:r>
              <a:rPr lang="en-US" dirty="0"/>
              <a:t>do not fall within First-to-Curtail</a:t>
            </a:r>
          </a:p>
          <a:p>
            <a:pPr>
              <a:buNone/>
            </a:pPr>
            <a:r>
              <a:rPr lang="en-US" dirty="0" smtClean="0"/>
              <a:t>THIS ITEM IS COMPLETE FOR SUBTEAM.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FRIDAY OCT 07</a:t>
            </a:r>
          </a:p>
          <a:p>
            <a:pPr lvl="1"/>
            <a:r>
              <a:rPr lang="en-US" dirty="0" smtClean="0"/>
              <a:t>BERT BRESSER’s POWER POINT</a:t>
            </a:r>
          </a:p>
          <a:p>
            <a:pPr lvl="1"/>
            <a:r>
              <a:rPr lang="en-US" dirty="0" smtClean="0"/>
              <a:t>STEVE SANDERS’ HOMEWORK FROM SEP 30</a:t>
            </a:r>
          </a:p>
          <a:p>
            <a:pPr lvl="1"/>
            <a:r>
              <a:rPr lang="en-US" dirty="0" smtClean="0"/>
              <a:t>ED DAVIS EMAIL DATED OCT 05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495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BPS  First-To-Curtail/Last-To-Curtail Sub Team Conference Call </vt:lpstr>
      <vt:lpstr>Status Check as of Sep 30, 2011</vt:lpstr>
      <vt:lpstr>Slide 3</vt:lpstr>
      <vt:lpstr>Slide 4</vt:lpstr>
      <vt:lpstr>Slide 5</vt:lpstr>
      <vt:lpstr>Slide 6</vt:lpstr>
      <vt:lpstr>Slide 7</vt:lpstr>
    </vt:vector>
  </TitlesOfParts>
  <Company>Westar Energy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BPS  First-To-Curtail/Last-To-Curtail Sub Team Conference Call </dc:title>
  <dc:creator>Shah Hossain</dc:creator>
  <cp:lastModifiedBy>Shah Hossain</cp:lastModifiedBy>
  <cp:revision>15</cp:revision>
  <dcterms:created xsi:type="dcterms:W3CDTF">2011-10-05T18:29:59Z</dcterms:created>
  <dcterms:modified xsi:type="dcterms:W3CDTF">2011-10-05T21:03:42Z</dcterms:modified>
</cp:coreProperties>
</file>