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9"/>
  </p:notesMasterIdLst>
  <p:handoutMasterIdLst>
    <p:handoutMasterId r:id="rId20"/>
  </p:handoutMasterIdLst>
  <p:sldIdLst>
    <p:sldId id="256" r:id="rId2"/>
    <p:sldId id="273" r:id="rId3"/>
    <p:sldId id="268" r:id="rId4"/>
    <p:sldId id="269" r:id="rId5"/>
    <p:sldId id="272" r:id="rId6"/>
    <p:sldId id="275" r:id="rId7"/>
    <p:sldId id="276" r:id="rId8"/>
    <p:sldId id="277" r:id="rId9"/>
    <p:sldId id="270" r:id="rId10"/>
    <p:sldId id="278" r:id="rId11"/>
    <p:sldId id="279" r:id="rId12"/>
    <p:sldId id="280" r:id="rId13"/>
    <p:sldId id="281" r:id="rId14"/>
    <p:sldId id="282" r:id="rId15"/>
    <p:sldId id="285" r:id="rId16"/>
    <p:sldId id="284" r:id="rId17"/>
    <p:sldId id="286"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BBB59"/>
    <a:srgbClr val="000000"/>
    <a:srgbClr val="FF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99" autoAdjust="0"/>
    <p:restoredTop sz="94660"/>
  </p:normalViewPr>
  <p:slideViewPr>
    <p:cSldViewPr>
      <p:cViewPr varScale="1">
        <p:scale>
          <a:sx n="102" d="100"/>
          <a:sy n="102" d="100"/>
        </p:scale>
        <p:origin x="-60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2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F29F65-4254-46AA-8D48-3B927AA5B69C}" type="datetimeFigureOut">
              <a:rPr lang="en-US" smtClean="0"/>
              <a:t>8/5/2011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58B88E2-AE45-4AAC-B7EE-8E64987B05FF}" type="slidenum">
              <a:rPr lang="en-US" smtClean="0"/>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7A084C6F-5BFD-4385-A63F-30566B1D395C}" type="datetimeFigureOut">
              <a:rPr lang="en-US"/>
              <a:pPr>
                <a:defRPr/>
              </a:pPr>
              <a:t>8/5/2011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14BAFBC1-49AE-433D-A0A5-2F413016723C}"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14BAFBC1-49AE-433D-A0A5-2F413016723C}" type="slidenum">
              <a:rPr lang="en-US" smtClean="0"/>
              <a:pPr>
                <a:defRPr/>
              </a:pPr>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8FB7F38D-9FCE-4DBD-824A-185D165F9286}" type="datetime1">
              <a:rPr lang="en-US"/>
              <a:pPr>
                <a:defRPr/>
              </a:pPr>
              <a:t>8/5/2011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011DDB0-0C2B-4DB0-A858-985F253EC73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6D0AC58-8008-40AF-A7AC-842D2A6ED318}" type="datetime1">
              <a:rPr lang="en-US"/>
              <a:pPr>
                <a:defRPr/>
              </a:pPr>
              <a:t>8/5/2011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B417104-B701-46F4-A6E1-180E70F4E04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86DDEEA6-F046-446F-B691-8F466BFE6DAF}" type="datetime1">
              <a:rPr lang="en-US"/>
              <a:pPr>
                <a:defRPr/>
              </a:pPr>
              <a:t>8/5/2011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51B5689-EEC9-4481-815A-7FE26A5C20C5}"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6E4EE09C-6FA5-408F-9BB0-9C6E66E88B88}" type="datetime1">
              <a:rPr lang="en-US"/>
              <a:pPr>
                <a:defRPr/>
              </a:pPr>
              <a:t>8/5/2011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A75E8C8-38A1-48CE-9B30-1BD35E3DEB9E}"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C3F41836-2436-4680-9C45-89A1D20BB4E8}" type="datetime1">
              <a:rPr lang="en-US"/>
              <a:pPr>
                <a:defRPr/>
              </a:pPr>
              <a:t>8/5/2011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257446A4-9B0E-419A-8299-11BE9C8ACC3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3E528780-5DC5-42A4-9E8E-95324359F5C2}" type="datetime1">
              <a:rPr lang="en-US"/>
              <a:pPr>
                <a:defRPr/>
              </a:pPr>
              <a:t>8/5/2011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3DCC2229-05B8-409F-B5E3-E35E9B436CA9}"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FC5FAE4-AD7C-44F4-AD45-39761B79466F}" type="datetime1">
              <a:rPr lang="en-US"/>
              <a:pPr>
                <a:defRPr/>
              </a:pPr>
              <a:t>8/5/2011</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540D01A5-1313-4B7C-9D98-0DD1C42E6199}"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2236845E-CE6E-4BF8-B0AA-E39ABA22B178}" type="datetime1">
              <a:rPr lang="en-US"/>
              <a:pPr>
                <a:defRPr/>
              </a:pPr>
              <a:t>8/5/2011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6412C349-472E-4DAD-967E-60A77BA8C64E}"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01B8F52-CBE9-4340-817B-40C520692C1C}" type="datetime1">
              <a:rPr lang="en-US"/>
              <a:pPr>
                <a:defRPr/>
              </a:pPr>
              <a:t>8/5/2011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0B0D961-8447-4DCD-A3C5-A57592505869}"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E5482AF-0956-4BF6-AC51-DECDCE5F161B}" type="datetime1">
              <a:rPr lang="en-US"/>
              <a:pPr>
                <a:defRPr/>
              </a:pPr>
              <a:t>8/5/2011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8B6DB6B-C67A-47CF-B418-D35C7313E7F9}"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ECFF320-58C7-48A6-85BF-28A156BBA44D}" type="datetime1">
              <a:rPr lang="en-US"/>
              <a:pPr>
                <a:defRPr/>
              </a:pPr>
              <a:t>8/5/2011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302889B-30E7-47B9-BF91-92A1BE9094A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F899DB3E-BB7A-4555-8F2C-B7A776AC9919}" type="datetime1">
              <a:rPr lang="en-US"/>
              <a:pPr>
                <a:defRPr/>
              </a:pPr>
              <a:t>8/5/2011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8095D354-CC69-4037-9597-9D4555FE3D6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130425"/>
            <a:ext cx="7772400" cy="1755775"/>
          </a:xfrm>
        </p:spPr>
        <p:txBody>
          <a:bodyPr/>
          <a:lstStyle/>
          <a:p>
            <a:pPr eaLnBrk="1" hangingPunct="1"/>
            <a:r>
              <a:rPr lang="en-US" dirty="0" smtClean="0"/>
              <a:t>2-Tier Firm Curtailment:</a:t>
            </a:r>
            <a:br>
              <a:rPr lang="en-US" dirty="0" smtClean="0"/>
            </a:br>
            <a:r>
              <a:rPr lang="en-US" sz="4000" dirty="0" smtClean="0"/>
              <a:t>First-to-Curtail &amp; Last-to-Curtail</a:t>
            </a:r>
            <a:br>
              <a:rPr lang="en-US" sz="4000" dirty="0" smtClean="0"/>
            </a:br>
            <a:r>
              <a:rPr lang="en-US" sz="4000" dirty="0" smtClean="0"/>
              <a:t>Examples </a:t>
            </a:r>
            <a:r>
              <a:rPr lang="en-US" dirty="0" smtClean="0"/>
              <a:t/>
            </a:r>
            <a:br>
              <a:rPr lang="en-US" dirty="0" smtClean="0"/>
            </a:br>
            <a:r>
              <a:rPr lang="en-US" sz="3600" dirty="0" smtClean="0"/>
              <a:t> NAESB BPS: August 9-10, 201</a:t>
            </a:r>
            <a:endParaRPr lang="en-US" dirty="0" smtClean="0"/>
          </a:p>
        </p:txBody>
      </p:sp>
      <p:sp>
        <p:nvSpPr>
          <p:cNvPr id="3" name="Slide Number Placeholder 2"/>
          <p:cNvSpPr>
            <a:spLocks noGrp="1"/>
          </p:cNvSpPr>
          <p:nvPr>
            <p:ph type="sldNum" sz="quarter" idx="12"/>
          </p:nvPr>
        </p:nvSpPr>
        <p:spPr/>
        <p:txBody>
          <a:bodyPr/>
          <a:lstStyle/>
          <a:p>
            <a:pPr>
              <a:defRPr/>
            </a:pPr>
            <a:fld id="{C4FB6478-F849-4A8D-8985-B3801B275B67}" type="slidenum">
              <a:rPr lang="en-US" smtClean="0"/>
              <a:pPr>
                <a:defRPr/>
              </a:pPr>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0"/>
            <a:ext cx="8229600" cy="1417638"/>
          </a:xfrm>
        </p:spPr>
        <p:txBody>
          <a:bodyPr/>
          <a:lstStyle/>
          <a:p>
            <a:r>
              <a:rPr lang="en-US" dirty="0" smtClean="0"/>
              <a:t>2-Tier Firm Curtailment</a:t>
            </a:r>
            <a:endParaRPr lang="en-US" dirty="0"/>
          </a:p>
        </p:txBody>
      </p:sp>
      <p:sp>
        <p:nvSpPr>
          <p:cNvPr id="98" name="Content Placeholder 97"/>
          <p:cNvSpPr>
            <a:spLocks noGrp="1"/>
          </p:cNvSpPr>
          <p:nvPr>
            <p:ph sz="half" idx="1"/>
          </p:nvPr>
        </p:nvSpPr>
        <p:spPr>
          <a:xfrm>
            <a:off x="228600" y="1219200"/>
            <a:ext cx="4343400" cy="5410200"/>
          </a:xfrm>
        </p:spPr>
        <p:txBody>
          <a:bodyPr/>
          <a:lstStyle/>
          <a:p>
            <a:pPr>
              <a:buNone/>
            </a:pPr>
            <a:r>
              <a:rPr lang="en-US" dirty="0" smtClean="0"/>
              <a:t>Legend:</a:t>
            </a:r>
          </a:p>
          <a:p>
            <a:r>
              <a:rPr lang="en-US" dirty="0" smtClean="0"/>
              <a:t>TSPs: </a:t>
            </a:r>
            <a:r>
              <a:rPr lang="en-US" dirty="0" smtClean="0">
                <a:solidFill>
                  <a:srgbClr val="CC9900"/>
                </a:solidFill>
              </a:rPr>
              <a:t>A</a:t>
            </a:r>
            <a:r>
              <a:rPr lang="en-US" dirty="0" smtClean="0"/>
              <a:t>, </a:t>
            </a:r>
            <a:r>
              <a:rPr lang="en-US" dirty="0" smtClean="0">
                <a:solidFill>
                  <a:schemeClr val="tx2">
                    <a:lumMod val="75000"/>
                  </a:schemeClr>
                </a:solidFill>
              </a:rPr>
              <a:t>B</a:t>
            </a:r>
            <a:r>
              <a:rPr lang="en-US" dirty="0" smtClean="0"/>
              <a:t>, </a:t>
            </a:r>
            <a:r>
              <a:rPr lang="en-US" dirty="0" smtClean="0">
                <a:solidFill>
                  <a:schemeClr val="accent4">
                    <a:lumMod val="50000"/>
                  </a:schemeClr>
                </a:solidFill>
              </a:rPr>
              <a:t>C</a:t>
            </a:r>
            <a:r>
              <a:rPr lang="en-US" dirty="0" smtClean="0"/>
              <a:t>, </a:t>
            </a:r>
            <a:r>
              <a:rPr lang="en-US" dirty="0" smtClean="0">
                <a:solidFill>
                  <a:schemeClr val="accent3">
                    <a:lumMod val="50000"/>
                  </a:schemeClr>
                </a:solidFill>
              </a:rPr>
              <a:t>D</a:t>
            </a:r>
            <a:r>
              <a:rPr lang="en-US" dirty="0" smtClean="0"/>
              <a:t>, </a:t>
            </a:r>
            <a:r>
              <a:rPr lang="en-US" dirty="0" smtClean="0">
                <a:solidFill>
                  <a:schemeClr val="accent2">
                    <a:lumMod val="75000"/>
                  </a:schemeClr>
                </a:solidFill>
              </a:rPr>
              <a:t>E</a:t>
            </a:r>
            <a:r>
              <a:rPr lang="en-US" dirty="0" smtClean="0"/>
              <a:t>, </a:t>
            </a:r>
            <a:r>
              <a:rPr lang="en-US" dirty="0" smtClean="0">
                <a:solidFill>
                  <a:schemeClr val="accent6">
                    <a:lumMod val="50000"/>
                  </a:schemeClr>
                </a:solidFill>
              </a:rPr>
              <a:t>F</a:t>
            </a:r>
            <a:r>
              <a:rPr lang="en-US" dirty="0" smtClean="0"/>
              <a:t>, </a:t>
            </a:r>
            <a:r>
              <a:rPr lang="en-US" dirty="0" smtClean="0">
                <a:solidFill>
                  <a:srgbClr val="663300"/>
                </a:solidFill>
              </a:rPr>
              <a:t>G</a:t>
            </a:r>
          </a:p>
          <a:p>
            <a:r>
              <a:rPr lang="en-US" dirty="0" smtClean="0"/>
              <a:t>Firm Contract Path:</a:t>
            </a:r>
            <a:endParaRPr lang="en-US" dirty="0" smtClean="0">
              <a:solidFill>
                <a:schemeClr val="accent3">
                  <a:lumMod val="50000"/>
                </a:schemeClr>
              </a:solidFill>
            </a:endParaRPr>
          </a:p>
          <a:p>
            <a:r>
              <a:rPr lang="en-US" dirty="0" smtClean="0"/>
              <a:t>Tie: </a:t>
            </a:r>
          </a:p>
          <a:p>
            <a:r>
              <a:rPr lang="en-US" dirty="0" smtClean="0"/>
              <a:t>Direct Agreements: </a:t>
            </a:r>
          </a:p>
          <a:p>
            <a:r>
              <a:rPr lang="en-US" dirty="0" smtClean="0"/>
              <a:t>Reciprocity:</a:t>
            </a:r>
          </a:p>
          <a:p>
            <a:r>
              <a:rPr lang="en-US" dirty="0" smtClean="0"/>
              <a:t>Congested FG: </a:t>
            </a:r>
          </a:p>
          <a:p>
            <a:pPr>
              <a:buNone/>
            </a:pPr>
            <a:r>
              <a:rPr lang="en-US" sz="2000" dirty="0" smtClean="0"/>
              <a:t>Notes:</a:t>
            </a:r>
          </a:p>
          <a:p>
            <a:r>
              <a:rPr lang="en-US" sz="2000" dirty="0" smtClean="0"/>
              <a:t>If any segment on the off-path tag is non-firm the 2-Tier Firm Curtailment process is not applicable.</a:t>
            </a:r>
          </a:p>
          <a:p>
            <a:r>
              <a:rPr lang="en-US" sz="2000" dirty="0" smtClean="0"/>
              <a:t>2-Tier firm Curtailment only applies to off-path.</a:t>
            </a:r>
          </a:p>
          <a:p>
            <a:pPr>
              <a:buNone/>
            </a:pPr>
            <a:endParaRPr lang="en-US" dirty="0" smtClean="0"/>
          </a:p>
          <a:p>
            <a:endParaRPr lang="en-US" dirty="0"/>
          </a:p>
        </p:txBody>
      </p:sp>
      <p:cxnSp>
        <p:nvCxnSpPr>
          <p:cNvPr id="129" name="Straight Connector 128"/>
          <p:cNvCxnSpPr/>
          <p:nvPr/>
        </p:nvCxnSpPr>
        <p:spPr>
          <a:xfrm>
            <a:off x="2514600" y="3841956"/>
            <a:ext cx="7620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130" name="Straight Connector 129"/>
          <p:cNvCxnSpPr/>
          <p:nvPr/>
        </p:nvCxnSpPr>
        <p:spPr>
          <a:xfrm>
            <a:off x="3505200" y="3384756"/>
            <a:ext cx="762000" cy="1588"/>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132" name="Straight Connector 131"/>
          <p:cNvCxnSpPr/>
          <p:nvPr/>
        </p:nvCxnSpPr>
        <p:spPr>
          <a:xfrm>
            <a:off x="1295400" y="2851356"/>
            <a:ext cx="762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3" name="Freeform 132"/>
          <p:cNvSpPr/>
          <p:nvPr/>
        </p:nvSpPr>
        <p:spPr>
          <a:xfrm rot="16200000">
            <a:off x="3848100" y="2019301"/>
            <a:ext cx="152400" cy="6858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
        <p:nvSpPr>
          <p:cNvPr id="134" name="Right Arrow 133"/>
          <p:cNvSpPr/>
          <p:nvPr/>
        </p:nvSpPr>
        <p:spPr>
          <a:xfrm>
            <a:off x="2789904" y="426720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39" name="Group 38"/>
          <p:cNvGrpSpPr/>
          <p:nvPr/>
        </p:nvGrpSpPr>
        <p:grpSpPr>
          <a:xfrm>
            <a:off x="5029200" y="1752600"/>
            <a:ext cx="3552247" cy="3886200"/>
            <a:chOff x="533400" y="1295400"/>
            <a:chExt cx="3552247" cy="3886200"/>
          </a:xfrm>
        </p:grpSpPr>
        <p:sp>
          <p:nvSpPr>
            <p:cNvPr id="40" name="Freeform 39"/>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41" name="Freeform 40"/>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43" name="Freeform 42"/>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44" name="Freeform 43"/>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45" name="Freeform 44"/>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46" name="Freeform 45"/>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47" name="Freeform 46"/>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9" name="Curved Connector 48"/>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2" name="Curved Connector 51"/>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53" name="Freeform 52"/>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54" name="Curved Connector 53"/>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5" name="Curved Connector 54"/>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6" name="Curved Connector 55"/>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7" name="Curved Connector 56"/>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8" name="Curved Connector 57"/>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60" name="Straight Connector 59"/>
          <p:cNvCxnSpPr/>
          <p:nvPr/>
        </p:nvCxnSpPr>
        <p:spPr>
          <a:xfrm rot="5400000">
            <a:off x="7124700" y="2933700"/>
            <a:ext cx="533400" cy="3048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1" name="Straight Connector 60"/>
          <p:cNvCxnSpPr/>
          <p:nvPr/>
        </p:nvCxnSpPr>
        <p:spPr>
          <a:xfrm rot="5400000">
            <a:off x="6934200" y="39624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7" name="Straight Connector 66"/>
          <p:cNvCxnSpPr/>
          <p:nvPr/>
        </p:nvCxnSpPr>
        <p:spPr>
          <a:xfrm>
            <a:off x="6096000" y="2971800"/>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8" name="Straight Connector 67"/>
          <p:cNvCxnSpPr/>
          <p:nvPr/>
        </p:nvCxnSpPr>
        <p:spPr>
          <a:xfrm rot="10800000" flipV="1">
            <a:off x="6096000" y="3733800"/>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3" name="Straight Connector 72"/>
          <p:cNvCxnSpPr/>
          <p:nvPr/>
        </p:nvCxnSpPr>
        <p:spPr>
          <a:xfrm rot="5400000">
            <a:off x="6858000" y="4800600"/>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6" name="Straight Connector 75"/>
          <p:cNvCxnSpPr/>
          <p:nvPr/>
        </p:nvCxnSpPr>
        <p:spPr>
          <a:xfrm>
            <a:off x="6096000" y="4343400"/>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8" name="Straight Connector 77"/>
          <p:cNvCxnSpPr/>
          <p:nvPr/>
        </p:nvCxnSpPr>
        <p:spPr>
          <a:xfrm>
            <a:off x="6019800" y="4572000"/>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80" name="Straight Connector 79"/>
          <p:cNvCxnSpPr/>
          <p:nvPr/>
        </p:nvCxnSpPr>
        <p:spPr>
          <a:xfrm rot="5400000">
            <a:off x="5524500" y="3543300"/>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82" name="Straight Connector 81"/>
          <p:cNvCxnSpPr/>
          <p:nvPr/>
        </p:nvCxnSpPr>
        <p:spPr>
          <a:xfrm flipV="1">
            <a:off x="6096000" y="2590800"/>
            <a:ext cx="1295400" cy="152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86" name="Freeform 85"/>
          <p:cNvSpPr/>
          <p:nvPr/>
        </p:nvSpPr>
        <p:spPr>
          <a:xfrm>
            <a:off x="7391400" y="2590800"/>
            <a:ext cx="994347" cy="1858780"/>
          </a:xfrm>
          <a:custGeom>
            <a:avLst/>
            <a:gdLst>
              <a:gd name="connsiteX0" fmla="*/ 494676 w 994347"/>
              <a:gd name="connsiteY0" fmla="*/ 0 h 1858780"/>
              <a:gd name="connsiteX1" fmla="*/ 914400 w 994347"/>
              <a:gd name="connsiteY1" fmla="*/ 389744 h 1858780"/>
              <a:gd name="connsiteX2" fmla="*/ 974361 w 994347"/>
              <a:gd name="connsiteY2" fmla="*/ 1154243 h 1858780"/>
              <a:gd name="connsiteX3" fmla="*/ 809469 w 994347"/>
              <a:gd name="connsiteY3" fmla="*/ 1678898 h 1858780"/>
              <a:gd name="connsiteX4" fmla="*/ 0 w 994347"/>
              <a:gd name="connsiteY4" fmla="*/ 1858780 h 1858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347" h="1858780">
                <a:moveTo>
                  <a:pt x="494676" y="0"/>
                </a:moveTo>
                <a:cubicBezTo>
                  <a:pt x="664564" y="98685"/>
                  <a:pt x="834453" y="197370"/>
                  <a:pt x="914400" y="389744"/>
                </a:cubicBezTo>
                <a:cubicBezTo>
                  <a:pt x="994347" y="582118"/>
                  <a:pt x="991850" y="939384"/>
                  <a:pt x="974361" y="1154243"/>
                </a:cubicBezTo>
                <a:cubicBezTo>
                  <a:pt x="956872" y="1369102"/>
                  <a:pt x="971862" y="1561475"/>
                  <a:pt x="809469" y="1678898"/>
                </a:cubicBezTo>
                <a:cubicBezTo>
                  <a:pt x="647076" y="1796321"/>
                  <a:pt x="307298" y="1826301"/>
                  <a:pt x="0" y="1858780"/>
                </a:cubicBezTo>
              </a:path>
            </a:pathLst>
          </a:cu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
        <p:nvSpPr>
          <p:cNvPr id="87" name="Right Arrow 86"/>
          <p:cNvSpPr/>
          <p:nvPr/>
        </p:nvSpPr>
        <p:spPr>
          <a:xfrm rot="6634180">
            <a:off x="7654930" y="4178485"/>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88" name="Freeform 87"/>
          <p:cNvSpPr/>
          <p:nvPr/>
        </p:nvSpPr>
        <p:spPr>
          <a:xfrm rot="1475243">
            <a:off x="7154284" y="2529062"/>
            <a:ext cx="1066800" cy="28956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smtClean="0"/>
              <a:t>Last-to-Curtail Example</a:t>
            </a:r>
            <a:endParaRPr lang="en-US" dirty="0"/>
          </a:p>
        </p:txBody>
      </p:sp>
      <p:sp>
        <p:nvSpPr>
          <p:cNvPr id="98" name="Content Placeholder 97"/>
          <p:cNvSpPr>
            <a:spLocks noGrp="1"/>
          </p:cNvSpPr>
          <p:nvPr>
            <p:ph sz="half" idx="1"/>
          </p:nvPr>
        </p:nvSpPr>
        <p:spPr>
          <a:xfrm>
            <a:off x="228600" y="1600200"/>
            <a:ext cx="4191000" cy="4953000"/>
          </a:xfrm>
        </p:spPr>
        <p:txBody>
          <a:bodyPr>
            <a:normAutofit/>
          </a:bodyPr>
          <a:lstStyle/>
          <a:p>
            <a:r>
              <a:rPr lang="en-US" dirty="0" smtClean="0"/>
              <a:t>Scenario:</a:t>
            </a:r>
          </a:p>
          <a:p>
            <a:pPr lvl="1"/>
            <a:r>
              <a:rPr lang="en-US" dirty="0" smtClean="0"/>
              <a:t>Firm Tag</a:t>
            </a:r>
          </a:p>
          <a:p>
            <a:pPr lvl="1"/>
            <a:r>
              <a:rPr lang="en-US" dirty="0" smtClean="0"/>
              <a:t>Off-Path Congestion</a:t>
            </a:r>
          </a:p>
          <a:p>
            <a:pPr lvl="1"/>
            <a:r>
              <a:rPr lang="en-US" dirty="0" smtClean="0"/>
              <a:t>Coordinate </a:t>
            </a:r>
            <a:r>
              <a:rPr lang="en-US" dirty="0" err="1" smtClean="0"/>
              <a:t>Agmts</a:t>
            </a:r>
            <a:r>
              <a:rPr lang="en-US" dirty="0" smtClean="0"/>
              <a:t> in place</a:t>
            </a:r>
          </a:p>
          <a:p>
            <a:r>
              <a:rPr lang="en-US" dirty="0" smtClean="0"/>
              <a:t>C </a:t>
            </a:r>
            <a:r>
              <a:rPr lang="en-US" u="sng" dirty="0" smtClean="0"/>
              <a:t>is</a:t>
            </a:r>
            <a:r>
              <a:rPr lang="en-US" dirty="0" smtClean="0"/>
              <a:t> coordinated with </a:t>
            </a:r>
            <a:br>
              <a:rPr lang="en-US" dirty="0" smtClean="0"/>
            </a:br>
            <a:r>
              <a:rPr lang="en-US" u="sng" dirty="0" smtClean="0"/>
              <a:t>all</a:t>
            </a:r>
            <a:r>
              <a:rPr lang="en-US" dirty="0" smtClean="0"/>
              <a:t> TSPs on contract path: </a:t>
            </a:r>
            <a:br>
              <a:rPr lang="en-US" dirty="0" smtClean="0"/>
            </a:br>
            <a:r>
              <a:rPr lang="en-US" dirty="0" smtClean="0">
                <a:solidFill>
                  <a:srgbClr val="CC9900"/>
                </a:solidFill>
              </a:rPr>
              <a:t>A</a:t>
            </a:r>
            <a:r>
              <a:rPr lang="en-US" dirty="0" smtClean="0"/>
              <a:t>-</a:t>
            </a:r>
            <a:r>
              <a:rPr lang="en-US" dirty="0" smtClean="0">
                <a:solidFill>
                  <a:schemeClr val="accent4">
                    <a:lumMod val="50000"/>
                  </a:schemeClr>
                </a:solidFill>
              </a:rPr>
              <a:t>D</a:t>
            </a:r>
            <a:r>
              <a:rPr lang="en-US" dirty="0" smtClean="0"/>
              <a:t>-</a:t>
            </a:r>
            <a:r>
              <a:rPr lang="en-US" dirty="0" smtClean="0">
                <a:solidFill>
                  <a:schemeClr val="accent6">
                    <a:lumMod val="50000"/>
                  </a:schemeClr>
                </a:solidFill>
              </a:rPr>
              <a:t>F</a:t>
            </a:r>
          </a:p>
          <a:p>
            <a:r>
              <a:rPr lang="en-US" dirty="0" smtClean="0">
                <a:solidFill>
                  <a:schemeClr val="accent6">
                    <a:lumMod val="50000"/>
                  </a:schemeClr>
                </a:solidFill>
              </a:rPr>
              <a:t>Tag is Last-to-Curtail</a:t>
            </a:r>
          </a:p>
        </p:txBody>
      </p:sp>
      <p:sp>
        <p:nvSpPr>
          <p:cNvPr id="42" name="Right Arrow 41"/>
          <p:cNvSpPr/>
          <p:nvPr/>
        </p:nvSpPr>
        <p:spPr>
          <a:xfrm rot="5400000">
            <a:off x="7171747" y="430530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30" name="Group 32"/>
          <p:cNvGrpSpPr/>
          <p:nvPr/>
        </p:nvGrpSpPr>
        <p:grpSpPr>
          <a:xfrm>
            <a:off x="5029200" y="1752600"/>
            <a:ext cx="3552247" cy="3886200"/>
            <a:chOff x="533400" y="1295400"/>
            <a:chExt cx="3552247" cy="3886200"/>
          </a:xfrm>
        </p:grpSpPr>
        <p:sp>
          <p:nvSpPr>
            <p:cNvPr id="31" name="Freeform 30"/>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2" name="Freeform 31"/>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3" name="Freeform 32"/>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4" name="Freeform 33"/>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5" name="Freeform 34"/>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7" name="Freeform 36"/>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38" name="Freeform 37"/>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1" name="Curved Connector 40"/>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4" name="Curved Connector 4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urved Connector 4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7" name="Curved Connector 4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97" name="Freeform 96"/>
          <p:cNvSpPr/>
          <p:nvPr/>
        </p:nvSpPr>
        <p:spPr>
          <a:xfrm rot="1475243">
            <a:off x="7154284" y="2529062"/>
            <a:ext cx="1066800" cy="28956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cxnSp>
        <p:nvCxnSpPr>
          <p:cNvPr id="52" name="Straight Connector 51"/>
          <p:cNvCxnSpPr/>
          <p:nvPr/>
        </p:nvCxnSpPr>
        <p:spPr>
          <a:xfrm rot="5400000">
            <a:off x="7125494" y="2933700"/>
            <a:ext cx="533400" cy="3048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3" name="Straight Connector 52"/>
          <p:cNvCxnSpPr/>
          <p:nvPr/>
        </p:nvCxnSpPr>
        <p:spPr>
          <a:xfrm rot="5400000">
            <a:off x="6934994" y="39624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4" name="Straight Connector 53"/>
          <p:cNvCxnSpPr/>
          <p:nvPr/>
        </p:nvCxnSpPr>
        <p:spPr>
          <a:xfrm>
            <a:off x="6096794" y="2971800"/>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5" name="Straight Connector 54"/>
          <p:cNvCxnSpPr/>
          <p:nvPr/>
        </p:nvCxnSpPr>
        <p:spPr>
          <a:xfrm rot="10800000" flipV="1">
            <a:off x="6096794" y="3733800"/>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6" name="Straight Connector 55"/>
          <p:cNvCxnSpPr/>
          <p:nvPr/>
        </p:nvCxnSpPr>
        <p:spPr>
          <a:xfrm>
            <a:off x="6096794" y="4343400"/>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7" name="Straight Connector 56"/>
          <p:cNvCxnSpPr/>
          <p:nvPr/>
        </p:nvCxnSpPr>
        <p:spPr>
          <a:xfrm rot="5400000">
            <a:off x="5525294" y="3543300"/>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8" name="Straight Connector 57"/>
          <p:cNvCxnSpPr/>
          <p:nvPr/>
        </p:nvCxnSpPr>
        <p:spPr>
          <a:xfrm flipV="1">
            <a:off x="6096794" y="2590800"/>
            <a:ext cx="1295400" cy="152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9" name="Freeform 58"/>
          <p:cNvSpPr/>
          <p:nvPr/>
        </p:nvSpPr>
        <p:spPr>
          <a:xfrm>
            <a:off x="7387653" y="2590800"/>
            <a:ext cx="994347" cy="1858780"/>
          </a:xfrm>
          <a:custGeom>
            <a:avLst/>
            <a:gdLst>
              <a:gd name="connsiteX0" fmla="*/ 494676 w 994347"/>
              <a:gd name="connsiteY0" fmla="*/ 0 h 1858780"/>
              <a:gd name="connsiteX1" fmla="*/ 914400 w 994347"/>
              <a:gd name="connsiteY1" fmla="*/ 389744 h 1858780"/>
              <a:gd name="connsiteX2" fmla="*/ 974361 w 994347"/>
              <a:gd name="connsiteY2" fmla="*/ 1154243 h 1858780"/>
              <a:gd name="connsiteX3" fmla="*/ 809469 w 994347"/>
              <a:gd name="connsiteY3" fmla="*/ 1678898 h 1858780"/>
              <a:gd name="connsiteX4" fmla="*/ 0 w 994347"/>
              <a:gd name="connsiteY4" fmla="*/ 1858780 h 1858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347" h="1858780">
                <a:moveTo>
                  <a:pt x="494676" y="0"/>
                </a:moveTo>
                <a:cubicBezTo>
                  <a:pt x="664564" y="98685"/>
                  <a:pt x="834453" y="197370"/>
                  <a:pt x="914400" y="389744"/>
                </a:cubicBezTo>
                <a:cubicBezTo>
                  <a:pt x="994347" y="582118"/>
                  <a:pt x="991850" y="939384"/>
                  <a:pt x="974361" y="1154243"/>
                </a:cubicBezTo>
                <a:cubicBezTo>
                  <a:pt x="956872" y="1369102"/>
                  <a:pt x="971862" y="1561475"/>
                  <a:pt x="809469" y="1678898"/>
                </a:cubicBezTo>
                <a:cubicBezTo>
                  <a:pt x="647076" y="1796321"/>
                  <a:pt x="307298" y="1826301"/>
                  <a:pt x="0" y="1858780"/>
                </a:cubicBezTo>
              </a:path>
            </a:pathLst>
          </a:cu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cxnSp>
        <p:nvCxnSpPr>
          <p:cNvPr id="64" name="Straight Connector 63"/>
          <p:cNvCxnSpPr/>
          <p:nvPr/>
        </p:nvCxnSpPr>
        <p:spPr>
          <a:xfrm rot="5400000">
            <a:off x="6858000" y="4800600"/>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5" name="Straight Connector 64"/>
          <p:cNvCxnSpPr/>
          <p:nvPr/>
        </p:nvCxnSpPr>
        <p:spPr>
          <a:xfrm>
            <a:off x="6019800" y="4572000"/>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66" name="Right Arrow 65"/>
          <p:cNvSpPr/>
          <p:nvPr/>
        </p:nvSpPr>
        <p:spPr>
          <a:xfrm rot="6634180">
            <a:off x="7273931" y="36450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smtClean="0"/>
              <a:t>First-to-Curtail Example</a:t>
            </a:r>
            <a:endParaRPr lang="en-US" dirty="0"/>
          </a:p>
        </p:txBody>
      </p:sp>
      <p:sp>
        <p:nvSpPr>
          <p:cNvPr id="98" name="Content Placeholder 97"/>
          <p:cNvSpPr>
            <a:spLocks noGrp="1"/>
          </p:cNvSpPr>
          <p:nvPr>
            <p:ph sz="half" idx="1"/>
          </p:nvPr>
        </p:nvSpPr>
        <p:spPr>
          <a:xfrm>
            <a:off x="228600" y="1600200"/>
            <a:ext cx="4191000" cy="4953000"/>
          </a:xfrm>
        </p:spPr>
        <p:txBody>
          <a:bodyPr>
            <a:normAutofit/>
          </a:bodyPr>
          <a:lstStyle/>
          <a:p>
            <a:r>
              <a:rPr lang="en-US" dirty="0" smtClean="0"/>
              <a:t>Scenario:</a:t>
            </a:r>
          </a:p>
          <a:p>
            <a:pPr lvl="1"/>
            <a:r>
              <a:rPr lang="en-US" dirty="0" smtClean="0"/>
              <a:t>Firm Tag</a:t>
            </a:r>
          </a:p>
          <a:p>
            <a:pPr lvl="1"/>
            <a:r>
              <a:rPr lang="en-US" dirty="0" smtClean="0"/>
              <a:t>Off-Path Congestion</a:t>
            </a:r>
          </a:p>
          <a:p>
            <a:pPr lvl="1"/>
            <a:r>
              <a:rPr lang="en-US" dirty="0" smtClean="0"/>
              <a:t>All Coordinate </a:t>
            </a:r>
            <a:r>
              <a:rPr lang="en-US" dirty="0" err="1" smtClean="0"/>
              <a:t>Agmts</a:t>
            </a:r>
            <a:endParaRPr lang="en-US" dirty="0" smtClean="0"/>
          </a:p>
          <a:p>
            <a:r>
              <a:rPr lang="en-US" dirty="0" smtClean="0"/>
              <a:t>C is </a:t>
            </a:r>
            <a:r>
              <a:rPr lang="en-US" u="sng" dirty="0" smtClean="0"/>
              <a:t>not</a:t>
            </a:r>
            <a:r>
              <a:rPr lang="en-US" dirty="0" smtClean="0"/>
              <a:t> coordinated with </a:t>
            </a:r>
            <a:r>
              <a:rPr lang="en-US" u="sng" dirty="0" smtClean="0"/>
              <a:t>all</a:t>
            </a:r>
            <a:r>
              <a:rPr lang="en-US" dirty="0" smtClean="0"/>
              <a:t> TSPs on contract path: </a:t>
            </a:r>
            <a:br>
              <a:rPr lang="en-US" dirty="0" smtClean="0"/>
            </a:br>
            <a:r>
              <a:rPr lang="en-US" dirty="0" smtClean="0">
                <a:solidFill>
                  <a:srgbClr val="CC9900"/>
                </a:solidFill>
              </a:rPr>
              <a:t>A</a:t>
            </a:r>
            <a:r>
              <a:rPr lang="en-US" dirty="0" smtClean="0"/>
              <a:t>-</a:t>
            </a:r>
            <a:r>
              <a:rPr lang="en-US" dirty="0" smtClean="0">
                <a:solidFill>
                  <a:schemeClr val="accent4">
                    <a:lumMod val="50000"/>
                  </a:schemeClr>
                </a:solidFill>
              </a:rPr>
              <a:t>D</a:t>
            </a:r>
            <a:r>
              <a:rPr lang="en-US" dirty="0" smtClean="0"/>
              <a:t>-</a:t>
            </a:r>
            <a:r>
              <a:rPr lang="en-US" dirty="0" smtClean="0">
                <a:solidFill>
                  <a:schemeClr val="accent6">
                    <a:lumMod val="50000"/>
                  </a:schemeClr>
                </a:solidFill>
              </a:rPr>
              <a:t>F</a:t>
            </a:r>
          </a:p>
          <a:p>
            <a:r>
              <a:rPr lang="en-US" dirty="0" smtClean="0">
                <a:solidFill>
                  <a:schemeClr val="accent6">
                    <a:lumMod val="50000"/>
                  </a:schemeClr>
                </a:solidFill>
              </a:rPr>
              <a:t>Tag is First-to-Curtail</a:t>
            </a:r>
          </a:p>
        </p:txBody>
      </p:sp>
      <p:sp>
        <p:nvSpPr>
          <p:cNvPr id="29" name="Right Arrow 28"/>
          <p:cNvSpPr/>
          <p:nvPr/>
        </p:nvSpPr>
        <p:spPr>
          <a:xfrm rot="5400000">
            <a:off x="7171747" y="430530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30" name="Group 32"/>
          <p:cNvGrpSpPr/>
          <p:nvPr/>
        </p:nvGrpSpPr>
        <p:grpSpPr>
          <a:xfrm>
            <a:off x="5029200" y="1752600"/>
            <a:ext cx="3552247" cy="3886200"/>
            <a:chOff x="533400" y="1295400"/>
            <a:chExt cx="3552247" cy="3886200"/>
          </a:xfrm>
        </p:grpSpPr>
        <p:sp>
          <p:nvSpPr>
            <p:cNvPr id="31" name="Freeform 30"/>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2" name="Freeform 31"/>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3" name="Freeform 32"/>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4" name="Freeform 33"/>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5" name="Freeform 34"/>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7" name="Freeform 36"/>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38" name="Freeform 37"/>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39" name="Curved Connector 38"/>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0" name="Curved Connector 39"/>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1" name="Curved Connector 40"/>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5" name="Curved Connector 44"/>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6" name="Curved Connector 45"/>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7" name="Curved Connector 46"/>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0" name="Freeform 49"/>
          <p:cNvSpPr/>
          <p:nvPr/>
        </p:nvSpPr>
        <p:spPr>
          <a:xfrm rot="1475243">
            <a:off x="7154284" y="2529062"/>
            <a:ext cx="1066800" cy="28956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cxnSp>
        <p:nvCxnSpPr>
          <p:cNvPr id="52" name="Straight Connector 51"/>
          <p:cNvCxnSpPr/>
          <p:nvPr/>
        </p:nvCxnSpPr>
        <p:spPr>
          <a:xfrm rot="5400000">
            <a:off x="6934994" y="39624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4" name="Straight Connector 53"/>
          <p:cNvCxnSpPr/>
          <p:nvPr/>
        </p:nvCxnSpPr>
        <p:spPr>
          <a:xfrm rot="10800000" flipV="1">
            <a:off x="6096794" y="3733800"/>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5" name="Straight Connector 54"/>
          <p:cNvCxnSpPr/>
          <p:nvPr/>
        </p:nvCxnSpPr>
        <p:spPr>
          <a:xfrm>
            <a:off x="6096794" y="4343400"/>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9" name="Right Arrow 58"/>
          <p:cNvSpPr/>
          <p:nvPr/>
        </p:nvSpPr>
        <p:spPr>
          <a:xfrm rot="6634180">
            <a:off x="7273931" y="36450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cxnSp>
        <p:nvCxnSpPr>
          <p:cNvPr id="60" name="Straight Connector 59"/>
          <p:cNvCxnSpPr/>
          <p:nvPr/>
        </p:nvCxnSpPr>
        <p:spPr>
          <a:xfrm rot="5400000">
            <a:off x="6858000" y="4800600"/>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1" name="Straight Connector 60"/>
          <p:cNvCxnSpPr/>
          <p:nvPr/>
        </p:nvCxnSpPr>
        <p:spPr>
          <a:xfrm>
            <a:off x="6019800" y="4572000"/>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Box 7"/>
          <p:cNvSpPr txBox="1">
            <a:spLocks noChangeArrowheads="1"/>
          </p:cNvSpPr>
          <p:nvPr/>
        </p:nvSpPr>
        <p:spPr bwMode="auto">
          <a:xfrm>
            <a:off x="0" y="1154668"/>
            <a:ext cx="9144000" cy="369332"/>
          </a:xfrm>
          <a:prstGeom prst="rect">
            <a:avLst/>
          </a:prstGeom>
          <a:noFill/>
          <a:ln w="9525">
            <a:noFill/>
            <a:miter lim="800000"/>
            <a:headEnd/>
            <a:tailEnd/>
          </a:ln>
        </p:spPr>
        <p:txBody>
          <a:bodyPr wrap="square">
            <a:spAutoFit/>
          </a:bodyPr>
          <a:lstStyle/>
          <a:p>
            <a:pPr marL="114300" indent="-114300" algn="ctr">
              <a:buFontTx/>
              <a:buChar char="-"/>
            </a:pPr>
            <a:r>
              <a:rPr lang="en-US" dirty="0" smtClean="0">
                <a:latin typeface="Calibri" pitchFamily="34" charset="0"/>
              </a:rPr>
              <a:t>Tagged all firm A-C.  No Coordination Agreements.</a:t>
            </a:r>
            <a:endParaRPr lang="en-US" dirty="0">
              <a:latin typeface="Calibri" pitchFamily="34" charset="0"/>
            </a:endParaRPr>
          </a:p>
        </p:txBody>
      </p:sp>
      <p:sp>
        <p:nvSpPr>
          <p:cNvPr id="75" name="Title 74"/>
          <p:cNvSpPr>
            <a:spLocks noGrp="1"/>
          </p:cNvSpPr>
          <p:nvPr>
            <p:ph type="title"/>
          </p:nvPr>
        </p:nvSpPr>
        <p:spPr/>
        <p:txBody>
          <a:bodyPr/>
          <a:lstStyle/>
          <a:p>
            <a:r>
              <a:rPr lang="en-US" dirty="0" smtClean="0"/>
              <a:t>Examples 1a &amp; 1b</a:t>
            </a:r>
            <a:endParaRPr lang="en-US" dirty="0"/>
          </a:p>
        </p:txBody>
      </p:sp>
      <p:sp>
        <p:nvSpPr>
          <p:cNvPr id="11" name="Slide Number Placeholder 10"/>
          <p:cNvSpPr>
            <a:spLocks noGrp="1"/>
          </p:cNvSpPr>
          <p:nvPr>
            <p:ph type="sldNum" sz="quarter" idx="12"/>
          </p:nvPr>
        </p:nvSpPr>
        <p:spPr/>
        <p:txBody>
          <a:bodyPr/>
          <a:lstStyle/>
          <a:p>
            <a:pPr>
              <a:defRPr/>
            </a:pPr>
            <a:fld id="{843592F6-0439-4CD6-8401-2AF0F276BA9C}" type="slidenum">
              <a:rPr lang="en-US" smtClean="0"/>
              <a:pPr>
                <a:defRPr/>
              </a:pPr>
              <a:t>5</a:t>
            </a:fld>
            <a:endParaRPr lang="en-US"/>
          </a:p>
        </p:txBody>
      </p:sp>
      <p:sp>
        <p:nvSpPr>
          <p:cNvPr id="31" name="Rectangle 30"/>
          <p:cNvSpPr/>
          <p:nvPr/>
        </p:nvSpPr>
        <p:spPr>
          <a:xfrm>
            <a:off x="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First to Curtail in TSP B</a:t>
            </a:r>
          </a:p>
        </p:txBody>
      </p:sp>
      <p:sp>
        <p:nvSpPr>
          <p:cNvPr id="32" name="Rectangle 31"/>
          <p:cNvSpPr/>
          <p:nvPr/>
        </p:nvSpPr>
        <p:spPr>
          <a:xfrm>
            <a:off x="487680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Last to Curtail in TSP C</a:t>
            </a:r>
          </a:p>
        </p:txBody>
      </p:sp>
      <p:grpSp>
        <p:nvGrpSpPr>
          <p:cNvPr id="33" name="Group 32"/>
          <p:cNvGrpSpPr/>
          <p:nvPr/>
        </p:nvGrpSpPr>
        <p:grpSpPr>
          <a:xfrm>
            <a:off x="257753" y="2362200"/>
            <a:ext cx="3552247" cy="3886200"/>
            <a:chOff x="533400" y="1295400"/>
            <a:chExt cx="3552247" cy="3886200"/>
          </a:xfrm>
        </p:grpSpPr>
        <p:sp>
          <p:nvSpPr>
            <p:cNvPr id="34" name="Freeform 3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5" name="Freeform 3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6" name="Freeform 3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7" name="Freeform 3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8" name="Freeform 3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9" name="Freeform 3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40" name="Freeform 3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1" name="Straight Arrow Connector 40"/>
            <p:cNvCxnSpPr/>
            <p:nvPr/>
          </p:nvCxnSpPr>
          <p:spPr>
            <a:xfrm rot="5400000">
              <a:off x="2781300" y="2781300"/>
              <a:ext cx="533400" cy="15240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42" name="Curved Connector 4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4" name="Curved Connector 4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urved Connector 4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7" name="Curved Connector 4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2" name="Right Arrow 51"/>
          <p:cNvSpPr/>
          <p:nvPr/>
        </p:nvSpPr>
        <p:spPr>
          <a:xfrm rot="6634180">
            <a:off x="1025530" y="36450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53" name="Group 52"/>
          <p:cNvGrpSpPr/>
          <p:nvPr/>
        </p:nvGrpSpPr>
        <p:grpSpPr>
          <a:xfrm>
            <a:off x="4876800" y="2286000"/>
            <a:ext cx="3552247" cy="3886200"/>
            <a:chOff x="533400" y="1295400"/>
            <a:chExt cx="3552247" cy="3886200"/>
          </a:xfrm>
        </p:grpSpPr>
        <p:sp>
          <p:nvSpPr>
            <p:cNvPr id="54" name="Freeform 5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55" name="Freeform 5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56" name="Freeform 5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57" name="Freeform 5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58" name="Freeform 5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59" name="Freeform 5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60" name="Freeform 5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61" name="Straight Arrow Connector 60"/>
            <p:cNvCxnSpPr/>
            <p:nvPr/>
          </p:nvCxnSpPr>
          <p:spPr>
            <a:xfrm rot="5400000">
              <a:off x="2781300" y="2781300"/>
              <a:ext cx="533400" cy="15240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62" name="Curved Connector 6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3" name="Curved Connector 6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4" name="Curved Connector 6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5" name="Curved Connector 6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6" name="Freeform 6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67" name="Curved Connector 6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8" name="Curved Connector 6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9" name="Curved Connector 6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0" name="Curved Connector 6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1" name="Curved Connector 7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72" name="Right Arrow 71"/>
          <p:cNvSpPr/>
          <p:nvPr/>
        </p:nvSpPr>
        <p:spPr>
          <a:xfrm rot="6634180">
            <a:off x="6511931" y="39498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Title 73"/>
          <p:cNvSpPr>
            <a:spLocks noGrp="1"/>
          </p:cNvSpPr>
          <p:nvPr>
            <p:ph type="title"/>
          </p:nvPr>
        </p:nvSpPr>
        <p:spPr/>
        <p:txBody>
          <a:bodyPr/>
          <a:lstStyle/>
          <a:p>
            <a:r>
              <a:rPr lang="en-US" dirty="0" smtClean="0"/>
              <a:t>Examples 2a &amp; 2b </a:t>
            </a:r>
            <a:endParaRPr lang="en-US" dirty="0"/>
          </a:p>
        </p:txBody>
      </p:sp>
      <p:sp>
        <p:nvSpPr>
          <p:cNvPr id="11" name="Slide Number Placeholder 10"/>
          <p:cNvSpPr>
            <a:spLocks noGrp="1"/>
          </p:cNvSpPr>
          <p:nvPr>
            <p:ph type="sldNum" sz="quarter" idx="12"/>
          </p:nvPr>
        </p:nvSpPr>
        <p:spPr/>
        <p:txBody>
          <a:bodyPr/>
          <a:lstStyle/>
          <a:p>
            <a:pPr>
              <a:defRPr/>
            </a:pPr>
            <a:fld id="{843592F6-0439-4CD6-8401-2AF0F276BA9C}" type="slidenum">
              <a:rPr lang="en-US" smtClean="0"/>
              <a:pPr>
                <a:defRPr/>
              </a:pPr>
              <a:t>6</a:t>
            </a:fld>
            <a:endParaRPr lang="en-US"/>
          </a:p>
        </p:txBody>
      </p:sp>
      <p:sp>
        <p:nvSpPr>
          <p:cNvPr id="3076" name="TextBox 7"/>
          <p:cNvSpPr txBox="1">
            <a:spLocks noChangeArrowheads="1"/>
          </p:cNvSpPr>
          <p:nvPr/>
        </p:nvSpPr>
        <p:spPr bwMode="auto">
          <a:xfrm>
            <a:off x="0" y="1154668"/>
            <a:ext cx="9144000" cy="369332"/>
          </a:xfrm>
          <a:prstGeom prst="rect">
            <a:avLst/>
          </a:prstGeom>
          <a:noFill/>
          <a:ln w="9525">
            <a:noFill/>
            <a:miter lim="800000"/>
            <a:headEnd/>
            <a:tailEnd/>
          </a:ln>
        </p:spPr>
        <p:txBody>
          <a:bodyPr wrap="square">
            <a:spAutoFit/>
          </a:bodyPr>
          <a:lstStyle/>
          <a:p>
            <a:pPr marL="114300" indent="-114300" algn="ctr">
              <a:buFontTx/>
              <a:buChar char="-"/>
            </a:pPr>
            <a:r>
              <a:rPr lang="en-US" dirty="0" smtClean="0">
                <a:latin typeface="Calibri" pitchFamily="34" charset="0"/>
              </a:rPr>
              <a:t>Tagged all firm A-C-D.  No Coordination Agreements.</a:t>
            </a:r>
            <a:endParaRPr lang="en-US" dirty="0">
              <a:latin typeface="Calibri" pitchFamily="34" charset="0"/>
            </a:endParaRPr>
          </a:p>
        </p:txBody>
      </p:sp>
      <p:sp>
        <p:nvSpPr>
          <p:cNvPr id="31" name="Rectangle 30"/>
          <p:cNvSpPr/>
          <p:nvPr/>
        </p:nvSpPr>
        <p:spPr>
          <a:xfrm>
            <a:off x="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First to Curtail in TSP B</a:t>
            </a:r>
          </a:p>
        </p:txBody>
      </p:sp>
      <p:sp>
        <p:nvSpPr>
          <p:cNvPr id="32" name="Rectangle 31"/>
          <p:cNvSpPr/>
          <p:nvPr/>
        </p:nvSpPr>
        <p:spPr>
          <a:xfrm>
            <a:off x="487680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Last to Curtail in TSP C</a:t>
            </a:r>
          </a:p>
        </p:txBody>
      </p:sp>
      <p:grpSp>
        <p:nvGrpSpPr>
          <p:cNvPr id="2" name="Group 32"/>
          <p:cNvGrpSpPr/>
          <p:nvPr/>
        </p:nvGrpSpPr>
        <p:grpSpPr>
          <a:xfrm>
            <a:off x="257753" y="2362200"/>
            <a:ext cx="3552247" cy="3886200"/>
            <a:chOff x="533400" y="1295400"/>
            <a:chExt cx="3552247" cy="3886200"/>
          </a:xfrm>
        </p:grpSpPr>
        <p:sp>
          <p:nvSpPr>
            <p:cNvPr id="34" name="Freeform 3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5" name="Freeform 3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6" name="Freeform 3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7" name="Freeform 3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8" name="Freeform 3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9" name="Freeform 3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40" name="Freeform 3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1" name="Straight Arrow Connector 40"/>
            <p:cNvCxnSpPr/>
            <p:nvPr/>
          </p:nvCxnSpPr>
          <p:spPr>
            <a:xfrm rot="5400000">
              <a:off x="2309524" y="3071524"/>
              <a:ext cx="1295400" cy="333953"/>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42" name="Curved Connector 4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4" name="Curved Connector 4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urved Connector 4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7" name="Curved Connector 4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2" name="Right Arrow 51"/>
          <p:cNvSpPr/>
          <p:nvPr/>
        </p:nvSpPr>
        <p:spPr>
          <a:xfrm rot="6634180">
            <a:off x="1025530" y="36450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3" name="Group 52"/>
          <p:cNvGrpSpPr/>
          <p:nvPr/>
        </p:nvGrpSpPr>
        <p:grpSpPr>
          <a:xfrm>
            <a:off x="4876800" y="2286000"/>
            <a:ext cx="3552247" cy="3886200"/>
            <a:chOff x="533400" y="1295400"/>
            <a:chExt cx="3552247" cy="3886200"/>
          </a:xfrm>
        </p:grpSpPr>
        <p:sp>
          <p:nvSpPr>
            <p:cNvPr id="54" name="Freeform 5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55" name="Freeform 5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56" name="Freeform 5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57" name="Freeform 5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58" name="Freeform 5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59" name="Freeform 5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60" name="Freeform 5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61" name="Straight Arrow Connector 60"/>
            <p:cNvCxnSpPr/>
            <p:nvPr/>
          </p:nvCxnSpPr>
          <p:spPr>
            <a:xfrm rot="5400000">
              <a:off x="2324100" y="3086100"/>
              <a:ext cx="1295400" cy="30480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62" name="Curved Connector 6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3" name="Curved Connector 6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4" name="Curved Connector 6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5" name="Curved Connector 6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6" name="Freeform 6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67" name="Curved Connector 6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8" name="Curved Connector 6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9" name="Curved Connector 6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0" name="Curved Connector 6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1" name="Curved Connector 7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72" name="Right Arrow 71"/>
          <p:cNvSpPr/>
          <p:nvPr/>
        </p:nvSpPr>
        <p:spPr>
          <a:xfrm rot="6634180">
            <a:off x="6511931" y="39498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Title 82"/>
          <p:cNvSpPr>
            <a:spLocks noGrp="1"/>
          </p:cNvSpPr>
          <p:nvPr>
            <p:ph type="title"/>
          </p:nvPr>
        </p:nvSpPr>
        <p:spPr/>
        <p:txBody>
          <a:bodyPr/>
          <a:lstStyle/>
          <a:p>
            <a:r>
              <a:rPr lang="en-US" dirty="0" smtClean="0"/>
              <a:t>Examples 3a &amp; 3b</a:t>
            </a:r>
            <a:endParaRPr lang="en-US" dirty="0"/>
          </a:p>
        </p:txBody>
      </p:sp>
      <p:sp>
        <p:nvSpPr>
          <p:cNvPr id="11" name="Slide Number Placeholder 10"/>
          <p:cNvSpPr>
            <a:spLocks noGrp="1"/>
          </p:cNvSpPr>
          <p:nvPr>
            <p:ph type="sldNum" sz="quarter" idx="12"/>
          </p:nvPr>
        </p:nvSpPr>
        <p:spPr/>
        <p:txBody>
          <a:bodyPr/>
          <a:lstStyle/>
          <a:p>
            <a:pPr>
              <a:defRPr/>
            </a:pPr>
            <a:fld id="{843592F6-0439-4CD6-8401-2AF0F276BA9C}" type="slidenum">
              <a:rPr lang="en-US" smtClean="0"/>
              <a:pPr>
                <a:defRPr/>
              </a:pPr>
              <a:t>7</a:t>
            </a:fld>
            <a:endParaRPr lang="en-US"/>
          </a:p>
        </p:txBody>
      </p:sp>
      <p:sp>
        <p:nvSpPr>
          <p:cNvPr id="3076" name="TextBox 7"/>
          <p:cNvSpPr txBox="1">
            <a:spLocks noChangeArrowheads="1"/>
          </p:cNvSpPr>
          <p:nvPr/>
        </p:nvSpPr>
        <p:spPr bwMode="auto">
          <a:xfrm>
            <a:off x="0" y="914400"/>
            <a:ext cx="9144000" cy="646331"/>
          </a:xfrm>
          <a:prstGeom prst="rect">
            <a:avLst/>
          </a:prstGeom>
          <a:noFill/>
          <a:ln w="9525">
            <a:noFill/>
            <a:miter lim="800000"/>
            <a:headEnd/>
            <a:tailEnd/>
          </a:ln>
        </p:spPr>
        <p:txBody>
          <a:bodyPr wrap="square">
            <a:spAutoFit/>
          </a:bodyPr>
          <a:lstStyle/>
          <a:p>
            <a:pPr marL="114300" indent="-114300" algn="ctr">
              <a:buFontTx/>
              <a:buChar char="-"/>
            </a:pPr>
            <a:r>
              <a:rPr lang="en-US" dirty="0" smtClean="0">
                <a:latin typeface="Calibri" pitchFamily="34" charset="0"/>
              </a:rPr>
              <a:t>Tagged firm intra-BA B (or TSP B Gen2Ld). </a:t>
            </a:r>
          </a:p>
          <a:p>
            <a:pPr marL="114300" indent="-114300" algn="ctr">
              <a:buFontTx/>
              <a:buChar char="-"/>
            </a:pPr>
            <a:r>
              <a:rPr lang="en-US" dirty="0" smtClean="0">
                <a:latin typeface="Calibri" pitchFamily="34" charset="0"/>
              </a:rPr>
              <a:t>Coordination Agreement between B &amp; C.</a:t>
            </a:r>
            <a:endParaRPr lang="en-US" dirty="0">
              <a:latin typeface="Calibri" pitchFamily="34" charset="0"/>
            </a:endParaRPr>
          </a:p>
        </p:txBody>
      </p:sp>
      <p:grpSp>
        <p:nvGrpSpPr>
          <p:cNvPr id="2" name="Group 32"/>
          <p:cNvGrpSpPr/>
          <p:nvPr/>
        </p:nvGrpSpPr>
        <p:grpSpPr>
          <a:xfrm>
            <a:off x="257753" y="2362200"/>
            <a:ext cx="3552247" cy="3886200"/>
            <a:chOff x="533400" y="1295400"/>
            <a:chExt cx="3552247" cy="3886200"/>
          </a:xfrm>
        </p:grpSpPr>
        <p:sp>
          <p:nvSpPr>
            <p:cNvPr id="34" name="Freeform 3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5" name="Freeform 3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6" name="Freeform 3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7" name="Freeform 3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8" name="Freeform 3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9" name="Freeform 3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40" name="Freeform 3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1" name="Straight Arrow Connector 40"/>
            <p:cNvCxnSpPr/>
            <p:nvPr/>
          </p:nvCxnSpPr>
          <p:spPr>
            <a:xfrm rot="10800000" flipV="1">
              <a:off x="1494847" y="1981200"/>
              <a:ext cx="685800" cy="76199"/>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42" name="Curved Connector 4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4" name="Curved Connector 4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urved Connector 4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7" name="Curved Connector 4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grpSp>
        <p:nvGrpSpPr>
          <p:cNvPr id="3" name="Group 52"/>
          <p:cNvGrpSpPr/>
          <p:nvPr/>
        </p:nvGrpSpPr>
        <p:grpSpPr>
          <a:xfrm>
            <a:off x="4876800" y="2286000"/>
            <a:ext cx="3552247" cy="3886200"/>
            <a:chOff x="533400" y="1295400"/>
            <a:chExt cx="3552247" cy="3886200"/>
          </a:xfrm>
        </p:grpSpPr>
        <p:sp>
          <p:nvSpPr>
            <p:cNvPr id="54" name="Freeform 5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55" name="Freeform 5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56" name="Freeform 5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57" name="Freeform 5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58" name="Freeform 5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59" name="Freeform 5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60" name="Freeform 5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62" name="Curved Connector 6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3" name="Curved Connector 6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4" name="Curved Connector 6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5" name="Curved Connector 6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6" name="Freeform 6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67" name="Curved Connector 6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8" name="Curved Connector 6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9" name="Curved Connector 6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0" name="Curved Connector 6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1" name="Curved Connector 7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3" name="Rectangle 52"/>
          <p:cNvSpPr/>
          <p:nvPr/>
        </p:nvSpPr>
        <p:spPr>
          <a:xfrm>
            <a:off x="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First to Curtail for TSP A  FG</a:t>
            </a:r>
          </a:p>
        </p:txBody>
      </p:sp>
      <p:sp>
        <p:nvSpPr>
          <p:cNvPr id="73" name="Rectangle 72"/>
          <p:cNvSpPr/>
          <p:nvPr/>
        </p:nvSpPr>
        <p:spPr>
          <a:xfrm>
            <a:off x="487680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Last to Curtail for TSP C FG</a:t>
            </a:r>
          </a:p>
        </p:txBody>
      </p:sp>
      <p:cxnSp>
        <p:nvCxnSpPr>
          <p:cNvPr id="74" name="Straight Connector 73"/>
          <p:cNvCxnSpPr/>
          <p:nvPr/>
        </p:nvCxnSpPr>
        <p:spPr>
          <a:xfrm>
            <a:off x="1219200" y="3505200"/>
            <a:ext cx="990600" cy="6096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8" name="Straight Connector 77"/>
          <p:cNvCxnSpPr/>
          <p:nvPr/>
        </p:nvCxnSpPr>
        <p:spPr>
          <a:xfrm>
            <a:off x="5867400" y="3352800"/>
            <a:ext cx="990600" cy="6096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2" name="Right Arrow 51"/>
          <p:cNvSpPr/>
          <p:nvPr/>
        </p:nvSpPr>
        <p:spPr>
          <a:xfrm rot="12581614">
            <a:off x="2236401" y="3222431"/>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cxnSp>
        <p:nvCxnSpPr>
          <p:cNvPr id="81" name="Straight Arrow Connector 80"/>
          <p:cNvCxnSpPr/>
          <p:nvPr/>
        </p:nvCxnSpPr>
        <p:spPr>
          <a:xfrm rot="10800000" flipV="1">
            <a:off x="5791200" y="2971801"/>
            <a:ext cx="685800" cy="76199"/>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82" name="Right Arrow 81"/>
          <p:cNvSpPr/>
          <p:nvPr/>
        </p:nvSpPr>
        <p:spPr>
          <a:xfrm rot="8877122">
            <a:off x="6198013" y="37614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Title 83"/>
          <p:cNvSpPr>
            <a:spLocks noGrp="1"/>
          </p:cNvSpPr>
          <p:nvPr>
            <p:ph type="title"/>
          </p:nvPr>
        </p:nvSpPr>
        <p:spPr/>
        <p:txBody>
          <a:bodyPr/>
          <a:lstStyle/>
          <a:p>
            <a:r>
              <a:rPr lang="en-US" dirty="0" smtClean="0"/>
              <a:t>Examples 4a &amp; 4b</a:t>
            </a:r>
            <a:endParaRPr lang="en-US" dirty="0"/>
          </a:p>
        </p:txBody>
      </p:sp>
      <p:sp>
        <p:nvSpPr>
          <p:cNvPr id="11" name="Slide Number Placeholder 10"/>
          <p:cNvSpPr>
            <a:spLocks noGrp="1"/>
          </p:cNvSpPr>
          <p:nvPr>
            <p:ph type="sldNum" sz="quarter" idx="12"/>
          </p:nvPr>
        </p:nvSpPr>
        <p:spPr/>
        <p:txBody>
          <a:bodyPr/>
          <a:lstStyle/>
          <a:p>
            <a:pPr>
              <a:defRPr/>
            </a:pPr>
            <a:fld id="{843592F6-0439-4CD6-8401-2AF0F276BA9C}" type="slidenum">
              <a:rPr lang="en-US" smtClean="0"/>
              <a:pPr>
                <a:defRPr/>
              </a:pPr>
              <a:t>8</a:t>
            </a:fld>
            <a:endParaRPr lang="en-US"/>
          </a:p>
        </p:txBody>
      </p:sp>
      <p:sp>
        <p:nvSpPr>
          <p:cNvPr id="3076" name="TextBox 7"/>
          <p:cNvSpPr txBox="1">
            <a:spLocks noChangeArrowheads="1"/>
          </p:cNvSpPr>
          <p:nvPr/>
        </p:nvSpPr>
        <p:spPr bwMode="auto">
          <a:xfrm>
            <a:off x="0" y="1154668"/>
            <a:ext cx="9144000" cy="369332"/>
          </a:xfrm>
          <a:prstGeom prst="rect">
            <a:avLst/>
          </a:prstGeom>
          <a:noFill/>
          <a:ln w="9525">
            <a:noFill/>
            <a:miter lim="800000"/>
            <a:headEnd/>
            <a:tailEnd/>
          </a:ln>
        </p:spPr>
        <p:txBody>
          <a:bodyPr wrap="square">
            <a:spAutoFit/>
          </a:bodyPr>
          <a:lstStyle/>
          <a:p>
            <a:pPr marL="114300" indent="-114300" algn="ctr">
              <a:buFontTx/>
              <a:buChar char="-"/>
            </a:pPr>
            <a:r>
              <a:rPr lang="en-US" dirty="0" smtClean="0">
                <a:latin typeface="Calibri" pitchFamily="34" charset="0"/>
              </a:rPr>
              <a:t>Tagged firm A-B. Coordination Agreement between A, B &amp; C.</a:t>
            </a:r>
            <a:endParaRPr lang="en-US" dirty="0">
              <a:latin typeface="Calibri" pitchFamily="34" charset="0"/>
            </a:endParaRPr>
          </a:p>
        </p:txBody>
      </p:sp>
      <p:grpSp>
        <p:nvGrpSpPr>
          <p:cNvPr id="2" name="Group 32"/>
          <p:cNvGrpSpPr/>
          <p:nvPr/>
        </p:nvGrpSpPr>
        <p:grpSpPr>
          <a:xfrm>
            <a:off x="257753" y="2362200"/>
            <a:ext cx="3552247" cy="3886200"/>
            <a:chOff x="533400" y="1295400"/>
            <a:chExt cx="3552247" cy="3886200"/>
          </a:xfrm>
        </p:grpSpPr>
        <p:sp>
          <p:nvSpPr>
            <p:cNvPr id="34" name="Freeform 3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5" name="Freeform 3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6" name="Freeform 3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7" name="Freeform 3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8" name="Freeform 3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9" name="Freeform 3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40" name="Freeform 3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41" name="Straight Arrow Connector 40"/>
            <p:cNvCxnSpPr/>
            <p:nvPr/>
          </p:nvCxnSpPr>
          <p:spPr>
            <a:xfrm rot="10800000" flipV="1">
              <a:off x="1494847" y="1828799"/>
              <a:ext cx="1600200" cy="228599"/>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42" name="Curved Connector 4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4" name="Curved Connector 4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5" name="Curved Connector 4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7" name="Curved Connector 4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0" name="Curved Connector 4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51" name="Curved Connector 5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grpSp>
        <p:nvGrpSpPr>
          <p:cNvPr id="3" name="Group 52"/>
          <p:cNvGrpSpPr/>
          <p:nvPr/>
        </p:nvGrpSpPr>
        <p:grpSpPr>
          <a:xfrm>
            <a:off x="4876800" y="2286000"/>
            <a:ext cx="3552247" cy="3886200"/>
            <a:chOff x="533400" y="1295400"/>
            <a:chExt cx="3552247" cy="3886200"/>
          </a:xfrm>
        </p:grpSpPr>
        <p:sp>
          <p:nvSpPr>
            <p:cNvPr id="54" name="Freeform 53"/>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55" name="Freeform 54"/>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56" name="Freeform 55"/>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57" name="Freeform 56"/>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58" name="Freeform 57"/>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59" name="Freeform 58"/>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60" name="Freeform 59"/>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62" name="Curved Connector 61"/>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3" name="Curved Connector 62"/>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4" name="Curved Connector 63"/>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5" name="Curved Connector 64"/>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6" name="Freeform 65"/>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67" name="Curved Connector 66"/>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8" name="Curved Connector 67"/>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69" name="Curved Connector 68"/>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0" name="Curved Connector 69"/>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1" name="Curved Connector 70"/>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3" name="Rectangle 52"/>
          <p:cNvSpPr/>
          <p:nvPr/>
        </p:nvSpPr>
        <p:spPr>
          <a:xfrm>
            <a:off x="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First to Curtail for TSP E  FG</a:t>
            </a:r>
          </a:p>
        </p:txBody>
      </p:sp>
      <p:sp>
        <p:nvSpPr>
          <p:cNvPr id="73" name="Rectangle 72"/>
          <p:cNvSpPr/>
          <p:nvPr/>
        </p:nvSpPr>
        <p:spPr>
          <a:xfrm>
            <a:off x="4876800" y="1764268"/>
            <a:ext cx="4267200" cy="369332"/>
          </a:xfrm>
          <a:prstGeom prst="rect">
            <a:avLst/>
          </a:prstGeom>
        </p:spPr>
        <p:txBody>
          <a:bodyPr wrap="square">
            <a:spAutoFit/>
          </a:bodyPr>
          <a:lstStyle/>
          <a:p>
            <a:pPr marL="114300" indent="-114300">
              <a:buFontTx/>
              <a:buChar char="-"/>
            </a:pPr>
            <a:r>
              <a:rPr lang="en-US" dirty="0" smtClean="0">
                <a:latin typeface="Calibri" pitchFamily="34" charset="0"/>
              </a:rPr>
              <a:t>Tag is Last to Curtail for TSP C FG</a:t>
            </a:r>
          </a:p>
        </p:txBody>
      </p:sp>
      <p:cxnSp>
        <p:nvCxnSpPr>
          <p:cNvPr id="81" name="Straight Arrow Connector 80"/>
          <p:cNvCxnSpPr/>
          <p:nvPr/>
        </p:nvCxnSpPr>
        <p:spPr>
          <a:xfrm rot="10800000" flipV="1">
            <a:off x="5791200" y="2819400"/>
            <a:ext cx="1600200" cy="22860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61" name="Straight Connector 60"/>
          <p:cNvCxnSpPr/>
          <p:nvPr/>
        </p:nvCxnSpPr>
        <p:spPr>
          <a:xfrm rot="5400000">
            <a:off x="2400300" y="3543300"/>
            <a:ext cx="533400" cy="3048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2" name="Straight Connector 71"/>
          <p:cNvCxnSpPr/>
          <p:nvPr/>
        </p:nvCxnSpPr>
        <p:spPr>
          <a:xfrm>
            <a:off x="1371600" y="3581400"/>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5" name="Straight Connector 74"/>
          <p:cNvCxnSpPr/>
          <p:nvPr/>
        </p:nvCxnSpPr>
        <p:spPr>
          <a:xfrm flipV="1">
            <a:off x="1371600" y="3200400"/>
            <a:ext cx="1295400" cy="152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6" name="Straight Connector 75"/>
          <p:cNvCxnSpPr/>
          <p:nvPr/>
        </p:nvCxnSpPr>
        <p:spPr>
          <a:xfrm rot="5400000">
            <a:off x="7048500" y="3467100"/>
            <a:ext cx="533400" cy="3048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7" name="Straight Connector 76"/>
          <p:cNvCxnSpPr/>
          <p:nvPr/>
        </p:nvCxnSpPr>
        <p:spPr>
          <a:xfrm>
            <a:off x="6019800" y="3505200"/>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79" name="Straight Connector 78"/>
          <p:cNvCxnSpPr/>
          <p:nvPr/>
        </p:nvCxnSpPr>
        <p:spPr>
          <a:xfrm flipV="1">
            <a:off x="6019800" y="3124200"/>
            <a:ext cx="1295400" cy="152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2" name="Right Arrow 51"/>
          <p:cNvSpPr/>
          <p:nvPr/>
        </p:nvSpPr>
        <p:spPr>
          <a:xfrm rot="7754865">
            <a:off x="918946" y="4249847"/>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82" name="Right Arrow 81"/>
          <p:cNvSpPr/>
          <p:nvPr/>
        </p:nvSpPr>
        <p:spPr>
          <a:xfrm rot="8877122">
            <a:off x="6198013" y="37614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6200"/>
            <a:ext cx="8229600" cy="1143000"/>
          </a:xfrm>
        </p:spPr>
        <p:txBody>
          <a:bodyPr/>
          <a:lstStyle/>
          <a:p>
            <a:r>
              <a:rPr lang="en-US" dirty="0" smtClean="0"/>
              <a:t>Further Discussion Items</a:t>
            </a:r>
            <a:endParaRPr lang="en-US" dirty="0"/>
          </a:p>
        </p:txBody>
      </p:sp>
      <p:sp>
        <p:nvSpPr>
          <p:cNvPr id="4" name="Content Placeholder 3"/>
          <p:cNvSpPr>
            <a:spLocks noGrp="1"/>
          </p:cNvSpPr>
          <p:nvPr>
            <p:ph idx="1"/>
          </p:nvPr>
        </p:nvSpPr>
        <p:spPr>
          <a:xfrm>
            <a:off x="304800" y="914400"/>
            <a:ext cx="8458200" cy="5562600"/>
          </a:xfrm>
        </p:spPr>
        <p:txBody>
          <a:bodyPr/>
          <a:lstStyle/>
          <a:p>
            <a:r>
              <a:rPr lang="en-US" sz="1400" dirty="0" smtClean="0"/>
              <a:t>Multiple levels of reciprocity?</a:t>
            </a:r>
          </a:p>
          <a:p>
            <a:pPr>
              <a:buFont typeface="Arial" pitchFamily="34" charset="0"/>
              <a:buChar char="•"/>
            </a:pPr>
            <a:r>
              <a:rPr lang="en-US" sz="1400" dirty="0" smtClean="0"/>
              <a:t>Minimum Criteria:</a:t>
            </a:r>
          </a:p>
          <a:p>
            <a:pPr lvl="1">
              <a:buFont typeface="Arial" pitchFamily="34" charset="0"/>
              <a:buChar char="•"/>
            </a:pPr>
            <a:r>
              <a:rPr lang="en-US" sz="1400" dirty="0" smtClean="0"/>
              <a:t> for including flowgates in transmission service request approval process</a:t>
            </a:r>
          </a:p>
          <a:p>
            <a:pPr lvl="2">
              <a:buFont typeface="Arial" pitchFamily="34" charset="0"/>
              <a:buChar char="•"/>
            </a:pPr>
            <a:r>
              <a:rPr lang="en-US" sz="1400" dirty="0" smtClean="0"/>
              <a:t>Impact threshold of 5% or greater (Similar to the Reciprocal Coordinated Flowgate Test)</a:t>
            </a:r>
          </a:p>
          <a:p>
            <a:pPr lvl="2">
              <a:buFont typeface="Arial" pitchFamily="34" charset="0"/>
              <a:buChar char="•"/>
            </a:pPr>
            <a:r>
              <a:rPr lang="en-US" sz="1400" dirty="0" smtClean="0"/>
              <a:t>Included in the Book of Flowgates (excluding Information flowgates)</a:t>
            </a:r>
          </a:p>
          <a:p>
            <a:pPr lvl="2">
              <a:buFont typeface="Arial" pitchFamily="34" charset="0"/>
              <a:buChar char="•"/>
            </a:pPr>
            <a:r>
              <a:rPr lang="en-US" sz="1400" dirty="0" smtClean="0"/>
              <a:t>Flowgate owner requests the evaluating TSP include the flowgate in their transmission service request approval process</a:t>
            </a:r>
          </a:p>
          <a:p>
            <a:pPr lvl="1">
              <a:buFont typeface="Arial" pitchFamily="34" charset="0"/>
              <a:buChar char="•"/>
            </a:pPr>
            <a:r>
              <a:rPr lang="en-US" sz="1400" dirty="0" smtClean="0"/>
              <a:t>There needs to be a requirement that the evaluating TSP include impacts of reservations from other Transmission Service Providers’  reservations on the evaluating TSP system when evaluating transmission service requests.</a:t>
            </a:r>
          </a:p>
          <a:p>
            <a:pPr>
              <a:buFont typeface="Arial" pitchFamily="34" charset="0"/>
              <a:buChar char="•"/>
            </a:pPr>
            <a:r>
              <a:rPr lang="en-US" sz="1400" dirty="0" smtClean="0"/>
              <a:t>Having all TSPs on the path have Coordination Agreements is the most restrictive.  Should we consider less restrictive approach for the Last-to-Curtail? </a:t>
            </a:r>
            <a:r>
              <a:rPr lang="en-US" sz="1400" i="1" dirty="0" smtClean="0">
                <a:solidFill>
                  <a:srgbClr val="C00000"/>
                </a:solidFill>
              </a:rPr>
              <a:t>This may be accomplished by creating a higher level of “Monitoring Coordination Agreement” where two TSPs actually treat each other’s transactions as on path (through additional requirements).</a:t>
            </a:r>
          </a:p>
          <a:p>
            <a:pPr>
              <a:buFont typeface="Arial" pitchFamily="34" charset="0"/>
              <a:buChar char="•"/>
            </a:pPr>
            <a:r>
              <a:rPr lang="en-US" sz="1400" dirty="0" smtClean="0"/>
              <a:t>How to handle coordination with a transmission service provider on the contract does not meet the minimum requirements for including the congested flowgate in the transmission service request approval process?  This comes into play with lengthy tags crossing multiple Transmission Service Providers systems. </a:t>
            </a:r>
            <a:r>
              <a:rPr lang="en-US" sz="1400" i="1" dirty="0" smtClean="0">
                <a:solidFill>
                  <a:srgbClr val="C00000"/>
                </a:solidFill>
              </a:rPr>
              <a:t>The issue of the lengthy tag can be resolved by considering that two TSPs that don’t meet the Minimum Criteria have an “Implicit Coordination Agreement” with the same last-to-curtailment rights as TSPs with Direct/Reciprocal Coordination Agreement.  As such TSPs in Florida may not need to enter into formal agreements with anyone else in the Eastern Interconnection outside of Florida except, perhaps, Southern.</a:t>
            </a:r>
          </a:p>
          <a:p>
            <a:pPr>
              <a:buFont typeface="Arial" pitchFamily="34" charset="0"/>
              <a:buChar char="•"/>
            </a:pPr>
            <a:r>
              <a:rPr lang="en-US" sz="1400" dirty="0" smtClean="0"/>
              <a:t>MOD standards imply that they are applicable to 1</a:t>
            </a:r>
            <a:r>
              <a:rPr lang="en-US" sz="1400" baseline="30000" dirty="0" smtClean="0"/>
              <a:t>st</a:t>
            </a:r>
            <a:r>
              <a:rPr lang="en-US" sz="1400" dirty="0" smtClean="0"/>
              <a:t> tier neighbors and other neighbors.  The evaluating TSP should apply the MOD standard requirements to all TSP with which they have Coordination Agreements.  The same ATCs that result from the MOD standards will be used for evaluating Transmission Service Request.  (Coordination Agreements would clarify TSPs considered as “1</a:t>
            </a:r>
            <a:r>
              <a:rPr lang="en-US" sz="1400" baseline="30000" dirty="0" smtClean="0"/>
              <a:t>st</a:t>
            </a:r>
            <a:r>
              <a:rPr lang="en-US" sz="1400" dirty="0" smtClean="0"/>
              <a:t> tier neighbors and other neighbors”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Levels of Reciprocity</a:t>
            </a:r>
            <a:endParaRPr lang="en-US" dirty="0"/>
          </a:p>
        </p:txBody>
      </p:sp>
      <p:sp>
        <p:nvSpPr>
          <p:cNvPr id="6" name="Content Placeholder 5"/>
          <p:cNvSpPr>
            <a:spLocks noGrp="1"/>
          </p:cNvSpPr>
          <p:nvPr>
            <p:ph idx="1"/>
          </p:nvPr>
        </p:nvSpPr>
        <p:spPr>
          <a:xfrm>
            <a:off x="457200" y="1600200"/>
            <a:ext cx="4191000" cy="4525963"/>
          </a:xfrm>
        </p:spPr>
        <p:txBody>
          <a:bodyPr/>
          <a:lstStyle/>
          <a:p>
            <a:r>
              <a:rPr lang="en-US" dirty="0" smtClean="0"/>
              <a:t>Options</a:t>
            </a:r>
          </a:p>
          <a:p>
            <a:pPr marL="971550" lvl="1" indent="-514350">
              <a:buFont typeface="+mj-lt"/>
              <a:buAutoNum type="arabicPeriod"/>
            </a:pPr>
            <a:r>
              <a:rPr lang="en-US" dirty="0" smtClean="0"/>
              <a:t>One level</a:t>
            </a:r>
          </a:p>
          <a:p>
            <a:pPr marL="971550" lvl="1" indent="-514350">
              <a:buFont typeface="+mj-lt"/>
              <a:buAutoNum type="arabicPeriod"/>
            </a:pPr>
            <a:r>
              <a:rPr lang="en-US" dirty="0" smtClean="0"/>
              <a:t>Multiple levels (automatic)</a:t>
            </a:r>
          </a:p>
          <a:p>
            <a:pPr marL="971550" lvl="1" indent="-514350">
              <a:buFont typeface="+mj-lt"/>
              <a:buAutoNum type="arabicPeriod"/>
            </a:pPr>
            <a:r>
              <a:rPr lang="en-US" dirty="0" smtClean="0"/>
              <a:t>Reciprocity by mutual acknowledgment</a:t>
            </a:r>
            <a:endParaRPr lang="en-US" dirty="0"/>
          </a:p>
        </p:txBody>
      </p:sp>
      <p:sp>
        <p:nvSpPr>
          <p:cNvPr id="4" name="Slide Number Placeholder 3"/>
          <p:cNvSpPr>
            <a:spLocks noGrp="1"/>
          </p:cNvSpPr>
          <p:nvPr>
            <p:ph type="sldNum" sz="quarter" idx="12"/>
          </p:nvPr>
        </p:nvSpPr>
        <p:spPr>
          <a:xfrm>
            <a:off x="6477000" y="6111875"/>
            <a:ext cx="2133600" cy="365125"/>
          </a:xfrm>
        </p:spPr>
        <p:txBody>
          <a:bodyPr/>
          <a:lstStyle/>
          <a:p>
            <a:pPr>
              <a:defRPr/>
            </a:pPr>
            <a:fld id="{FB417104-B701-46F4-A6E1-180E70F4E040}" type="slidenum">
              <a:rPr lang="en-US" smtClean="0"/>
              <a:pPr>
                <a:defRPr/>
              </a:pPr>
              <a:t>10</a:t>
            </a:fld>
            <a:endParaRPr lang="en-US"/>
          </a:p>
        </p:txBody>
      </p:sp>
      <p:grpSp>
        <p:nvGrpSpPr>
          <p:cNvPr id="7" name="Group 6"/>
          <p:cNvGrpSpPr>
            <a:grpSpLocks noChangeAspect="1"/>
          </p:cNvGrpSpPr>
          <p:nvPr/>
        </p:nvGrpSpPr>
        <p:grpSpPr>
          <a:xfrm>
            <a:off x="4876800" y="2270125"/>
            <a:ext cx="3552247" cy="3886200"/>
            <a:chOff x="533400" y="1295400"/>
            <a:chExt cx="3552247" cy="3886200"/>
          </a:xfrm>
        </p:grpSpPr>
        <p:sp>
          <p:nvSpPr>
            <p:cNvPr id="8" name="Freeform 7"/>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9" name="Freeform 8"/>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10" name="Freeform 9"/>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11" name="Freeform 10"/>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12" name="Freeform 11"/>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13" name="Freeform 12"/>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14" name="Freeform 13"/>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15" name="Curved Connector 14"/>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6" name="Curved Connector 15"/>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7" name="Curved Connector 16"/>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8" name="Curved Connector 17"/>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9" name="Freeform 18"/>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0" name="Curved Connector 19"/>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1" name="Curved Connector 20"/>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Curved Connector 21"/>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urved Connector 22"/>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4" name="Curved Connector 23"/>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25" name="Straight Connector 24"/>
          <p:cNvCxnSpPr/>
          <p:nvPr/>
        </p:nvCxnSpPr>
        <p:spPr>
          <a:xfrm rot="5400000">
            <a:off x="6972300" y="3451225"/>
            <a:ext cx="533400" cy="3048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6" name="Straight Connector 25"/>
          <p:cNvCxnSpPr/>
          <p:nvPr/>
        </p:nvCxnSpPr>
        <p:spPr>
          <a:xfrm rot="5400000">
            <a:off x="6781800" y="4479925"/>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7" name="Straight Connector 26"/>
          <p:cNvCxnSpPr/>
          <p:nvPr/>
        </p:nvCxnSpPr>
        <p:spPr>
          <a:xfrm>
            <a:off x="5943600" y="3489325"/>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8" name="Straight Connector 27"/>
          <p:cNvCxnSpPr/>
          <p:nvPr/>
        </p:nvCxnSpPr>
        <p:spPr>
          <a:xfrm rot="10800000" flipV="1">
            <a:off x="5943600" y="4251325"/>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9" name="Straight Connector 28"/>
          <p:cNvCxnSpPr/>
          <p:nvPr/>
        </p:nvCxnSpPr>
        <p:spPr>
          <a:xfrm rot="5400000">
            <a:off x="6705600" y="5318125"/>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0" name="Straight Connector 29"/>
          <p:cNvCxnSpPr/>
          <p:nvPr/>
        </p:nvCxnSpPr>
        <p:spPr>
          <a:xfrm>
            <a:off x="5943600" y="4860925"/>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1" name="Straight Connector 30"/>
          <p:cNvCxnSpPr/>
          <p:nvPr/>
        </p:nvCxnSpPr>
        <p:spPr>
          <a:xfrm>
            <a:off x="5867400" y="5089525"/>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2" name="Straight Connector 31"/>
          <p:cNvCxnSpPr/>
          <p:nvPr/>
        </p:nvCxnSpPr>
        <p:spPr>
          <a:xfrm rot="5400000">
            <a:off x="5372100" y="4060825"/>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3" name="Straight Connector 32"/>
          <p:cNvCxnSpPr/>
          <p:nvPr/>
        </p:nvCxnSpPr>
        <p:spPr>
          <a:xfrm flipV="1">
            <a:off x="5943600" y="3108325"/>
            <a:ext cx="1295400" cy="152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34" name="Freeform 33"/>
          <p:cNvSpPr/>
          <p:nvPr/>
        </p:nvSpPr>
        <p:spPr>
          <a:xfrm>
            <a:off x="7239000" y="3108325"/>
            <a:ext cx="994347" cy="1858780"/>
          </a:xfrm>
          <a:custGeom>
            <a:avLst/>
            <a:gdLst>
              <a:gd name="connsiteX0" fmla="*/ 494676 w 994347"/>
              <a:gd name="connsiteY0" fmla="*/ 0 h 1858780"/>
              <a:gd name="connsiteX1" fmla="*/ 914400 w 994347"/>
              <a:gd name="connsiteY1" fmla="*/ 389744 h 1858780"/>
              <a:gd name="connsiteX2" fmla="*/ 974361 w 994347"/>
              <a:gd name="connsiteY2" fmla="*/ 1154243 h 1858780"/>
              <a:gd name="connsiteX3" fmla="*/ 809469 w 994347"/>
              <a:gd name="connsiteY3" fmla="*/ 1678898 h 1858780"/>
              <a:gd name="connsiteX4" fmla="*/ 0 w 994347"/>
              <a:gd name="connsiteY4" fmla="*/ 1858780 h 1858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347" h="1858780">
                <a:moveTo>
                  <a:pt x="494676" y="0"/>
                </a:moveTo>
                <a:cubicBezTo>
                  <a:pt x="664564" y="98685"/>
                  <a:pt x="834453" y="197370"/>
                  <a:pt x="914400" y="389744"/>
                </a:cubicBezTo>
                <a:cubicBezTo>
                  <a:pt x="994347" y="582118"/>
                  <a:pt x="991850" y="939384"/>
                  <a:pt x="974361" y="1154243"/>
                </a:cubicBezTo>
                <a:cubicBezTo>
                  <a:pt x="956872" y="1369102"/>
                  <a:pt x="971862" y="1561475"/>
                  <a:pt x="809469" y="1678898"/>
                </a:cubicBezTo>
                <a:cubicBezTo>
                  <a:pt x="647076" y="1796321"/>
                  <a:pt x="307298" y="1826301"/>
                  <a:pt x="0" y="1858780"/>
                </a:cubicBezTo>
              </a:path>
            </a:pathLst>
          </a:cu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
        <p:nvSpPr>
          <p:cNvPr id="35" name="Right Arrow 34"/>
          <p:cNvSpPr/>
          <p:nvPr/>
        </p:nvSpPr>
        <p:spPr>
          <a:xfrm rot="6634180">
            <a:off x="7502530" y="469601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36" name="Freeform 35"/>
          <p:cNvSpPr/>
          <p:nvPr/>
        </p:nvSpPr>
        <p:spPr>
          <a:xfrm rot="1475243">
            <a:off x="7001884" y="3046587"/>
            <a:ext cx="1066800" cy="28956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Levels of Reciprocity</a:t>
            </a:r>
            <a:endParaRPr lang="en-US" dirty="0"/>
          </a:p>
        </p:txBody>
      </p:sp>
      <p:sp>
        <p:nvSpPr>
          <p:cNvPr id="6" name="Content Placeholder 5"/>
          <p:cNvSpPr>
            <a:spLocks noGrp="1"/>
          </p:cNvSpPr>
          <p:nvPr>
            <p:ph idx="1"/>
          </p:nvPr>
        </p:nvSpPr>
        <p:spPr>
          <a:xfrm>
            <a:off x="457200" y="1600200"/>
            <a:ext cx="4191000" cy="4525963"/>
          </a:xfrm>
        </p:spPr>
        <p:txBody>
          <a:bodyPr/>
          <a:lstStyle/>
          <a:p>
            <a:r>
              <a:rPr lang="en-US" dirty="0" smtClean="0"/>
              <a:t>Option 1: One Level</a:t>
            </a:r>
          </a:p>
          <a:p>
            <a:pPr lvl="1">
              <a:buFont typeface="Courier New" pitchFamily="49" charset="0"/>
              <a:buChar char="o"/>
            </a:pPr>
            <a:r>
              <a:rPr lang="en-US" dirty="0" smtClean="0"/>
              <a:t>DC+DE=CE</a:t>
            </a:r>
          </a:p>
          <a:p>
            <a:pPr lvl="1">
              <a:buNone/>
            </a:pPr>
            <a:r>
              <a:rPr lang="en-US" dirty="0" smtClean="0"/>
              <a:t> </a:t>
            </a:r>
          </a:p>
          <a:p>
            <a:pPr lvl="1">
              <a:buFont typeface="Courier New" pitchFamily="49" charset="0"/>
              <a:buChar char="o"/>
            </a:pPr>
            <a:r>
              <a:rPr lang="en-US" dirty="0" smtClean="0"/>
              <a:t>CE+CB=EB, </a:t>
            </a:r>
            <a:br>
              <a:rPr lang="en-US" dirty="0" smtClean="0"/>
            </a:br>
            <a:r>
              <a:rPr lang="en-US" sz="2400" dirty="0" smtClean="0"/>
              <a:t>because CE is not a direct agreement</a:t>
            </a:r>
            <a:endParaRPr lang="en-US" dirty="0" smtClean="0"/>
          </a:p>
        </p:txBody>
      </p:sp>
      <p:sp>
        <p:nvSpPr>
          <p:cNvPr id="4" name="Slide Number Placeholder 3"/>
          <p:cNvSpPr>
            <a:spLocks noGrp="1"/>
          </p:cNvSpPr>
          <p:nvPr>
            <p:ph type="sldNum" sz="quarter" idx="12"/>
          </p:nvPr>
        </p:nvSpPr>
        <p:spPr>
          <a:xfrm>
            <a:off x="6477000" y="6111875"/>
            <a:ext cx="2133600" cy="365125"/>
          </a:xfrm>
        </p:spPr>
        <p:txBody>
          <a:bodyPr/>
          <a:lstStyle/>
          <a:p>
            <a:pPr>
              <a:defRPr/>
            </a:pPr>
            <a:fld id="{FB417104-B701-46F4-A6E1-180E70F4E040}" type="slidenum">
              <a:rPr lang="en-US" smtClean="0"/>
              <a:pPr>
                <a:defRPr/>
              </a:pPr>
              <a:t>11</a:t>
            </a:fld>
            <a:endParaRPr lang="en-US"/>
          </a:p>
        </p:txBody>
      </p:sp>
      <p:grpSp>
        <p:nvGrpSpPr>
          <p:cNvPr id="2" name="Group 6"/>
          <p:cNvGrpSpPr>
            <a:grpSpLocks noChangeAspect="1"/>
          </p:cNvGrpSpPr>
          <p:nvPr/>
        </p:nvGrpSpPr>
        <p:grpSpPr>
          <a:xfrm>
            <a:off x="4876800" y="2270125"/>
            <a:ext cx="3552247" cy="3886200"/>
            <a:chOff x="533400" y="1295400"/>
            <a:chExt cx="3552247" cy="3886200"/>
          </a:xfrm>
        </p:grpSpPr>
        <p:sp>
          <p:nvSpPr>
            <p:cNvPr id="8" name="Freeform 7"/>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9" name="Freeform 8"/>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10" name="Freeform 9"/>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11" name="Freeform 10"/>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12" name="Freeform 11"/>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13" name="Freeform 12"/>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14" name="Freeform 13"/>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15" name="Curved Connector 14"/>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6" name="Curved Connector 15"/>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7" name="Curved Connector 16"/>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8" name="Curved Connector 17"/>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9" name="Freeform 18"/>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0" name="Curved Connector 19"/>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1" name="Curved Connector 20"/>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Curved Connector 21"/>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urved Connector 22"/>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4" name="Curved Connector 23"/>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26" name="Straight Connector 25"/>
          <p:cNvCxnSpPr/>
          <p:nvPr/>
        </p:nvCxnSpPr>
        <p:spPr>
          <a:xfrm rot="5400000">
            <a:off x="6781800" y="4479925"/>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7" name="Straight Connector 26"/>
          <p:cNvCxnSpPr/>
          <p:nvPr/>
        </p:nvCxnSpPr>
        <p:spPr>
          <a:xfrm>
            <a:off x="5943600" y="3489325"/>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8" name="Straight Connector 27"/>
          <p:cNvCxnSpPr/>
          <p:nvPr/>
        </p:nvCxnSpPr>
        <p:spPr>
          <a:xfrm rot="10800000" flipV="1">
            <a:off x="5943600" y="4251325"/>
            <a:ext cx="838200" cy="3810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0" name="Straight Connector 29"/>
          <p:cNvCxnSpPr/>
          <p:nvPr/>
        </p:nvCxnSpPr>
        <p:spPr>
          <a:xfrm>
            <a:off x="5943600" y="4860925"/>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37" name="Oval 36"/>
          <p:cNvSpPr/>
          <p:nvPr/>
        </p:nvSpPr>
        <p:spPr>
          <a:xfrm>
            <a:off x="1509010" y="2256020"/>
            <a:ext cx="228600" cy="38100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p:cNvSpPr/>
          <p:nvPr/>
        </p:nvSpPr>
        <p:spPr>
          <a:xfrm>
            <a:off x="2103620" y="2256020"/>
            <a:ext cx="228600" cy="381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p:cNvGrpSpPr/>
          <p:nvPr/>
        </p:nvGrpSpPr>
        <p:grpSpPr>
          <a:xfrm>
            <a:off x="1613942" y="2256020"/>
            <a:ext cx="1281658" cy="816964"/>
            <a:chOff x="1613942" y="2256020"/>
            <a:chExt cx="1281658" cy="816964"/>
          </a:xfrm>
        </p:grpSpPr>
        <p:sp>
          <p:nvSpPr>
            <p:cNvPr id="39" name="Freeform 38"/>
            <p:cNvSpPr/>
            <p:nvPr/>
          </p:nvSpPr>
          <p:spPr>
            <a:xfrm>
              <a:off x="2173574" y="2653259"/>
              <a:ext cx="449705" cy="152400"/>
            </a:xfrm>
            <a:custGeom>
              <a:avLst/>
              <a:gdLst>
                <a:gd name="connsiteX0" fmla="*/ 0 w 449705"/>
                <a:gd name="connsiteY0" fmla="*/ 14990 h 152400"/>
                <a:gd name="connsiteX1" fmla="*/ 134911 w 449705"/>
                <a:gd name="connsiteY1" fmla="*/ 149902 h 152400"/>
                <a:gd name="connsiteX2" fmla="*/ 449705 w 449705"/>
                <a:gd name="connsiteY2" fmla="*/ 0 h 152400"/>
              </a:gdLst>
              <a:ahLst/>
              <a:cxnLst>
                <a:cxn ang="0">
                  <a:pos x="connsiteX0" y="connsiteY0"/>
                </a:cxn>
                <a:cxn ang="0">
                  <a:pos x="connsiteX1" y="connsiteY1"/>
                </a:cxn>
                <a:cxn ang="0">
                  <a:pos x="connsiteX2" y="connsiteY2"/>
                </a:cxn>
              </a:cxnLst>
              <a:rect l="l" t="t" r="r" b="b"/>
              <a:pathLst>
                <a:path w="449705" h="152400">
                  <a:moveTo>
                    <a:pt x="0" y="14990"/>
                  </a:moveTo>
                  <a:cubicBezTo>
                    <a:pt x="29980" y="83695"/>
                    <a:pt x="59960" y="152400"/>
                    <a:pt x="134911" y="149902"/>
                  </a:cubicBezTo>
                  <a:cubicBezTo>
                    <a:pt x="209862" y="147404"/>
                    <a:pt x="449705" y="0"/>
                    <a:pt x="449705" y="0"/>
                  </a:cubicBezTo>
                </a:path>
              </a:pathLst>
            </a:custGeom>
            <a:ln>
              <a:headEnd type="none" w="med" len="med"/>
              <a:tailEnd type="triangle" w="med" len="med"/>
            </a:ln>
          </p:spPr>
          <p:style>
            <a:lnRef idx="1">
              <a:schemeClr val="accent3"/>
            </a:lnRef>
            <a:fillRef idx="0">
              <a:schemeClr val="accent3"/>
            </a:fillRef>
            <a:effectRef idx="0">
              <a:schemeClr val="accent3"/>
            </a:effectRef>
            <a:fontRef idx="minor">
              <a:schemeClr val="tx1"/>
            </a:fontRef>
          </p:style>
          <p:txBody>
            <a:bodyPr rtlCol="0" anchor="ctr"/>
            <a:lstStyle/>
            <a:p>
              <a:pPr algn="ctr"/>
              <a:endParaRPr lang="en-US"/>
            </a:p>
          </p:txBody>
        </p:sp>
        <p:sp>
          <p:nvSpPr>
            <p:cNvPr id="40" name="Freeform 39"/>
            <p:cNvSpPr/>
            <p:nvPr/>
          </p:nvSpPr>
          <p:spPr>
            <a:xfrm>
              <a:off x="1613942" y="2638269"/>
              <a:ext cx="1054307" cy="434715"/>
            </a:xfrm>
            <a:custGeom>
              <a:avLst/>
              <a:gdLst>
                <a:gd name="connsiteX0" fmla="*/ 4996 w 1054307"/>
                <a:gd name="connsiteY0" fmla="*/ 0 h 434715"/>
                <a:gd name="connsiteX1" fmla="*/ 79947 w 1054307"/>
                <a:gd name="connsiteY1" fmla="*/ 284813 h 434715"/>
                <a:gd name="connsiteX2" fmla="*/ 484681 w 1054307"/>
                <a:gd name="connsiteY2" fmla="*/ 389744 h 434715"/>
                <a:gd name="connsiteX3" fmla="*/ 1054307 w 1054307"/>
                <a:gd name="connsiteY3" fmla="*/ 14990 h 434715"/>
              </a:gdLst>
              <a:ahLst/>
              <a:cxnLst>
                <a:cxn ang="0">
                  <a:pos x="connsiteX0" y="connsiteY0"/>
                </a:cxn>
                <a:cxn ang="0">
                  <a:pos x="connsiteX1" y="connsiteY1"/>
                </a:cxn>
                <a:cxn ang="0">
                  <a:pos x="connsiteX2" y="connsiteY2"/>
                </a:cxn>
                <a:cxn ang="0">
                  <a:pos x="connsiteX3" y="connsiteY3"/>
                </a:cxn>
              </a:cxnLst>
              <a:rect l="l" t="t" r="r" b="b"/>
              <a:pathLst>
                <a:path w="1054307" h="434715">
                  <a:moveTo>
                    <a:pt x="4996" y="0"/>
                  </a:moveTo>
                  <a:cubicBezTo>
                    <a:pt x="2498" y="109928"/>
                    <a:pt x="0" y="219856"/>
                    <a:pt x="79947" y="284813"/>
                  </a:cubicBezTo>
                  <a:cubicBezTo>
                    <a:pt x="159894" y="349770"/>
                    <a:pt x="322288" y="434715"/>
                    <a:pt x="484681" y="389744"/>
                  </a:cubicBezTo>
                  <a:cubicBezTo>
                    <a:pt x="647074" y="344774"/>
                    <a:pt x="891913" y="174885"/>
                    <a:pt x="1054307" y="14990"/>
                  </a:cubicBezTo>
                </a:path>
              </a:pathLst>
            </a:custGeom>
            <a:ln>
              <a:headEnd type="none" w="med" len="med"/>
              <a:tailEnd type="triangle" w="med" len="med"/>
            </a:ln>
          </p:spPr>
          <p:style>
            <a:lnRef idx="1">
              <a:schemeClr val="accent3"/>
            </a:lnRef>
            <a:fillRef idx="0">
              <a:schemeClr val="accent3"/>
            </a:fillRef>
            <a:effectRef idx="0">
              <a:schemeClr val="accent3"/>
            </a:effectRef>
            <a:fontRef idx="minor">
              <a:schemeClr val="tx1"/>
            </a:fontRef>
          </p:style>
          <p:txBody>
            <a:bodyPr rtlCol="0" anchor="ctr"/>
            <a:lstStyle/>
            <a:p>
              <a:pPr algn="ctr"/>
              <a:endParaRPr lang="en-US"/>
            </a:p>
          </p:txBody>
        </p:sp>
        <p:sp>
          <p:nvSpPr>
            <p:cNvPr id="41" name="Oval 40"/>
            <p:cNvSpPr/>
            <p:nvPr/>
          </p:nvSpPr>
          <p:spPr>
            <a:xfrm>
              <a:off x="2438400" y="2256020"/>
              <a:ext cx="457200" cy="381000"/>
            </a:xfrm>
            <a:prstGeom prst="ellipse">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42" name="Straight Connector 41"/>
          <p:cNvCxnSpPr/>
          <p:nvPr/>
        </p:nvCxnSpPr>
        <p:spPr>
          <a:xfrm rot="5400000">
            <a:off x="5372100" y="4060825"/>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46" name="Straight Connector 45"/>
          <p:cNvCxnSpPr/>
          <p:nvPr/>
        </p:nvCxnSpPr>
        <p:spPr>
          <a:xfrm rot="5400000">
            <a:off x="2209800" y="3352800"/>
            <a:ext cx="228600" cy="228600"/>
          </a:xfrm>
          <a:prstGeom prst="line">
            <a:avLst/>
          </a:prstGeom>
        </p:spPr>
        <p:style>
          <a:lnRef idx="2">
            <a:schemeClr val="accent2"/>
          </a:lnRef>
          <a:fillRef idx="0">
            <a:schemeClr val="accent2"/>
          </a:fillRef>
          <a:effectRef idx="1">
            <a:schemeClr val="accent2"/>
          </a:effectRef>
          <a:fontRef idx="minor">
            <a:schemeClr val="tx1"/>
          </a:fontRef>
        </p:style>
      </p:cxnSp>
      <p:pic>
        <p:nvPicPr>
          <p:cNvPr id="25604" name="Picture 4" descr="C:\Users\advena\AppData\Local\Microsoft\Windows\Temporary Internet Files\Content.IE5\576JAWZI\MC900432538[1].png"/>
          <p:cNvPicPr>
            <a:picLocks noChangeAspect="1" noChangeArrowheads="1"/>
          </p:cNvPicPr>
          <p:nvPr/>
        </p:nvPicPr>
        <p:blipFill>
          <a:blip r:embed="rId3" cstate="print"/>
          <a:srcRect/>
          <a:stretch>
            <a:fillRect/>
          </a:stretch>
        </p:blipFill>
        <p:spPr bwMode="auto">
          <a:xfrm>
            <a:off x="5410200" y="3810000"/>
            <a:ext cx="685581" cy="675645"/>
          </a:xfrm>
          <a:prstGeom prst="rect">
            <a:avLst/>
          </a:prstGeom>
          <a:noFill/>
        </p:spPr>
      </p:pic>
      <p:sp>
        <p:nvSpPr>
          <p:cNvPr id="48" name="Oval 47"/>
          <p:cNvSpPr/>
          <p:nvPr/>
        </p:nvSpPr>
        <p:spPr>
          <a:xfrm rot="19785127">
            <a:off x="5444526" y="4233695"/>
            <a:ext cx="2024836" cy="381000"/>
          </a:xfrm>
          <a:prstGeom prst="ellipse">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p:cNvSpPr/>
          <p:nvPr/>
        </p:nvSpPr>
        <p:spPr>
          <a:xfrm rot="425010">
            <a:off x="5410200" y="4679897"/>
            <a:ext cx="1981200" cy="381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p:cNvSpPr/>
          <p:nvPr/>
        </p:nvSpPr>
        <p:spPr>
          <a:xfrm rot="186495">
            <a:off x="6808463" y="3810000"/>
            <a:ext cx="381000" cy="144780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9" presetClass="entr" presetSubtype="10" fill="hold" grpId="0" nodeType="after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p:cTn id="7" dur="3000" fill="hold"/>
                                        <p:tgtEl>
                                          <p:spTgt spid="37"/>
                                        </p:tgtEl>
                                        <p:attrNameLst>
                                          <p:attrName>ppt_w</p:attrName>
                                        </p:attrNameLst>
                                      </p:cBhvr>
                                      <p:tavLst>
                                        <p:tav tm="0" fmla="#ppt_w*sin(2.5*pi*$)">
                                          <p:val>
                                            <p:fltVal val="0"/>
                                          </p:val>
                                        </p:tav>
                                        <p:tav tm="100000">
                                          <p:val>
                                            <p:fltVal val="1"/>
                                          </p:val>
                                        </p:tav>
                                      </p:tavLst>
                                    </p:anim>
                                    <p:anim calcmode="lin" valueType="num">
                                      <p:cBhvr>
                                        <p:cTn id="8" dur="3000" fill="hold"/>
                                        <p:tgtEl>
                                          <p:spTgt spid="37"/>
                                        </p:tgtEl>
                                        <p:attrNameLst>
                                          <p:attrName>ppt_h</p:attrName>
                                        </p:attrNameLst>
                                      </p:cBhvr>
                                      <p:tavLst>
                                        <p:tav tm="0">
                                          <p:val>
                                            <p:strVal val="#ppt_h"/>
                                          </p:val>
                                        </p:tav>
                                        <p:tav tm="100000">
                                          <p:val>
                                            <p:strVal val="#ppt_h"/>
                                          </p:val>
                                        </p:tav>
                                      </p:tavLst>
                                    </p:anim>
                                  </p:childTnLst>
                                </p:cTn>
                              </p:par>
                              <p:par>
                                <p:cTn id="9" presetID="19" presetClass="entr" presetSubtype="10"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anim calcmode="lin" valueType="num">
                                      <p:cBhvr>
                                        <p:cTn id="11" dur="3000" fill="hold"/>
                                        <p:tgtEl>
                                          <p:spTgt spid="50"/>
                                        </p:tgtEl>
                                        <p:attrNameLst>
                                          <p:attrName>ppt_w</p:attrName>
                                        </p:attrNameLst>
                                      </p:cBhvr>
                                      <p:tavLst>
                                        <p:tav tm="0" fmla="#ppt_w*sin(2.5*pi*$)">
                                          <p:val>
                                            <p:fltVal val="0"/>
                                          </p:val>
                                        </p:tav>
                                        <p:tav tm="100000">
                                          <p:val>
                                            <p:fltVal val="1"/>
                                          </p:val>
                                        </p:tav>
                                      </p:tavLst>
                                    </p:anim>
                                    <p:anim calcmode="lin" valueType="num">
                                      <p:cBhvr>
                                        <p:cTn id="12" dur="3000" fill="hold"/>
                                        <p:tgtEl>
                                          <p:spTgt spid="50"/>
                                        </p:tgtEl>
                                        <p:attrNameLst>
                                          <p:attrName>ppt_h</p:attrName>
                                        </p:attrNameLst>
                                      </p:cBhvr>
                                      <p:tavLst>
                                        <p:tav tm="0">
                                          <p:val>
                                            <p:strVal val="#ppt_h"/>
                                          </p:val>
                                        </p:tav>
                                        <p:tav tm="100000">
                                          <p:val>
                                            <p:strVal val="#ppt_h"/>
                                          </p:val>
                                        </p:tav>
                                      </p:tavLst>
                                    </p:anim>
                                  </p:childTnLst>
                                </p:cTn>
                              </p:par>
                            </p:childTnLst>
                          </p:cTn>
                        </p:par>
                        <p:par>
                          <p:cTn id="13" fill="hold">
                            <p:stCondLst>
                              <p:cond delay="3000"/>
                            </p:stCondLst>
                            <p:childTnLst>
                              <p:par>
                                <p:cTn id="14" presetID="19" presetClass="entr" presetSubtype="10" fill="hold" grpId="0" nodeType="afterEffect">
                                  <p:stCondLst>
                                    <p:cond delay="0"/>
                                  </p:stCondLst>
                                  <p:childTnLst>
                                    <p:set>
                                      <p:cBhvr>
                                        <p:cTn id="15" dur="1" fill="hold">
                                          <p:stCondLst>
                                            <p:cond delay="0"/>
                                          </p:stCondLst>
                                        </p:cTn>
                                        <p:tgtEl>
                                          <p:spTgt spid="38"/>
                                        </p:tgtEl>
                                        <p:attrNameLst>
                                          <p:attrName>style.visibility</p:attrName>
                                        </p:attrNameLst>
                                      </p:cBhvr>
                                      <p:to>
                                        <p:strVal val="visible"/>
                                      </p:to>
                                    </p:set>
                                    <p:anim calcmode="lin" valueType="num">
                                      <p:cBhvr>
                                        <p:cTn id="16" dur="2000" fill="hold"/>
                                        <p:tgtEl>
                                          <p:spTgt spid="38"/>
                                        </p:tgtEl>
                                        <p:attrNameLst>
                                          <p:attrName>ppt_w</p:attrName>
                                        </p:attrNameLst>
                                      </p:cBhvr>
                                      <p:tavLst>
                                        <p:tav tm="0" fmla="#ppt_w*sin(2.5*pi*$)">
                                          <p:val>
                                            <p:fltVal val="0"/>
                                          </p:val>
                                        </p:tav>
                                        <p:tav tm="100000">
                                          <p:val>
                                            <p:fltVal val="1"/>
                                          </p:val>
                                        </p:tav>
                                      </p:tavLst>
                                    </p:anim>
                                    <p:anim calcmode="lin" valueType="num">
                                      <p:cBhvr>
                                        <p:cTn id="17" dur="2000" fill="hold"/>
                                        <p:tgtEl>
                                          <p:spTgt spid="38"/>
                                        </p:tgtEl>
                                        <p:attrNameLst>
                                          <p:attrName>ppt_h</p:attrName>
                                        </p:attrNameLst>
                                      </p:cBhvr>
                                      <p:tavLst>
                                        <p:tav tm="0">
                                          <p:val>
                                            <p:strVal val="#ppt_h"/>
                                          </p:val>
                                        </p:tav>
                                        <p:tav tm="100000">
                                          <p:val>
                                            <p:strVal val="#ppt_h"/>
                                          </p:val>
                                        </p:tav>
                                      </p:tavLst>
                                    </p:anim>
                                  </p:childTnLst>
                                </p:cTn>
                              </p:par>
                              <p:par>
                                <p:cTn id="18" presetID="19" presetClass="entr" presetSubtype="10" fill="hold" grpId="0" nodeType="withEffect">
                                  <p:stCondLst>
                                    <p:cond delay="0"/>
                                  </p:stCondLst>
                                  <p:childTnLst>
                                    <p:set>
                                      <p:cBhvr>
                                        <p:cTn id="19" dur="1" fill="hold">
                                          <p:stCondLst>
                                            <p:cond delay="0"/>
                                          </p:stCondLst>
                                        </p:cTn>
                                        <p:tgtEl>
                                          <p:spTgt spid="49"/>
                                        </p:tgtEl>
                                        <p:attrNameLst>
                                          <p:attrName>style.visibility</p:attrName>
                                        </p:attrNameLst>
                                      </p:cBhvr>
                                      <p:to>
                                        <p:strVal val="visible"/>
                                      </p:to>
                                    </p:set>
                                    <p:anim calcmode="lin" valueType="num">
                                      <p:cBhvr>
                                        <p:cTn id="20" dur="2000" fill="hold"/>
                                        <p:tgtEl>
                                          <p:spTgt spid="49"/>
                                        </p:tgtEl>
                                        <p:attrNameLst>
                                          <p:attrName>ppt_w</p:attrName>
                                        </p:attrNameLst>
                                      </p:cBhvr>
                                      <p:tavLst>
                                        <p:tav tm="0" fmla="#ppt_w*sin(2.5*pi*$)">
                                          <p:val>
                                            <p:fltVal val="0"/>
                                          </p:val>
                                        </p:tav>
                                        <p:tav tm="100000">
                                          <p:val>
                                            <p:fltVal val="1"/>
                                          </p:val>
                                        </p:tav>
                                      </p:tavLst>
                                    </p:anim>
                                    <p:anim calcmode="lin" valueType="num">
                                      <p:cBhvr>
                                        <p:cTn id="21" dur="2000" fill="hold"/>
                                        <p:tgtEl>
                                          <p:spTgt spid="49"/>
                                        </p:tgtEl>
                                        <p:attrNameLst>
                                          <p:attrName>ppt_h</p:attrName>
                                        </p:attrNameLst>
                                      </p:cBhvr>
                                      <p:tavLst>
                                        <p:tav tm="0">
                                          <p:val>
                                            <p:strVal val="#ppt_h"/>
                                          </p:val>
                                        </p:tav>
                                        <p:tav tm="100000">
                                          <p:val>
                                            <p:strVal val="#ppt_h"/>
                                          </p:val>
                                        </p:tav>
                                      </p:tavLst>
                                    </p:anim>
                                  </p:childTnLst>
                                </p:cTn>
                              </p:par>
                            </p:childTnLst>
                          </p:cTn>
                        </p:par>
                        <p:par>
                          <p:cTn id="22" fill="hold">
                            <p:stCondLst>
                              <p:cond delay="5000"/>
                            </p:stCondLst>
                            <p:childTnLst>
                              <p:par>
                                <p:cTn id="23" presetID="19" presetClass="entr" presetSubtype="10" fill="hold" nodeType="afterEffect">
                                  <p:stCondLst>
                                    <p:cond delay="0"/>
                                  </p:stCondLst>
                                  <p:childTnLst>
                                    <p:set>
                                      <p:cBhvr>
                                        <p:cTn id="24" dur="1" fill="hold">
                                          <p:stCondLst>
                                            <p:cond delay="0"/>
                                          </p:stCondLst>
                                        </p:cTn>
                                        <p:tgtEl>
                                          <p:spTgt spid="47"/>
                                        </p:tgtEl>
                                        <p:attrNameLst>
                                          <p:attrName>style.visibility</p:attrName>
                                        </p:attrNameLst>
                                      </p:cBhvr>
                                      <p:to>
                                        <p:strVal val="visible"/>
                                      </p:to>
                                    </p:set>
                                    <p:anim calcmode="lin" valueType="num">
                                      <p:cBhvr>
                                        <p:cTn id="25" dur="1000" fill="hold"/>
                                        <p:tgtEl>
                                          <p:spTgt spid="47"/>
                                        </p:tgtEl>
                                        <p:attrNameLst>
                                          <p:attrName>ppt_w</p:attrName>
                                        </p:attrNameLst>
                                      </p:cBhvr>
                                      <p:tavLst>
                                        <p:tav tm="0" fmla="#ppt_w*sin(2.5*pi*$)">
                                          <p:val>
                                            <p:fltVal val="0"/>
                                          </p:val>
                                        </p:tav>
                                        <p:tav tm="100000">
                                          <p:val>
                                            <p:fltVal val="1"/>
                                          </p:val>
                                        </p:tav>
                                      </p:tavLst>
                                    </p:anim>
                                    <p:anim calcmode="lin" valueType="num">
                                      <p:cBhvr>
                                        <p:cTn id="26" dur="1000" fill="hold"/>
                                        <p:tgtEl>
                                          <p:spTgt spid="47"/>
                                        </p:tgtEl>
                                        <p:attrNameLst>
                                          <p:attrName>ppt_h</p:attrName>
                                        </p:attrNameLst>
                                      </p:cBhvr>
                                      <p:tavLst>
                                        <p:tav tm="0">
                                          <p:val>
                                            <p:strVal val="#ppt_h"/>
                                          </p:val>
                                        </p:tav>
                                        <p:tav tm="100000">
                                          <p:val>
                                            <p:strVal val="#ppt_h"/>
                                          </p:val>
                                        </p:tav>
                                      </p:tavLst>
                                    </p:anim>
                                  </p:childTnLst>
                                </p:cTn>
                              </p:par>
                              <p:par>
                                <p:cTn id="27" presetID="19" presetClass="entr" presetSubtype="10" fill="hold" grpId="0" nodeType="withEffect">
                                  <p:stCondLst>
                                    <p:cond delay="0"/>
                                  </p:stCondLst>
                                  <p:childTnLst>
                                    <p:set>
                                      <p:cBhvr>
                                        <p:cTn id="28" dur="1" fill="hold">
                                          <p:stCondLst>
                                            <p:cond delay="0"/>
                                          </p:stCondLst>
                                        </p:cTn>
                                        <p:tgtEl>
                                          <p:spTgt spid="48"/>
                                        </p:tgtEl>
                                        <p:attrNameLst>
                                          <p:attrName>style.visibility</p:attrName>
                                        </p:attrNameLst>
                                      </p:cBhvr>
                                      <p:to>
                                        <p:strVal val="visible"/>
                                      </p:to>
                                    </p:set>
                                    <p:anim calcmode="lin" valueType="num">
                                      <p:cBhvr>
                                        <p:cTn id="29" dur="1000" fill="hold"/>
                                        <p:tgtEl>
                                          <p:spTgt spid="48"/>
                                        </p:tgtEl>
                                        <p:attrNameLst>
                                          <p:attrName>ppt_w</p:attrName>
                                        </p:attrNameLst>
                                      </p:cBhvr>
                                      <p:tavLst>
                                        <p:tav tm="0" fmla="#ppt_w*sin(2.5*pi*$)">
                                          <p:val>
                                            <p:fltVal val="0"/>
                                          </p:val>
                                        </p:tav>
                                        <p:tav tm="100000">
                                          <p:val>
                                            <p:fltVal val="1"/>
                                          </p:val>
                                        </p:tav>
                                      </p:tavLst>
                                    </p:anim>
                                    <p:anim calcmode="lin" valueType="num">
                                      <p:cBhvr>
                                        <p:cTn id="30" dur="1000" fill="hold"/>
                                        <p:tgtEl>
                                          <p:spTgt spid="48"/>
                                        </p:tgtEl>
                                        <p:attrNameLst>
                                          <p:attrName>ppt_h</p:attrName>
                                        </p:attrNameLst>
                                      </p:cBhvr>
                                      <p:tavLst>
                                        <p:tav tm="0">
                                          <p:val>
                                            <p:strVal val="#ppt_h"/>
                                          </p:val>
                                        </p:tav>
                                        <p:tav tm="100000">
                                          <p:val>
                                            <p:strVal val="#ppt_h"/>
                                          </p:val>
                                        </p:tav>
                                      </p:tavLst>
                                    </p:anim>
                                  </p:childTnLst>
                                </p:cTn>
                              </p:par>
                            </p:childTnLst>
                          </p:cTn>
                        </p:par>
                        <p:par>
                          <p:cTn id="31" fill="hold">
                            <p:stCondLst>
                              <p:cond delay="6000"/>
                            </p:stCondLst>
                            <p:childTnLst>
                              <p:par>
                                <p:cTn id="32" presetID="51" presetClass="entr" presetSubtype="0" fill="hold" nodeType="afterEffect">
                                  <p:stCondLst>
                                    <p:cond delay="0"/>
                                  </p:stCondLst>
                                  <p:childTnLst>
                                    <p:set>
                                      <p:cBhvr>
                                        <p:cTn id="33" dur="1" fill="hold">
                                          <p:stCondLst>
                                            <p:cond delay="0"/>
                                          </p:stCondLst>
                                        </p:cTn>
                                        <p:tgtEl>
                                          <p:spTgt spid="46"/>
                                        </p:tgtEl>
                                        <p:attrNameLst>
                                          <p:attrName>style.visibility</p:attrName>
                                        </p:attrNameLst>
                                      </p:cBhvr>
                                      <p:to>
                                        <p:strVal val="visible"/>
                                      </p:to>
                                    </p:set>
                                    <p:animEffect transition="in" filter="fade">
                                      <p:cBhvr>
                                        <p:cTn id="34" dur="770" decel="100000"/>
                                        <p:tgtEl>
                                          <p:spTgt spid="46"/>
                                        </p:tgtEl>
                                      </p:cBhvr>
                                    </p:animEffect>
                                    <p:animScale>
                                      <p:cBhvr>
                                        <p:cTn id="35" dur="770" decel="100000"/>
                                        <p:tgtEl>
                                          <p:spTgt spid="46"/>
                                        </p:tgtEl>
                                      </p:cBhvr>
                                      <p:from x="10000" y="10000"/>
                                      <p:to x="200000" y="450000"/>
                                    </p:animScale>
                                    <p:animScale>
                                      <p:cBhvr>
                                        <p:cTn id="36" dur="1230" accel="100000" fill="hold">
                                          <p:stCondLst>
                                            <p:cond delay="770"/>
                                          </p:stCondLst>
                                        </p:cTn>
                                        <p:tgtEl>
                                          <p:spTgt spid="46"/>
                                        </p:tgtEl>
                                      </p:cBhvr>
                                      <p:from x="200000" y="450000"/>
                                      <p:to x="100000" y="100000"/>
                                    </p:animScale>
                                    <p:set>
                                      <p:cBhvr>
                                        <p:cTn id="37" dur="770" fill="hold"/>
                                        <p:tgtEl>
                                          <p:spTgt spid="46"/>
                                        </p:tgtEl>
                                        <p:attrNameLst>
                                          <p:attrName>ppt_x</p:attrName>
                                        </p:attrNameLst>
                                      </p:cBhvr>
                                      <p:to>
                                        <p:strVal val="(0.5)"/>
                                      </p:to>
                                    </p:set>
                                    <p:anim from="(0.5)" to="(#ppt_x)" calcmode="lin" valueType="num">
                                      <p:cBhvr>
                                        <p:cTn id="38" dur="1230" accel="100000" fill="hold">
                                          <p:stCondLst>
                                            <p:cond delay="770"/>
                                          </p:stCondLst>
                                        </p:cTn>
                                        <p:tgtEl>
                                          <p:spTgt spid="46"/>
                                        </p:tgtEl>
                                        <p:attrNameLst>
                                          <p:attrName>ppt_x</p:attrName>
                                        </p:attrNameLst>
                                      </p:cBhvr>
                                    </p:anim>
                                    <p:set>
                                      <p:cBhvr>
                                        <p:cTn id="39" dur="770" fill="hold"/>
                                        <p:tgtEl>
                                          <p:spTgt spid="46"/>
                                        </p:tgtEl>
                                        <p:attrNameLst>
                                          <p:attrName>ppt_y</p:attrName>
                                        </p:attrNameLst>
                                      </p:cBhvr>
                                      <p:to>
                                        <p:strVal val="(#ppt_y+0.4)"/>
                                      </p:to>
                                    </p:set>
                                    <p:anim from="(#ppt_y+0.4)" to="(#ppt_y)" calcmode="lin" valueType="num">
                                      <p:cBhvr>
                                        <p:cTn id="40" dur="1230" accel="100000" fill="hold">
                                          <p:stCondLst>
                                            <p:cond delay="770"/>
                                          </p:stCondLst>
                                        </p:cTn>
                                        <p:tgtEl>
                                          <p:spTgt spid="46"/>
                                        </p:tgtEl>
                                        <p:attrNameLst>
                                          <p:attrName>ppt_y</p:attrName>
                                        </p:attrNameLst>
                                      </p:cBhvr>
                                    </p:anim>
                                  </p:childTnLst>
                                </p:cTn>
                              </p:par>
                            </p:childTnLst>
                          </p:cTn>
                        </p:par>
                        <p:par>
                          <p:cTn id="41" fill="hold">
                            <p:stCondLst>
                              <p:cond delay="8000"/>
                            </p:stCondLst>
                            <p:childTnLst>
                              <p:par>
                                <p:cTn id="42" presetID="26" presetClass="entr" presetSubtype="0" fill="hold" nodeType="afterEffect">
                                  <p:stCondLst>
                                    <p:cond delay="0"/>
                                  </p:stCondLst>
                                  <p:childTnLst>
                                    <p:set>
                                      <p:cBhvr>
                                        <p:cTn id="43" dur="1" fill="hold">
                                          <p:stCondLst>
                                            <p:cond delay="0"/>
                                          </p:stCondLst>
                                        </p:cTn>
                                        <p:tgtEl>
                                          <p:spTgt spid="25604"/>
                                        </p:tgtEl>
                                        <p:attrNameLst>
                                          <p:attrName>style.visibility</p:attrName>
                                        </p:attrNameLst>
                                      </p:cBhvr>
                                      <p:to>
                                        <p:strVal val="visible"/>
                                      </p:to>
                                    </p:set>
                                    <p:animEffect transition="in" filter="wipe(down)">
                                      <p:cBhvr>
                                        <p:cTn id="44" dur="870">
                                          <p:stCondLst>
                                            <p:cond delay="0"/>
                                          </p:stCondLst>
                                        </p:cTn>
                                        <p:tgtEl>
                                          <p:spTgt spid="25604"/>
                                        </p:tgtEl>
                                      </p:cBhvr>
                                    </p:animEffect>
                                    <p:anim calcmode="lin" valueType="num">
                                      <p:cBhvr>
                                        <p:cTn id="45" dur="2733" tmFilter="0,0; 0.14,0.36; 0.43,0.73; 0.71,0.91; 1.0,1.0">
                                          <p:stCondLst>
                                            <p:cond delay="0"/>
                                          </p:stCondLst>
                                        </p:cTn>
                                        <p:tgtEl>
                                          <p:spTgt spid="25604"/>
                                        </p:tgtEl>
                                        <p:attrNameLst>
                                          <p:attrName>ppt_x</p:attrName>
                                        </p:attrNameLst>
                                      </p:cBhvr>
                                      <p:tavLst>
                                        <p:tav tm="0">
                                          <p:val>
                                            <p:strVal val="#ppt_x-0.25"/>
                                          </p:val>
                                        </p:tav>
                                        <p:tav tm="100000">
                                          <p:val>
                                            <p:strVal val="#ppt_x"/>
                                          </p:val>
                                        </p:tav>
                                      </p:tavLst>
                                    </p:anim>
                                    <p:anim calcmode="lin" valueType="num">
                                      <p:cBhvr>
                                        <p:cTn id="46" dur="996" tmFilter="0.0,0.0; 0.25,0.07; 0.50,0.2; 0.75,0.467; 1.0,1.0">
                                          <p:stCondLst>
                                            <p:cond delay="0"/>
                                          </p:stCondLst>
                                        </p:cTn>
                                        <p:tgtEl>
                                          <p:spTgt spid="25604"/>
                                        </p:tgtEl>
                                        <p:attrNameLst>
                                          <p:attrName>ppt_y</p:attrName>
                                        </p:attrNameLst>
                                      </p:cBhvr>
                                      <p:tavLst>
                                        <p:tav tm="0" fmla="#ppt_y-sin(pi*$)/3">
                                          <p:val>
                                            <p:fltVal val="0.5"/>
                                          </p:val>
                                        </p:tav>
                                        <p:tav tm="100000">
                                          <p:val>
                                            <p:fltVal val="1"/>
                                          </p:val>
                                        </p:tav>
                                      </p:tavLst>
                                    </p:anim>
                                    <p:anim calcmode="lin" valueType="num">
                                      <p:cBhvr>
                                        <p:cTn id="47" dur="996" tmFilter="0, 0; 0.125,0.2665; 0.25,0.4; 0.375,0.465; 0.5,0.5;  0.625,0.535; 0.75,0.6; 0.875,0.7335; 1,1">
                                          <p:stCondLst>
                                            <p:cond delay="996"/>
                                          </p:stCondLst>
                                        </p:cTn>
                                        <p:tgtEl>
                                          <p:spTgt spid="25604"/>
                                        </p:tgtEl>
                                        <p:attrNameLst>
                                          <p:attrName>ppt_y</p:attrName>
                                        </p:attrNameLst>
                                      </p:cBhvr>
                                      <p:tavLst>
                                        <p:tav tm="0" fmla="#ppt_y-sin(pi*$)/9">
                                          <p:val>
                                            <p:fltVal val="0"/>
                                          </p:val>
                                        </p:tav>
                                        <p:tav tm="100000">
                                          <p:val>
                                            <p:fltVal val="1"/>
                                          </p:val>
                                        </p:tav>
                                      </p:tavLst>
                                    </p:anim>
                                    <p:anim calcmode="lin" valueType="num">
                                      <p:cBhvr>
                                        <p:cTn id="48" dur="498" tmFilter="0, 0; 0.125,0.2665; 0.25,0.4; 0.375,0.465; 0.5,0.5;  0.625,0.535; 0.75,0.6; 0.875,0.7335; 1,1">
                                          <p:stCondLst>
                                            <p:cond delay="1986"/>
                                          </p:stCondLst>
                                        </p:cTn>
                                        <p:tgtEl>
                                          <p:spTgt spid="25604"/>
                                        </p:tgtEl>
                                        <p:attrNameLst>
                                          <p:attrName>ppt_y</p:attrName>
                                        </p:attrNameLst>
                                      </p:cBhvr>
                                      <p:tavLst>
                                        <p:tav tm="0" fmla="#ppt_y-sin(pi*$)/27">
                                          <p:val>
                                            <p:fltVal val="0"/>
                                          </p:val>
                                        </p:tav>
                                        <p:tav tm="100000">
                                          <p:val>
                                            <p:fltVal val="1"/>
                                          </p:val>
                                        </p:tav>
                                      </p:tavLst>
                                    </p:anim>
                                    <p:anim calcmode="lin" valueType="num">
                                      <p:cBhvr>
                                        <p:cTn id="49" dur="246" tmFilter="0, 0; 0.125,0.2665; 0.25,0.4; 0.375,0.465; 0.5,0.5;  0.625,0.535; 0.75,0.6; 0.875,0.7335; 1,1">
                                          <p:stCondLst>
                                            <p:cond delay="2484"/>
                                          </p:stCondLst>
                                        </p:cTn>
                                        <p:tgtEl>
                                          <p:spTgt spid="25604"/>
                                        </p:tgtEl>
                                        <p:attrNameLst>
                                          <p:attrName>ppt_y</p:attrName>
                                        </p:attrNameLst>
                                      </p:cBhvr>
                                      <p:tavLst>
                                        <p:tav tm="0" fmla="#ppt_y-sin(pi*$)/81">
                                          <p:val>
                                            <p:fltVal val="0"/>
                                          </p:val>
                                        </p:tav>
                                        <p:tav tm="100000">
                                          <p:val>
                                            <p:fltVal val="1"/>
                                          </p:val>
                                        </p:tav>
                                      </p:tavLst>
                                    </p:anim>
                                    <p:animScale>
                                      <p:cBhvr>
                                        <p:cTn id="50" dur="39">
                                          <p:stCondLst>
                                            <p:cond delay="975"/>
                                          </p:stCondLst>
                                        </p:cTn>
                                        <p:tgtEl>
                                          <p:spTgt spid="25604"/>
                                        </p:tgtEl>
                                      </p:cBhvr>
                                      <p:to x="100000" y="60000"/>
                                    </p:animScale>
                                    <p:animScale>
                                      <p:cBhvr>
                                        <p:cTn id="51" dur="249" decel="50000">
                                          <p:stCondLst>
                                            <p:cond delay="1014"/>
                                          </p:stCondLst>
                                        </p:cTn>
                                        <p:tgtEl>
                                          <p:spTgt spid="25604"/>
                                        </p:tgtEl>
                                      </p:cBhvr>
                                      <p:to x="100000" y="100000"/>
                                    </p:animScale>
                                    <p:animScale>
                                      <p:cBhvr>
                                        <p:cTn id="52" dur="39">
                                          <p:stCondLst>
                                            <p:cond delay="1968"/>
                                          </p:stCondLst>
                                        </p:cTn>
                                        <p:tgtEl>
                                          <p:spTgt spid="25604"/>
                                        </p:tgtEl>
                                      </p:cBhvr>
                                      <p:to x="100000" y="80000"/>
                                    </p:animScale>
                                    <p:animScale>
                                      <p:cBhvr>
                                        <p:cTn id="53" dur="249" decel="50000">
                                          <p:stCondLst>
                                            <p:cond delay="2007"/>
                                          </p:stCondLst>
                                        </p:cTn>
                                        <p:tgtEl>
                                          <p:spTgt spid="25604"/>
                                        </p:tgtEl>
                                      </p:cBhvr>
                                      <p:to x="100000" y="100000"/>
                                    </p:animScale>
                                    <p:animScale>
                                      <p:cBhvr>
                                        <p:cTn id="54" dur="39">
                                          <p:stCondLst>
                                            <p:cond delay="2463"/>
                                          </p:stCondLst>
                                        </p:cTn>
                                        <p:tgtEl>
                                          <p:spTgt spid="25604"/>
                                        </p:tgtEl>
                                      </p:cBhvr>
                                      <p:to x="100000" y="90000"/>
                                    </p:animScale>
                                    <p:animScale>
                                      <p:cBhvr>
                                        <p:cTn id="55" dur="249" decel="50000">
                                          <p:stCondLst>
                                            <p:cond delay="2502"/>
                                          </p:stCondLst>
                                        </p:cTn>
                                        <p:tgtEl>
                                          <p:spTgt spid="25604"/>
                                        </p:tgtEl>
                                      </p:cBhvr>
                                      <p:to x="100000" y="100000"/>
                                    </p:animScale>
                                    <p:animScale>
                                      <p:cBhvr>
                                        <p:cTn id="56" dur="39">
                                          <p:stCondLst>
                                            <p:cond delay="2712"/>
                                          </p:stCondLst>
                                        </p:cTn>
                                        <p:tgtEl>
                                          <p:spTgt spid="25604"/>
                                        </p:tgtEl>
                                      </p:cBhvr>
                                      <p:to x="100000" y="95000"/>
                                    </p:animScale>
                                    <p:animScale>
                                      <p:cBhvr>
                                        <p:cTn id="57" dur="249" decel="50000">
                                          <p:stCondLst>
                                            <p:cond delay="2751"/>
                                          </p:stCondLst>
                                        </p:cTn>
                                        <p:tgtEl>
                                          <p:spTgt spid="2560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P spid="48" grpId="0" animBg="1"/>
      <p:bldP spid="49" grpId="0" animBg="1"/>
      <p:bldP spid="5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Levels of Reciprocity</a:t>
            </a:r>
            <a:endParaRPr lang="en-US" dirty="0"/>
          </a:p>
        </p:txBody>
      </p:sp>
      <p:sp>
        <p:nvSpPr>
          <p:cNvPr id="6" name="Content Placeholder 5"/>
          <p:cNvSpPr>
            <a:spLocks noGrp="1"/>
          </p:cNvSpPr>
          <p:nvPr>
            <p:ph idx="1"/>
          </p:nvPr>
        </p:nvSpPr>
        <p:spPr>
          <a:xfrm>
            <a:off x="457200" y="1600200"/>
            <a:ext cx="4191000" cy="4525963"/>
          </a:xfrm>
        </p:spPr>
        <p:txBody>
          <a:bodyPr/>
          <a:lstStyle/>
          <a:p>
            <a:r>
              <a:rPr lang="en-US" dirty="0" smtClean="0"/>
              <a:t>Option 2: Multi-Level</a:t>
            </a:r>
          </a:p>
          <a:p>
            <a:pPr lvl="1">
              <a:buFont typeface="Courier New" pitchFamily="49" charset="0"/>
              <a:buChar char="o"/>
            </a:pPr>
            <a:r>
              <a:rPr lang="en-US" dirty="0" smtClean="0"/>
              <a:t>DC+DE=CE</a:t>
            </a:r>
          </a:p>
          <a:p>
            <a:pPr lvl="1">
              <a:buNone/>
            </a:pPr>
            <a:r>
              <a:rPr lang="en-US" dirty="0" smtClean="0"/>
              <a:t> </a:t>
            </a:r>
          </a:p>
          <a:p>
            <a:pPr lvl="1">
              <a:buFont typeface="Courier New" pitchFamily="49" charset="0"/>
              <a:buChar char="o"/>
            </a:pPr>
            <a:r>
              <a:rPr lang="en-US" dirty="0" smtClean="0"/>
              <a:t>CE+CB=EB, </a:t>
            </a:r>
            <a:br>
              <a:rPr lang="en-US" dirty="0" smtClean="0"/>
            </a:br>
            <a:r>
              <a:rPr lang="en-US" sz="2400" dirty="0" smtClean="0"/>
              <a:t>even though CE is not a direct agreement</a:t>
            </a:r>
            <a:endParaRPr lang="en-US" dirty="0" smtClean="0"/>
          </a:p>
        </p:txBody>
      </p:sp>
      <p:sp>
        <p:nvSpPr>
          <p:cNvPr id="4" name="Slide Number Placeholder 3"/>
          <p:cNvSpPr>
            <a:spLocks noGrp="1"/>
          </p:cNvSpPr>
          <p:nvPr>
            <p:ph type="sldNum" sz="quarter" idx="12"/>
          </p:nvPr>
        </p:nvSpPr>
        <p:spPr>
          <a:xfrm>
            <a:off x="6477000" y="6111875"/>
            <a:ext cx="2133600" cy="365125"/>
          </a:xfrm>
        </p:spPr>
        <p:txBody>
          <a:bodyPr/>
          <a:lstStyle/>
          <a:p>
            <a:pPr>
              <a:defRPr/>
            </a:pPr>
            <a:fld id="{FB417104-B701-46F4-A6E1-180E70F4E040}" type="slidenum">
              <a:rPr lang="en-US" smtClean="0"/>
              <a:pPr>
                <a:defRPr/>
              </a:pPr>
              <a:t>12</a:t>
            </a:fld>
            <a:endParaRPr lang="en-US"/>
          </a:p>
        </p:txBody>
      </p:sp>
      <p:grpSp>
        <p:nvGrpSpPr>
          <p:cNvPr id="2" name="Group 6"/>
          <p:cNvGrpSpPr>
            <a:grpSpLocks noChangeAspect="1"/>
          </p:cNvGrpSpPr>
          <p:nvPr/>
        </p:nvGrpSpPr>
        <p:grpSpPr>
          <a:xfrm>
            <a:off x="4876800" y="2270125"/>
            <a:ext cx="3552247" cy="3886200"/>
            <a:chOff x="533400" y="1295400"/>
            <a:chExt cx="3552247" cy="3886200"/>
          </a:xfrm>
        </p:grpSpPr>
        <p:sp>
          <p:nvSpPr>
            <p:cNvPr id="8" name="Freeform 7"/>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9" name="Freeform 8"/>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10" name="Freeform 9"/>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11" name="Freeform 10"/>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12" name="Freeform 11"/>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13" name="Freeform 12"/>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14" name="Freeform 13"/>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15" name="Curved Connector 14"/>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6" name="Curved Connector 15"/>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7" name="Curved Connector 16"/>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8" name="Curved Connector 17"/>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9" name="Freeform 18"/>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0" name="Curved Connector 19"/>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1" name="Curved Connector 20"/>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Curved Connector 21"/>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urved Connector 22"/>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4" name="Curved Connector 23"/>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26" name="Straight Connector 25"/>
          <p:cNvCxnSpPr/>
          <p:nvPr/>
        </p:nvCxnSpPr>
        <p:spPr>
          <a:xfrm rot="5400000">
            <a:off x="6781800" y="4479925"/>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7" name="Straight Connector 26"/>
          <p:cNvCxnSpPr/>
          <p:nvPr/>
        </p:nvCxnSpPr>
        <p:spPr>
          <a:xfrm>
            <a:off x="5943600" y="3489325"/>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8" name="Straight Connector 27"/>
          <p:cNvCxnSpPr/>
          <p:nvPr/>
        </p:nvCxnSpPr>
        <p:spPr>
          <a:xfrm rot="10800000" flipV="1">
            <a:off x="5943600" y="4251325"/>
            <a:ext cx="838200" cy="3810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0" name="Straight Connector 29"/>
          <p:cNvCxnSpPr/>
          <p:nvPr/>
        </p:nvCxnSpPr>
        <p:spPr>
          <a:xfrm>
            <a:off x="5943600" y="4860925"/>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37" name="Oval 36"/>
          <p:cNvSpPr/>
          <p:nvPr/>
        </p:nvSpPr>
        <p:spPr>
          <a:xfrm>
            <a:off x="1447800" y="3275351"/>
            <a:ext cx="228600" cy="38100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p:cNvSpPr/>
          <p:nvPr/>
        </p:nvSpPr>
        <p:spPr>
          <a:xfrm>
            <a:off x="2042410" y="3275351"/>
            <a:ext cx="228600" cy="381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38"/>
          <p:cNvSpPr/>
          <p:nvPr/>
        </p:nvSpPr>
        <p:spPr>
          <a:xfrm>
            <a:off x="2112364" y="3672590"/>
            <a:ext cx="449705" cy="152400"/>
          </a:xfrm>
          <a:custGeom>
            <a:avLst/>
            <a:gdLst>
              <a:gd name="connsiteX0" fmla="*/ 0 w 449705"/>
              <a:gd name="connsiteY0" fmla="*/ 14990 h 152400"/>
              <a:gd name="connsiteX1" fmla="*/ 134911 w 449705"/>
              <a:gd name="connsiteY1" fmla="*/ 149902 h 152400"/>
              <a:gd name="connsiteX2" fmla="*/ 449705 w 449705"/>
              <a:gd name="connsiteY2" fmla="*/ 0 h 152400"/>
            </a:gdLst>
            <a:ahLst/>
            <a:cxnLst>
              <a:cxn ang="0">
                <a:pos x="connsiteX0" y="connsiteY0"/>
              </a:cxn>
              <a:cxn ang="0">
                <a:pos x="connsiteX1" y="connsiteY1"/>
              </a:cxn>
              <a:cxn ang="0">
                <a:pos x="connsiteX2" y="connsiteY2"/>
              </a:cxn>
            </a:cxnLst>
            <a:rect l="l" t="t" r="r" b="b"/>
            <a:pathLst>
              <a:path w="449705" h="152400">
                <a:moveTo>
                  <a:pt x="0" y="14990"/>
                </a:moveTo>
                <a:cubicBezTo>
                  <a:pt x="29980" y="83695"/>
                  <a:pt x="59960" y="152400"/>
                  <a:pt x="134911" y="149902"/>
                </a:cubicBezTo>
                <a:cubicBezTo>
                  <a:pt x="209862" y="147404"/>
                  <a:pt x="449705" y="0"/>
                  <a:pt x="449705" y="0"/>
                </a:cubicBezTo>
              </a:path>
            </a:pathLst>
          </a:custGeom>
          <a:ln>
            <a:headEnd type="none" w="med" len="med"/>
            <a:tailEnd type="triangle" w="med" len="med"/>
          </a:ln>
        </p:spPr>
        <p:style>
          <a:lnRef idx="1">
            <a:schemeClr val="accent3"/>
          </a:lnRef>
          <a:fillRef idx="0">
            <a:schemeClr val="accent3"/>
          </a:fillRef>
          <a:effectRef idx="0">
            <a:schemeClr val="accent3"/>
          </a:effectRef>
          <a:fontRef idx="minor">
            <a:schemeClr val="tx1"/>
          </a:fontRef>
        </p:style>
        <p:txBody>
          <a:bodyPr rtlCol="0" anchor="ctr"/>
          <a:lstStyle/>
          <a:p>
            <a:pPr algn="ctr"/>
            <a:endParaRPr lang="en-US"/>
          </a:p>
        </p:txBody>
      </p:sp>
      <p:sp>
        <p:nvSpPr>
          <p:cNvPr id="40" name="Freeform 39"/>
          <p:cNvSpPr/>
          <p:nvPr/>
        </p:nvSpPr>
        <p:spPr>
          <a:xfrm>
            <a:off x="1552732" y="3657600"/>
            <a:ext cx="1054307" cy="434715"/>
          </a:xfrm>
          <a:custGeom>
            <a:avLst/>
            <a:gdLst>
              <a:gd name="connsiteX0" fmla="*/ 4996 w 1054307"/>
              <a:gd name="connsiteY0" fmla="*/ 0 h 434715"/>
              <a:gd name="connsiteX1" fmla="*/ 79947 w 1054307"/>
              <a:gd name="connsiteY1" fmla="*/ 284813 h 434715"/>
              <a:gd name="connsiteX2" fmla="*/ 484681 w 1054307"/>
              <a:gd name="connsiteY2" fmla="*/ 389744 h 434715"/>
              <a:gd name="connsiteX3" fmla="*/ 1054307 w 1054307"/>
              <a:gd name="connsiteY3" fmla="*/ 14990 h 434715"/>
            </a:gdLst>
            <a:ahLst/>
            <a:cxnLst>
              <a:cxn ang="0">
                <a:pos x="connsiteX0" y="connsiteY0"/>
              </a:cxn>
              <a:cxn ang="0">
                <a:pos x="connsiteX1" y="connsiteY1"/>
              </a:cxn>
              <a:cxn ang="0">
                <a:pos x="connsiteX2" y="connsiteY2"/>
              </a:cxn>
              <a:cxn ang="0">
                <a:pos x="connsiteX3" y="connsiteY3"/>
              </a:cxn>
            </a:cxnLst>
            <a:rect l="l" t="t" r="r" b="b"/>
            <a:pathLst>
              <a:path w="1054307" h="434715">
                <a:moveTo>
                  <a:pt x="4996" y="0"/>
                </a:moveTo>
                <a:cubicBezTo>
                  <a:pt x="2498" y="109928"/>
                  <a:pt x="0" y="219856"/>
                  <a:pt x="79947" y="284813"/>
                </a:cubicBezTo>
                <a:cubicBezTo>
                  <a:pt x="159894" y="349770"/>
                  <a:pt x="322288" y="434715"/>
                  <a:pt x="484681" y="389744"/>
                </a:cubicBezTo>
                <a:cubicBezTo>
                  <a:pt x="647074" y="344774"/>
                  <a:pt x="891913" y="174885"/>
                  <a:pt x="1054307" y="14990"/>
                </a:cubicBezTo>
              </a:path>
            </a:pathLst>
          </a:custGeom>
          <a:ln>
            <a:headEnd type="none" w="med" len="med"/>
            <a:tailEnd type="triangle" w="med" len="med"/>
          </a:ln>
        </p:spPr>
        <p:style>
          <a:lnRef idx="1">
            <a:schemeClr val="accent3"/>
          </a:lnRef>
          <a:fillRef idx="0">
            <a:schemeClr val="accent3"/>
          </a:fillRef>
          <a:effectRef idx="0">
            <a:schemeClr val="accent3"/>
          </a:effectRef>
          <a:fontRef idx="minor">
            <a:schemeClr val="tx1"/>
          </a:fontRef>
        </p:style>
        <p:txBody>
          <a:bodyPr rtlCol="0" anchor="ctr"/>
          <a:lstStyle/>
          <a:p>
            <a:pPr algn="ctr"/>
            <a:endParaRPr lang="en-US"/>
          </a:p>
        </p:txBody>
      </p:sp>
      <p:sp>
        <p:nvSpPr>
          <p:cNvPr id="41" name="Oval 40"/>
          <p:cNvSpPr/>
          <p:nvPr/>
        </p:nvSpPr>
        <p:spPr>
          <a:xfrm>
            <a:off x="2377190" y="3275351"/>
            <a:ext cx="457200" cy="381000"/>
          </a:xfrm>
          <a:prstGeom prst="ellipse">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p:cNvCxnSpPr/>
          <p:nvPr/>
        </p:nvCxnSpPr>
        <p:spPr>
          <a:xfrm rot="5400000">
            <a:off x="5372100" y="4060825"/>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34" name="Oval 33"/>
          <p:cNvSpPr/>
          <p:nvPr/>
        </p:nvSpPr>
        <p:spPr>
          <a:xfrm rot="14373842">
            <a:off x="6160181" y="3352266"/>
            <a:ext cx="457200" cy="2132403"/>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p:cNvSpPr/>
          <p:nvPr/>
        </p:nvSpPr>
        <p:spPr>
          <a:xfrm rot="17891457">
            <a:off x="6125031" y="2676684"/>
            <a:ext cx="472190" cy="208477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p:cNvSpPr/>
          <p:nvPr/>
        </p:nvSpPr>
        <p:spPr>
          <a:xfrm>
            <a:off x="5486400" y="3124200"/>
            <a:ext cx="457200" cy="1981200"/>
          </a:xfrm>
          <a:prstGeom prst="ellipse">
            <a:avLst/>
          </a:prstGeom>
          <a:noFill/>
          <a:ln w="5715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afterEffect">
                                  <p:stCondLst>
                                    <p:cond delay="0"/>
                                  </p:stCondLst>
                                  <p:childTnLst>
                                    <p:animRot by="21600000">
                                      <p:cBhvr>
                                        <p:cTn id="6" dur="2000" fill="hold"/>
                                        <p:tgtEl>
                                          <p:spTgt spid="3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Levels of Reciprocity</a:t>
            </a:r>
            <a:endParaRPr lang="en-US" dirty="0"/>
          </a:p>
        </p:txBody>
      </p:sp>
      <p:sp>
        <p:nvSpPr>
          <p:cNvPr id="6" name="Content Placeholder 5"/>
          <p:cNvSpPr>
            <a:spLocks noGrp="1"/>
          </p:cNvSpPr>
          <p:nvPr>
            <p:ph idx="1"/>
          </p:nvPr>
        </p:nvSpPr>
        <p:spPr>
          <a:xfrm>
            <a:off x="457200" y="1600200"/>
            <a:ext cx="4724400" cy="4525963"/>
          </a:xfrm>
        </p:spPr>
        <p:txBody>
          <a:bodyPr/>
          <a:lstStyle/>
          <a:p>
            <a:pPr>
              <a:buNone/>
            </a:pPr>
            <a:r>
              <a:rPr lang="en-US" dirty="0" smtClean="0"/>
              <a:t>Option 3a: Reciprocity by Agreement</a:t>
            </a:r>
          </a:p>
          <a:p>
            <a:pPr>
              <a:buFont typeface="Courier New" pitchFamily="49" charset="0"/>
              <a:buChar char="o"/>
            </a:pPr>
            <a:r>
              <a:rPr lang="en-US" sz="2400" dirty="0" smtClean="0"/>
              <a:t>DC+DE ? </a:t>
            </a:r>
            <a:br>
              <a:rPr lang="en-US" sz="2400" dirty="0" smtClean="0"/>
            </a:br>
            <a:r>
              <a:rPr lang="en-US" sz="2400" dirty="0" smtClean="0"/>
              <a:t>CE reciprocity exists if C &amp; E both agree that reciprocity applies  (minimum NAESB requirements for coordination agreements are in place)</a:t>
            </a:r>
          </a:p>
          <a:p>
            <a:pPr>
              <a:buFont typeface="Courier New" pitchFamily="49" charset="0"/>
              <a:buChar char="o"/>
            </a:pPr>
            <a:r>
              <a:rPr lang="en-US" sz="2400" dirty="0" smtClean="0"/>
              <a:t>CE+CB?</a:t>
            </a:r>
            <a:br>
              <a:rPr lang="en-US" sz="2400" dirty="0" smtClean="0"/>
            </a:br>
            <a:r>
              <a:rPr lang="en-US" sz="2400" dirty="0" smtClean="0"/>
              <a:t>BE can only result if CE exists, so there is a 2-level dependency.  Also, BE exists only if B &amp; E agree.</a:t>
            </a:r>
          </a:p>
        </p:txBody>
      </p:sp>
      <p:sp>
        <p:nvSpPr>
          <p:cNvPr id="4" name="Slide Number Placeholder 3"/>
          <p:cNvSpPr>
            <a:spLocks noGrp="1"/>
          </p:cNvSpPr>
          <p:nvPr>
            <p:ph type="sldNum" sz="quarter" idx="12"/>
          </p:nvPr>
        </p:nvSpPr>
        <p:spPr>
          <a:xfrm>
            <a:off x="6477000" y="6111875"/>
            <a:ext cx="2133600" cy="365125"/>
          </a:xfrm>
        </p:spPr>
        <p:txBody>
          <a:bodyPr/>
          <a:lstStyle/>
          <a:p>
            <a:pPr>
              <a:defRPr/>
            </a:pPr>
            <a:fld id="{FB417104-B701-46F4-A6E1-180E70F4E040}" type="slidenum">
              <a:rPr lang="en-US" smtClean="0"/>
              <a:pPr>
                <a:defRPr/>
              </a:pPr>
              <a:t>13</a:t>
            </a:fld>
            <a:endParaRPr lang="en-US"/>
          </a:p>
        </p:txBody>
      </p:sp>
      <p:grpSp>
        <p:nvGrpSpPr>
          <p:cNvPr id="2" name="Group 6"/>
          <p:cNvGrpSpPr>
            <a:grpSpLocks noChangeAspect="1"/>
          </p:cNvGrpSpPr>
          <p:nvPr/>
        </p:nvGrpSpPr>
        <p:grpSpPr>
          <a:xfrm>
            <a:off x="4876800" y="2270125"/>
            <a:ext cx="3552247" cy="3886200"/>
            <a:chOff x="533400" y="1295400"/>
            <a:chExt cx="3552247" cy="3886200"/>
          </a:xfrm>
        </p:grpSpPr>
        <p:sp>
          <p:nvSpPr>
            <p:cNvPr id="8" name="Freeform 7"/>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9" name="Freeform 8"/>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10" name="Freeform 9"/>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11" name="Freeform 10"/>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12" name="Freeform 11"/>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13" name="Freeform 12"/>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14" name="Freeform 13"/>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15" name="Curved Connector 14"/>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6" name="Curved Connector 15"/>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7" name="Curved Connector 16"/>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8" name="Curved Connector 17"/>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9" name="Freeform 18"/>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0" name="Curved Connector 19"/>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1" name="Curved Connector 20"/>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Curved Connector 21"/>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urved Connector 22"/>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4" name="Curved Connector 23"/>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26" name="Straight Connector 25"/>
          <p:cNvCxnSpPr/>
          <p:nvPr/>
        </p:nvCxnSpPr>
        <p:spPr>
          <a:xfrm rot="5400000">
            <a:off x="6781800" y="4479925"/>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7" name="Straight Connector 26"/>
          <p:cNvCxnSpPr/>
          <p:nvPr/>
        </p:nvCxnSpPr>
        <p:spPr>
          <a:xfrm>
            <a:off x="5943600" y="3489325"/>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8" name="Straight Connector 27"/>
          <p:cNvCxnSpPr/>
          <p:nvPr/>
        </p:nvCxnSpPr>
        <p:spPr>
          <a:xfrm rot="10800000" flipV="1">
            <a:off x="5943600" y="4251325"/>
            <a:ext cx="838200" cy="3810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0" name="Straight Connector 29"/>
          <p:cNvCxnSpPr/>
          <p:nvPr/>
        </p:nvCxnSpPr>
        <p:spPr>
          <a:xfrm>
            <a:off x="5943600" y="4860925"/>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2" name="Straight Connector 31"/>
          <p:cNvCxnSpPr/>
          <p:nvPr/>
        </p:nvCxnSpPr>
        <p:spPr>
          <a:xfrm rot="5400000">
            <a:off x="5372100" y="4060825"/>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Levels of Reciprocity</a:t>
            </a:r>
            <a:endParaRPr lang="en-US" dirty="0"/>
          </a:p>
        </p:txBody>
      </p:sp>
      <p:sp>
        <p:nvSpPr>
          <p:cNvPr id="6" name="Content Placeholder 5"/>
          <p:cNvSpPr>
            <a:spLocks noGrp="1"/>
          </p:cNvSpPr>
          <p:nvPr>
            <p:ph idx="1"/>
          </p:nvPr>
        </p:nvSpPr>
        <p:spPr>
          <a:xfrm>
            <a:off x="457200" y="1600200"/>
            <a:ext cx="4724400" cy="4525963"/>
          </a:xfrm>
        </p:spPr>
        <p:txBody>
          <a:bodyPr/>
          <a:lstStyle/>
          <a:p>
            <a:pPr>
              <a:buNone/>
            </a:pPr>
            <a:r>
              <a:rPr lang="en-US" dirty="0" smtClean="0"/>
              <a:t>Option 3b: Reciprocity by Agreement after 1</a:t>
            </a:r>
            <a:r>
              <a:rPr lang="en-US" baseline="30000" dirty="0" smtClean="0"/>
              <a:t>st</a:t>
            </a:r>
            <a:r>
              <a:rPr lang="en-US" dirty="0" smtClean="0"/>
              <a:t> Level</a:t>
            </a:r>
          </a:p>
          <a:p>
            <a:pPr>
              <a:buFont typeface="Courier New" pitchFamily="49" charset="0"/>
              <a:buChar char="o"/>
            </a:pPr>
            <a:r>
              <a:rPr lang="en-US" sz="2400" dirty="0" smtClean="0"/>
              <a:t>DC+DE = CE</a:t>
            </a:r>
            <a:br>
              <a:rPr lang="en-US" sz="2400" dirty="0" smtClean="0"/>
            </a:br>
            <a:r>
              <a:rPr lang="en-US" sz="2400" dirty="0" smtClean="0"/>
              <a:t>1</a:t>
            </a:r>
            <a:r>
              <a:rPr lang="en-US" sz="2400" baseline="30000" dirty="0" smtClean="0"/>
              <a:t>st</a:t>
            </a:r>
            <a:r>
              <a:rPr lang="en-US" sz="2400" dirty="0" smtClean="0"/>
              <a:t> level reciprocity by default</a:t>
            </a:r>
          </a:p>
          <a:p>
            <a:pPr>
              <a:buFont typeface="Courier New" pitchFamily="49" charset="0"/>
              <a:buChar char="o"/>
            </a:pPr>
            <a:r>
              <a:rPr lang="en-US" sz="2400" dirty="0" smtClean="0"/>
              <a:t>CE+CB?</a:t>
            </a:r>
            <a:br>
              <a:rPr lang="en-US" sz="2400" dirty="0" smtClean="0"/>
            </a:br>
            <a:r>
              <a:rPr lang="en-US" sz="2400" dirty="0" smtClean="0"/>
              <a:t>BE exists only if B &amp; E agree. That the CE and CB agreements meet minimum NAESB requirements for Coordinate </a:t>
            </a:r>
            <a:r>
              <a:rPr lang="en-US" sz="2400" dirty="0" err="1" smtClean="0"/>
              <a:t>Agmts</a:t>
            </a:r>
            <a:r>
              <a:rPr lang="en-US" sz="2400" dirty="0" smtClean="0"/>
              <a:t>.</a:t>
            </a:r>
          </a:p>
        </p:txBody>
      </p:sp>
      <p:sp>
        <p:nvSpPr>
          <p:cNvPr id="4" name="Slide Number Placeholder 3"/>
          <p:cNvSpPr>
            <a:spLocks noGrp="1"/>
          </p:cNvSpPr>
          <p:nvPr>
            <p:ph type="sldNum" sz="quarter" idx="12"/>
          </p:nvPr>
        </p:nvSpPr>
        <p:spPr>
          <a:xfrm>
            <a:off x="6477000" y="6111875"/>
            <a:ext cx="2133600" cy="365125"/>
          </a:xfrm>
        </p:spPr>
        <p:txBody>
          <a:bodyPr/>
          <a:lstStyle/>
          <a:p>
            <a:pPr>
              <a:defRPr/>
            </a:pPr>
            <a:fld id="{FB417104-B701-46F4-A6E1-180E70F4E040}" type="slidenum">
              <a:rPr lang="en-US" smtClean="0"/>
              <a:pPr>
                <a:defRPr/>
              </a:pPr>
              <a:t>14</a:t>
            </a:fld>
            <a:endParaRPr lang="en-US"/>
          </a:p>
        </p:txBody>
      </p:sp>
      <p:grpSp>
        <p:nvGrpSpPr>
          <p:cNvPr id="2" name="Group 6"/>
          <p:cNvGrpSpPr>
            <a:grpSpLocks noChangeAspect="1"/>
          </p:cNvGrpSpPr>
          <p:nvPr/>
        </p:nvGrpSpPr>
        <p:grpSpPr>
          <a:xfrm>
            <a:off x="4876800" y="2270125"/>
            <a:ext cx="3552247" cy="3886200"/>
            <a:chOff x="533400" y="1295400"/>
            <a:chExt cx="3552247" cy="3886200"/>
          </a:xfrm>
        </p:grpSpPr>
        <p:sp>
          <p:nvSpPr>
            <p:cNvPr id="8" name="Freeform 7"/>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9" name="Freeform 8"/>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10" name="Freeform 9"/>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11" name="Freeform 10"/>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12" name="Freeform 11"/>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13" name="Freeform 12"/>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14" name="Freeform 13"/>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15" name="Curved Connector 14"/>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6" name="Curved Connector 15"/>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7" name="Curved Connector 16"/>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8" name="Curved Connector 17"/>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9" name="Freeform 18"/>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20" name="Curved Connector 19"/>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1" name="Curved Connector 20"/>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Curved Connector 21"/>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3" name="Curved Connector 22"/>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4" name="Curved Connector 23"/>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26" name="Straight Connector 25"/>
          <p:cNvCxnSpPr/>
          <p:nvPr/>
        </p:nvCxnSpPr>
        <p:spPr>
          <a:xfrm rot="5400000">
            <a:off x="6781800" y="4479925"/>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7" name="Straight Connector 26"/>
          <p:cNvCxnSpPr/>
          <p:nvPr/>
        </p:nvCxnSpPr>
        <p:spPr>
          <a:xfrm>
            <a:off x="5943600" y="3489325"/>
            <a:ext cx="838200" cy="457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28" name="Straight Connector 27"/>
          <p:cNvCxnSpPr/>
          <p:nvPr/>
        </p:nvCxnSpPr>
        <p:spPr>
          <a:xfrm rot="10800000" flipV="1">
            <a:off x="5943600" y="4251325"/>
            <a:ext cx="838200" cy="3810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0" name="Straight Connector 29"/>
          <p:cNvCxnSpPr/>
          <p:nvPr/>
        </p:nvCxnSpPr>
        <p:spPr>
          <a:xfrm>
            <a:off x="5943600" y="4860925"/>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2" name="Straight Connector 31"/>
          <p:cNvCxnSpPr/>
          <p:nvPr/>
        </p:nvCxnSpPr>
        <p:spPr>
          <a:xfrm rot="5400000">
            <a:off x="5372100" y="4060825"/>
            <a:ext cx="838200" cy="1588"/>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29" name="Freeform 28"/>
          <p:cNvSpPr/>
          <p:nvPr/>
        </p:nvSpPr>
        <p:spPr>
          <a:xfrm>
            <a:off x="-87443" y="-152400"/>
            <a:ext cx="9213954" cy="6853003"/>
          </a:xfrm>
          <a:custGeom>
            <a:avLst/>
            <a:gdLst>
              <a:gd name="connsiteX0" fmla="*/ 7942289 w 9213954"/>
              <a:gd name="connsiteY0" fmla="*/ 1566472 h 6992911"/>
              <a:gd name="connsiteX1" fmla="*/ 6443273 w 9213954"/>
              <a:gd name="connsiteY1" fmla="*/ 592111 h 6992911"/>
              <a:gd name="connsiteX2" fmla="*/ 2276007 w 9213954"/>
              <a:gd name="connsiteY2" fmla="*/ 442210 h 6992911"/>
              <a:gd name="connsiteX3" fmla="*/ 312295 w 9213954"/>
              <a:gd name="connsiteY3" fmla="*/ 3245370 h 6992911"/>
              <a:gd name="connsiteX4" fmla="*/ 477187 w 9213954"/>
              <a:gd name="connsiteY4" fmla="*/ 5928610 h 6992911"/>
              <a:gd name="connsiteX5" fmla="*/ 3175417 w 9213954"/>
              <a:gd name="connsiteY5" fmla="*/ 6887980 h 6992911"/>
              <a:gd name="connsiteX6" fmla="*/ 8002250 w 9213954"/>
              <a:gd name="connsiteY6" fmla="*/ 6558197 h 6992911"/>
              <a:gd name="connsiteX7" fmla="*/ 9141502 w 9213954"/>
              <a:gd name="connsiteY7" fmla="*/ 4309672 h 6992911"/>
              <a:gd name="connsiteX8" fmla="*/ 8436964 w 9213954"/>
              <a:gd name="connsiteY8" fmla="*/ 2345960 h 6992911"/>
              <a:gd name="connsiteX9" fmla="*/ 6952938 w 9213954"/>
              <a:gd name="connsiteY9" fmla="*/ 1686393 h 699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13954" h="6992911">
                <a:moveTo>
                  <a:pt x="7942289" y="1566472"/>
                </a:moveTo>
                <a:cubicBezTo>
                  <a:pt x="7664971" y="1172980"/>
                  <a:pt x="7387653" y="779488"/>
                  <a:pt x="6443273" y="592111"/>
                </a:cubicBezTo>
                <a:cubicBezTo>
                  <a:pt x="5498893" y="404734"/>
                  <a:pt x="3297837" y="0"/>
                  <a:pt x="2276007" y="442210"/>
                </a:cubicBezTo>
                <a:cubicBezTo>
                  <a:pt x="1254177" y="884420"/>
                  <a:pt x="612098" y="2330970"/>
                  <a:pt x="312295" y="3245370"/>
                </a:cubicBezTo>
                <a:cubicBezTo>
                  <a:pt x="12492" y="4159770"/>
                  <a:pt x="0" y="5321509"/>
                  <a:pt x="477187" y="5928610"/>
                </a:cubicBezTo>
                <a:cubicBezTo>
                  <a:pt x="954374" y="6535711"/>
                  <a:pt x="1921240" y="6783049"/>
                  <a:pt x="3175417" y="6887980"/>
                </a:cubicBezTo>
                <a:cubicBezTo>
                  <a:pt x="4429594" y="6992911"/>
                  <a:pt x="7007903" y="6987915"/>
                  <a:pt x="8002250" y="6558197"/>
                </a:cubicBezTo>
                <a:cubicBezTo>
                  <a:pt x="8996597" y="6128479"/>
                  <a:pt x="9069050" y="5011712"/>
                  <a:pt x="9141502" y="4309672"/>
                </a:cubicBezTo>
                <a:cubicBezTo>
                  <a:pt x="9213954" y="3607633"/>
                  <a:pt x="8801725" y="2783173"/>
                  <a:pt x="8436964" y="2345960"/>
                </a:cubicBezTo>
                <a:cubicBezTo>
                  <a:pt x="8072203" y="1908747"/>
                  <a:pt x="7510072" y="1808813"/>
                  <a:pt x="6952938" y="1686393"/>
                </a:cubicBezTo>
              </a:path>
            </a:pathLst>
          </a:custGeom>
          <a:ln w="76200">
            <a:solidFill>
              <a:srgbClr val="FFFF00">
                <a:alpha val="50196"/>
              </a:srgbClr>
            </a:solidFill>
          </a:ln>
        </p:spPr>
        <p:style>
          <a:lnRef idx="3">
            <a:schemeClr val="accent6"/>
          </a:lnRef>
          <a:fillRef idx="0">
            <a:schemeClr val="accent6"/>
          </a:fillRef>
          <a:effectRef idx="2">
            <a:schemeClr val="accent6"/>
          </a:effectRef>
          <a:fontRef idx="minor">
            <a:schemeClr val="tx1"/>
          </a:fontRef>
        </p:style>
        <p:txBody>
          <a:bodyPr rtlCol="0" anchor="ctr"/>
          <a:lstStyle/>
          <a:p>
            <a:pPr algn="ctr"/>
            <a:endParaRPr lang="en-US"/>
          </a:p>
        </p:txBody>
      </p:sp>
      <p:pic>
        <p:nvPicPr>
          <p:cNvPr id="24578" name="Picture 2" descr="C:\Users\advena\AppData\Local\Microsoft\Windows\Temporary Internet Files\Content.IE5\HC1EW4BY\MC900441310[1].png"/>
          <p:cNvPicPr>
            <a:picLocks noChangeAspect="1" noChangeArrowheads="1"/>
          </p:cNvPicPr>
          <p:nvPr/>
        </p:nvPicPr>
        <p:blipFill>
          <a:blip r:embed="rId3" cstate="print"/>
          <a:srcRect/>
          <a:stretch>
            <a:fillRect/>
          </a:stretch>
        </p:blipFill>
        <p:spPr bwMode="auto">
          <a:xfrm>
            <a:off x="6400800" y="838200"/>
            <a:ext cx="2743200" cy="2743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2457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Rebuttals to reducing restrictions</a:t>
            </a:r>
            <a:endParaRPr lang="en-US" dirty="0"/>
          </a:p>
        </p:txBody>
      </p:sp>
      <p:sp>
        <p:nvSpPr>
          <p:cNvPr id="4" name="Slide Number Placeholder 3"/>
          <p:cNvSpPr>
            <a:spLocks noGrp="1"/>
          </p:cNvSpPr>
          <p:nvPr>
            <p:ph type="sldNum" sz="quarter" idx="12"/>
          </p:nvPr>
        </p:nvSpPr>
        <p:spPr/>
        <p:txBody>
          <a:bodyPr/>
          <a:lstStyle/>
          <a:p>
            <a:pPr>
              <a:defRPr/>
            </a:pPr>
            <a:fld id="{FB417104-B701-46F4-A6E1-180E70F4E040}" type="slidenum">
              <a:rPr lang="en-US" smtClean="0"/>
              <a:pPr>
                <a:defRPr/>
              </a:pP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Cloud Callout 62"/>
          <p:cNvSpPr/>
          <p:nvPr/>
        </p:nvSpPr>
        <p:spPr>
          <a:xfrm>
            <a:off x="3886200" y="5711952"/>
            <a:ext cx="2209800" cy="1146048"/>
          </a:xfrm>
          <a:prstGeom prst="cloudCallout">
            <a:avLst>
              <a:gd name="adj1" fmla="val -62212"/>
              <a:gd name="adj2" fmla="val -22172"/>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smtClean="0"/>
              <a:t>What outcome do we want?</a:t>
            </a:r>
            <a:endParaRPr lang="en-US" dirty="0"/>
          </a:p>
        </p:txBody>
      </p:sp>
      <p:sp>
        <p:nvSpPr>
          <p:cNvPr id="6" name="Title 5"/>
          <p:cNvSpPr>
            <a:spLocks noGrp="1"/>
          </p:cNvSpPr>
          <p:nvPr>
            <p:ph type="title"/>
          </p:nvPr>
        </p:nvSpPr>
        <p:spPr/>
        <p:txBody>
          <a:bodyPr>
            <a:normAutofit/>
          </a:bodyPr>
          <a:lstStyle/>
          <a:p>
            <a:r>
              <a:rPr lang="en-US" dirty="0" smtClean="0"/>
              <a:t>First-to-Curtail Example</a:t>
            </a:r>
            <a:endParaRPr lang="en-US" dirty="0"/>
          </a:p>
        </p:txBody>
      </p:sp>
      <p:sp>
        <p:nvSpPr>
          <p:cNvPr id="98" name="Content Placeholder 97"/>
          <p:cNvSpPr>
            <a:spLocks noGrp="1"/>
          </p:cNvSpPr>
          <p:nvPr>
            <p:ph sz="half" idx="1"/>
          </p:nvPr>
        </p:nvSpPr>
        <p:spPr>
          <a:xfrm>
            <a:off x="228600" y="1295400"/>
            <a:ext cx="4191000" cy="4953000"/>
          </a:xfrm>
        </p:spPr>
        <p:txBody>
          <a:bodyPr>
            <a:normAutofit fontScale="92500" lnSpcReduction="10000"/>
          </a:bodyPr>
          <a:lstStyle/>
          <a:p>
            <a:r>
              <a:rPr lang="en-US" dirty="0" smtClean="0"/>
              <a:t>E is </a:t>
            </a:r>
            <a:r>
              <a:rPr lang="en-US" u="sng" dirty="0" smtClean="0"/>
              <a:t>not</a:t>
            </a:r>
            <a:r>
              <a:rPr lang="en-US" dirty="0" smtClean="0"/>
              <a:t> coordinated with </a:t>
            </a:r>
            <a:r>
              <a:rPr lang="en-US" u="sng" dirty="0" smtClean="0"/>
              <a:t>all</a:t>
            </a:r>
            <a:r>
              <a:rPr lang="en-US" dirty="0" smtClean="0"/>
              <a:t> TSPs on contract path: </a:t>
            </a:r>
            <a:br>
              <a:rPr lang="en-US" dirty="0" smtClean="0"/>
            </a:br>
            <a:r>
              <a:rPr lang="en-US" dirty="0" smtClean="0">
                <a:solidFill>
                  <a:srgbClr val="CC9900"/>
                </a:solidFill>
              </a:rPr>
              <a:t>A</a:t>
            </a:r>
            <a:r>
              <a:rPr lang="en-US" dirty="0" smtClean="0"/>
              <a:t>-</a:t>
            </a:r>
            <a:r>
              <a:rPr lang="en-US" dirty="0" smtClean="0">
                <a:solidFill>
                  <a:schemeClr val="accent6">
                    <a:lumMod val="50000"/>
                  </a:schemeClr>
                </a:solidFill>
              </a:rPr>
              <a:t>H-K-M</a:t>
            </a:r>
          </a:p>
          <a:p>
            <a:r>
              <a:rPr lang="en-US" sz="2400" dirty="0" smtClean="0">
                <a:solidFill>
                  <a:srgbClr val="CC9900"/>
                </a:solidFill>
              </a:rPr>
              <a:t>A</a:t>
            </a:r>
            <a:r>
              <a:rPr lang="en-US" sz="2400" dirty="0" smtClean="0">
                <a:solidFill>
                  <a:schemeClr val="accent6">
                    <a:lumMod val="50000"/>
                  </a:schemeClr>
                </a:solidFill>
              </a:rPr>
              <a:t>, H, K &amp; M have &lt;5% impact on FGs in C and do not have </a:t>
            </a:r>
            <a:r>
              <a:rPr lang="en-US" sz="2400" dirty="0" err="1" smtClean="0">
                <a:solidFill>
                  <a:schemeClr val="accent6">
                    <a:lumMod val="50000"/>
                  </a:schemeClr>
                </a:solidFill>
              </a:rPr>
              <a:t>agmts</a:t>
            </a:r>
            <a:r>
              <a:rPr lang="en-US" sz="2400" dirty="0" smtClean="0">
                <a:solidFill>
                  <a:schemeClr val="accent6">
                    <a:lumMod val="50000"/>
                  </a:schemeClr>
                </a:solidFill>
              </a:rPr>
              <a:t>. But, Tag A-M has &gt;5% impact.</a:t>
            </a:r>
          </a:p>
          <a:p>
            <a:r>
              <a:rPr lang="en-US" dirty="0" smtClean="0">
                <a:solidFill>
                  <a:schemeClr val="accent6">
                    <a:lumMod val="50000"/>
                  </a:schemeClr>
                </a:solidFill>
              </a:rPr>
              <a:t>Tag is First-to-Curtail. </a:t>
            </a:r>
            <a:br>
              <a:rPr lang="en-US" dirty="0" smtClean="0">
                <a:solidFill>
                  <a:schemeClr val="accent6">
                    <a:lumMod val="50000"/>
                  </a:schemeClr>
                </a:solidFill>
              </a:rPr>
            </a:br>
            <a:r>
              <a:rPr lang="en-US" sz="2400" dirty="0" smtClean="0">
                <a:solidFill>
                  <a:schemeClr val="accent6">
                    <a:lumMod val="50000"/>
                  </a:schemeClr>
                </a:solidFill>
              </a:rPr>
              <a:t>The customer should not have scheduled circuitously.</a:t>
            </a:r>
          </a:p>
          <a:p>
            <a:r>
              <a:rPr lang="en-US" sz="2400" b="1" dirty="0" smtClean="0">
                <a:solidFill>
                  <a:srgbClr val="C00000"/>
                </a:solidFill>
              </a:rPr>
              <a:t>If H, K and M have &lt;5% impact on FGs in C, they have Implicit Coordination Agreements and the tag is now treated as Last-to-Curtail.</a:t>
            </a:r>
          </a:p>
        </p:txBody>
      </p:sp>
      <p:sp>
        <p:nvSpPr>
          <p:cNvPr id="29" name="Right Arrow 28"/>
          <p:cNvSpPr/>
          <p:nvPr/>
        </p:nvSpPr>
        <p:spPr>
          <a:xfrm rot="5400000">
            <a:off x="7200900" y="384810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2" name="Group 32"/>
          <p:cNvGrpSpPr/>
          <p:nvPr/>
        </p:nvGrpSpPr>
        <p:grpSpPr>
          <a:xfrm>
            <a:off x="5058353" y="1295400"/>
            <a:ext cx="3552247" cy="3886200"/>
            <a:chOff x="533400" y="1295400"/>
            <a:chExt cx="3552247" cy="3886200"/>
          </a:xfrm>
        </p:grpSpPr>
        <p:sp>
          <p:nvSpPr>
            <p:cNvPr id="31" name="Freeform 30"/>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2" name="Freeform 31"/>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3" name="Freeform 32"/>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4" name="Freeform 33"/>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5" name="Freeform 34"/>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7" name="Freeform 36"/>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38" name="Freeform 37"/>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39" name="Curved Connector 38"/>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0" name="Curved Connector 39"/>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1" name="Curved Connector 40"/>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5" name="Curved Connector 44"/>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6" name="Curved Connector 45"/>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7" name="Curved Connector 46"/>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cxnSp>
        <p:nvCxnSpPr>
          <p:cNvPr id="52" name="Straight Connector 51"/>
          <p:cNvCxnSpPr/>
          <p:nvPr/>
        </p:nvCxnSpPr>
        <p:spPr>
          <a:xfrm rot="5400000">
            <a:off x="6964147" y="35052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4" name="Straight Connector 53"/>
          <p:cNvCxnSpPr/>
          <p:nvPr/>
        </p:nvCxnSpPr>
        <p:spPr>
          <a:xfrm rot="10800000" flipV="1">
            <a:off x="6125947" y="3276600"/>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5" name="Straight Connector 54"/>
          <p:cNvCxnSpPr/>
          <p:nvPr/>
        </p:nvCxnSpPr>
        <p:spPr>
          <a:xfrm>
            <a:off x="6125947" y="3886200"/>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9" name="Right Arrow 58"/>
          <p:cNvSpPr/>
          <p:nvPr/>
        </p:nvSpPr>
        <p:spPr>
          <a:xfrm rot="6634180">
            <a:off x="6359531" y="30354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cxnSp>
        <p:nvCxnSpPr>
          <p:cNvPr id="60" name="Straight Connector 59"/>
          <p:cNvCxnSpPr/>
          <p:nvPr/>
        </p:nvCxnSpPr>
        <p:spPr>
          <a:xfrm rot="5400000">
            <a:off x="6887153" y="4343400"/>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1" name="Straight Connector 60"/>
          <p:cNvCxnSpPr/>
          <p:nvPr/>
        </p:nvCxnSpPr>
        <p:spPr>
          <a:xfrm>
            <a:off x="6048953" y="4114800"/>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36" name="Freeform 35"/>
          <p:cNvSpPr/>
          <p:nvPr/>
        </p:nvSpPr>
        <p:spPr>
          <a:xfrm>
            <a:off x="5943600" y="5715000"/>
            <a:ext cx="1573968" cy="862411"/>
          </a:xfrm>
          <a:custGeom>
            <a:avLst/>
            <a:gdLst>
              <a:gd name="connsiteX0" fmla="*/ 419725 w 1573968"/>
              <a:gd name="connsiteY0" fmla="*/ 111417 h 862411"/>
              <a:gd name="connsiteX1" fmla="*/ 524656 w 1573968"/>
              <a:gd name="connsiteY1" fmla="*/ 81436 h 862411"/>
              <a:gd name="connsiteX2" fmla="*/ 1199214 w 1573968"/>
              <a:gd name="connsiteY2" fmla="*/ 51456 h 862411"/>
              <a:gd name="connsiteX3" fmla="*/ 1349115 w 1573968"/>
              <a:gd name="connsiteY3" fmla="*/ 36466 h 862411"/>
              <a:gd name="connsiteX4" fmla="*/ 1469036 w 1573968"/>
              <a:gd name="connsiteY4" fmla="*/ 36466 h 862411"/>
              <a:gd name="connsiteX5" fmla="*/ 1499017 w 1573968"/>
              <a:gd name="connsiteY5" fmla="*/ 6486 h 862411"/>
              <a:gd name="connsiteX6" fmla="*/ 1573968 w 1573968"/>
              <a:gd name="connsiteY6" fmla="*/ 51456 h 862411"/>
              <a:gd name="connsiteX7" fmla="*/ 1543987 w 1573968"/>
              <a:gd name="connsiteY7" fmla="*/ 81436 h 862411"/>
              <a:gd name="connsiteX8" fmla="*/ 1558977 w 1573968"/>
              <a:gd name="connsiteY8" fmla="*/ 156387 h 862411"/>
              <a:gd name="connsiteX9" fmla="*/ 1573968 w 1573968"/>
              <a:gd name="connsiteY9" fmla="*/ 246328 h 862411"/>
              <a:gd name="connsiteX10" fmla="*/ 1558977 w 1573968"/>
              <a:gd name="connsiteY10" fmla="*/ 336269 h 862411"/>
              <a:gd name="connsiteX11" fmla="*/ 1528997 w 1573968"/>
              <a:gd name="connsiteY11" fmla="*/ 546132 h 862411"/>
              <a:gd name="connsiteX12" fmla="*/ 1499017 w 1573968"/>
              <a:gd name="connsiteY12" fmla="*/ 651063 h 862411"/>
              <a:gd name="connsiteX13" fmla="*/ 1454046 w 1573968"/>
              <a:gd name="connsiteY13" fmla="*/ 755994 h 862411"/>
              <a:gd name="connsiteX14" fmla="*/ 1409076 w 1573968"/>
              <a:gd name="connsiteY14" fmla="*/ 830945 h 862411"/>
              <a:gd name="connsiteX15" fmla="*/ 1364105 w 1573968"/>
              <a:gd name="connsiteY15" fmla="*/ 815955 h 862411"/>
              <a:gd name="connsiteX16" fmla="*/ 1244184 w 1573968"/>
              <a:gd name="connsiteY16" fmla="*/ 800964 h 862411"/>
              <a:gd name="connsiteX17" fmla="*/ 1094282 w 1573968"/>
              <a:gd name="connsiteY17" fmla="*/ 830945 h 862411"/>
              <a:gd name="connsiteX18" fmla="*/ 1034322 w 1573968"/>
              <a:gd name="connsiteY18" fmla="*/ 860925 h 862411"/>
              <a:gd name="connsiteX19" fmla="*/ 869430 w 1573968"/>
              <a:gd name="connsiteY19" fmla="*/ 815955 h 862411"/>
              <a:gd name="connsiteX20" fmla="*/ 779489 w 1573968"/>
              <a:gd name="connsiteY20" fmla="*/ 785974 h 862411"/>
              <a:gd name="connsiteX21" fmla="*/ 734518 w 1573968"/>
              <a:gd name="connsiteY21" fmla="*/ 770984 h 862411"/>
              <a:gd name="connsiteX22" fmla="*/ 689548 w 1573968"/>
              <a:gd name="connsiteY22" fmla="*/ 755994 h 862411"/>
              <a:gd name="connsiteX23" fmla="*/ 434715 w 1573968"/>
              <a:gd name="connsiteY23" fmla="*/ 726014 h 862411"/>
              <a:gd name="connsiteX24" fmla="*/ 434715 w 1573968"/>
              <a:gd name="connsiteY24" fmla="*/ 636073 h 862411"/>
              <a:gd name="connsiteX25" fmla="*/ 419725 w 1573968"/>
              <a:gd name="connsiteY25" fmla="*/ 516151 h 862411"/>
              <a:gd name="connsiteX26" fmla="*/ 314794 w 1573968"/>
              <a:gd name="connsiteY26" fmla="*/ 456191 h 862411"/>
              <a:gd name="connsiteX27" fmla="*/ 269823 w 1573968"/>
              <a:gd name="connsiteY27" fmla="*/ 366250 h 862411"/>
              <a:gd name="connsiteX28" fmla="*/ 239843 w 1573968"/>
              <a:gd name="connsiteY28" fmla="*/ 291299 h 862411"/>
              <a:gd name="connsiteX29" fmla="*/ 194873 w 1573968"/>
              <a:gd name="connsiteY29" fmla="*/ 276309 h 862411"/>
              <a:gd name="connsiteX30" fmla="*/ 119922 w 1573968"/>
              <a:gd name="connsiteY30" fmla="*/ 216348 h 862411"/>
              <a:gd name="connsiteX31" fmla="*/ 89941 w 1573968"/>
              <a:gd name="connsiteY31" fmla="*/ 186368 h 862411"/>
              <a:gd name="connsiteX32" fmla="*/ 0 w 1573968"/>
              <a:gd name="connsiteY32" fmla="*/ 171377 h 862411"/>
              <a:gd name="connsiteX33" fmla="*/ 59961 w 1573968"/>
              <a:gd name="connsiteY33" fmla="*/ 201358 h 862411"/>
              <a:gd name="connsiteX34" fmla="*/ 104932 w 1573968"/>
              <a:gd name="connsiteY34" fmla="*/ 186368 h 862411"/>
              <a:gd name="connsiteX35" fmla="*/ 149902 w 1573968"/>
              <a:gd name="connsiteY35" fmla="*/ 201358 h 862411"/>
              <a:gd name="connsiteX36" fmla="*/ 449705 w 1573968"/>
              <a:gd name="connsiteY36" fmla="*/ 171377 h 862411"/>
              <a:gd name="connsiteX37" fmla="*/ 539646 w 1573968"/>
              <a:gd name="connsiteY37" fmla="*/ 141397 h 86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573968" h="862411">
                <a:moveTo>
                  <a:pt x="419725" y="111417"/>
                </a:moveTo>
                <a:cubicBezTo>
                  <a:pt x="444178" y="103266"/>
                  <a:pt x="501602" y="82847"/>
                  <a:pt x="524656" y="81436"/>
                </a:cubicBezTo>
                <a:cubicBezTo>
                  <a:pt x="749310" y="67682"/>
                  <a:pt x="1199214" y="51456"/>
                  <a:pt x="1199214" y="51456"/>
                </a:cubicBezTo>
                <a:cubicBezTo>
                  <a:pt x="1249181" y="46459"/>
                  <a:pt x="1298899" y="36466"/>
                  <a:pt x="1349115" y="36466"/>
                </a:cubicBezTo>
                <a:cubicBezTo>
                  <a:pt x="1509009" y="36466"/>
                  <a:pt x="1309144" y="76439"/>
                  <a:pt x="1469036" y="36466"/>
                </a:cubicBezTo>
                <a:cubicBezTo>
                  <a:pt x="1479030" y="26473"/>
                  <a:pt x="1485159" y="9258"/>
                  <a:pt x="1499017" y="6486"/>
                </a:cubicBezTo>
                <a:cubicBezTo>
                  <a:pt x="1531448" y="0"/>
                  <a:pt x="1556021" y="33510"/>
                  <a:pt x="1573968" y="51456"/>
                </a:cubicBezTo>
                <a:cubicBezTo>
                  <a:pt x="1563974" y="61449"/>
                  <a:pt x="1545986" y="67445"/>
                  <a:pt x="1543987" y="81436"/>
                </a:cubicBezTo>
                <a:cubicBezTo>
                  <a:pt x="1540384" y="106658"/>
                  <a:pt x="1554419" y="131320"/>
                  <a:pt x="1558977" y="156387"/>
                </a:cubicBezTo>
                <a:cubicBezTo>
                  <a:pt x="1564414" y="186291"/>
                  <a:pt x="1568971" y="216348"/>
                  <a:pt x="1573968" y="246328"/>
                </a:cubicBezTo>
                <a:cubicBezTo>
                  <a:pt x="1568971" y="276308"/>
                  <a:pt x="1563275" y="306181"/>
                  <a:pt x="1558977" y="336269"/>
                </a:cubicBezTo>
                <a:cubicBezTo>
                  <a:pt x="1521449" y="598963"/>
                  <a:pt x="1564770" y="331491"/>
                  <a:pt x="1528997" y="546132"/>
                </a:cubicBezTo>
                <a:cubicBezTo>
                  <a:pt x="1562539" y="713840"/>
                  <a:pt x="1554566" y="553850"/>
                  <a:pt x="1499017" y="651063"/>
                </a:cubicBezTo>
                <a:cubicBezTo>
                  <a:pt x="1404294" y="816831"/>
                  <a:pt x="1544734" y="665309"/>
                  <a:pt x="1454046" y="755994"/>
                </a:cubicBezTo>
                <a:cubicBezTo>
                  <a:pt x="1447733" y="774934"/>
                  <a:pt x="1438470" y="825066"/>
                  <a:pt x="1409076" y="830945"/>
                </a:cubicBezTo>
                <a:cubicBezTo>
                  <a:pt x="1393582" y="834044"/>
                  <a:pt x="1379651" y="818782"/>
                  <a:pt x="1364105" y="815955"/>
                </a:cubicBezTo>
                <a:cubicBezTo>
                  <a:pt x="1324470" y="808748"/>
                  <a:pt x="1284158" y="805961"/>
                  <a:pt x="1244184" y="800964"/>
                </a:cubicBezTo>
                <a:cubicBezTo>
                  <a:pt x="1194217" y="810958"/>
                  <a:pt x="1143278" y="816946"/>
                  <a:pt x="1094282" y="830945"/>
                </a:cubicBezTo>
                <a:cubicBezTo>
                  <a:pt x="1072796" y="837084"/>
                  <a:pt x="1056618" y="862411"/>
                  <a:pt x="1034322" y="860925"/>
                </a:cubicBezTo>
                <a:cubicBezTo>
                  <a:pt x="977477" y="857135"/>
                  <a:pt x="924086" y="832030"/>
                  <a:pt x="869430" y="815955"/>
                </a:cubicBezTo>
                <a:cubicBezTo>
                  <a:pt x="839112" y="807038"/>
                  <a:pt x="809469" y="795968"/>
                  <a:pt x="779489" y="785974"/>
                </a:cubicBezTo>
                <a:lnTo>
                  <a:pt x="734518" y="770984"/>
                </a:lnTo>
                <a:cubicBezTo>
                  <a:pt x="719528" y="765987"/>
                  <a:pt x="704877" y="759826"/>
                  <a:pt x="689548" y="755994"/>
                </a:cubicBezTo>
                <a:cubicBezTo>
                  <a:pt x="566383" y="725203"/>
                  <a:pt x="650128" y="742584"/>
                  <a:pt x="434715" y="726014"/>
                </a:cubicBezTo>
                <a:cubicBezTo>
                  <a:pt x="460580" y="648417"/>
                  <a:pt x="448823" y="713669"/>
                  <a:pt x="434715" y="636073"/>
                </a:cubicBezTo>
                <a:cubicBezTo>
                  <a:pt x="427509" y="596438"/>
                  <a:pt x="436395" y="552825"/>
                  <a:pt x="419725" y="516151"/>
                </a:cubicBezTo>
                <a:cubicBezTo>
                  <a:pt x="403520" y="480499"/>
                  <a:pt x="347798" y="467192"/>
                  <a:pt x="314794" y="456191"/>
                </a:cubicBezTo>
                <a:cubicBezTo>
                  <a:pt x="277116" y="343154"/>
                  <a:pt x="327942" y="482487"/>
                  <a:pt x="269823" y="366250"/>
                </a:cubicBezTo>
                <a:cubicBezTo>
                  <a:pt x="257789" y="342183"/>
                  <a:pt x="257069" y="311971"/>
                  <a:pt x="239843" y="291299"/>
                </a:cubicBezTo>
                <a:cubicBezTo>
                  <a:pt x="229728" y="279160"/>
                  <a:pt x="209863" y="281306"/>
                  <a:pt x="194873" y="276309"/>
                </a:cubicBezTo>
                <a:cubicBezTo>
                  <a:pt x="122488" y="203924"/>
                  <a:pt x="214466" y="291982"/>
                  <a:pt x="119922" y="216348"/>
                </a:cubicBezTo>
                <a:cubicBezTo>
                  <a:pt x="108886" y="207519"/>
                  <a:pt x="103174" y="191330"/>
                  <a:pt x="89941" y="186368"/>
                </a:cubicBezTo>
                <a:cubicBezTo>
                  <a:pt x="61482" y="175696"/>
                  <a:pt x="29980" y="176374"/>
                  <a:pt x="0" y="171377"/>
                </a:cubicBezTo>
                <a:cubicBezTo>
                  <a:pt x="19987" y="181371"/>
                  <a:pt x="37839" y="198198"/>
                  <a:pt x="59961" y="201358"/>
                </a:cubicBezTo>
                <a:cubicBezTo>
                  <a:pt x="75603" y="203593"/>
                  <a:pt x="89131" y="186368"/>
                  <a:pt x="104932" y="186368"/>
                </a:cubicBezTo>
                <a:cubicBezTo>
                  <a:pt x="120733" y="186368"/>
                  <a:pt x="134912" y="196361"/>
                  <a:pt x="149902" y="201358"/>
                </a:cubicBezTo>
                <a:cubicBezTo>
                  <a:pt x="337609" y="188844"/>
                  <a:pt x="322318" y="199686"/>
                  <a:pt x="449705" y="171377"/>
                </a:cubicBezTo>
                <a:cubicBezTo>
                  <a:pt x="513428" y="157216"/>
                  <a:pt x="495077" y="163681"/>
                  <a:pt x="539646" y="141397"/>
                </a:cubicBez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M</a:t>
            </a:r>
            <a:endParaRPr lang="en-US" sz="2800" dirty="0">
              <a:solidFill>
                <a:schemeClr val="lt1"/>
              </a:solidFill>
            </a:endParaRPr>
          </a:p>
        </p:txBody>
      </p:sp>
      <p:sp>
        <p:nvSpPr>
          <p:cNvPr id="50" name="Freeform 49"/>
          <p:cNvSpPr/>
          <p:nvPr/>
        </p:nvSpPr>
        <p:spPr>
          <a:xfrm rot="1638107">
            <a:off x="6997271" y="2086224"/>
            <a:ext cx="1620051" cy="4094846"/>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grpSp>
        <p:nvGrpSpPr>
          <p:cNvPr id="56" name="Group 55"/>
          <p:cNvGrpSpPr/>
          <p:nvPr/>
        </p:nvGrpSpPr>
        <p:grpSpPr>
          <a:xfrm rot="2427303">
            <a:off x="6707461" y="5259661"/>
            <a:ext cx="381000" cy="381000"/>
            <a:chOff x="8077200" y="5410200"/>
            <a:chExt cx="381000" cy="381000"/>
          </a:xfrm>
          <a:solidFill>
            <a:schemeClr val="tx1"/>
          </a:solidFill>
        </p:grpSpPr>
        <p:sp>
          <p:nvSpPr>
            <p:cNvPr id="42" name="Oval 41"/>
            <p:cNvSpPr/>
            <p:nvPr/>
          </p:nvSpPr>
          <p:spPr>
            <a:xfrm>
              <a:off x="8077200" y="5410200"/>
              <a:ext cx="76200" cy="76200"/>
            </a:xfrm>
            <a:prstGeom prst="ellipse">
              <a:avLst/>
            </a:prstGeom>
            <a:grp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p:cNvSpPr/>
            <p:nvPr/>
          </p:nvSpPr>
          <p:spPr>
            <a:xfrm>
              <a:off x="8229600" y="5562600"/>
              <a:ext cx="76200" cy="76200"/>
            </a:xfrm>
            <a:prstGeom prst="ellipse">
              <a:avLst/>
            </a:prstGeom>
            <a:grp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p:cNvSpPr/>
            <p:nvPr/>
          </p:nvSpPr>
          <p:spPr>
            <a:xfrm>
              <a:off x="8382000" y="5715000"/>
              <a:ext cx="76200" cy="76200"/>
            </a:xfrm>
            <a:prstGeom prst="ellipse">
              <a:avLst/>
            </a:prstGeom>
            <a:grp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7" name="Straight Connector 56"/>
          <p:cNvCxnSpPr/>
          <p:nvPr/>
        </p:nvCxnSpPr>
        <p:spPr>
          <a:xfrm rot="5400000">
            <a:off x="7162800" y="26670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62" name="Freeform 61"/>
          <p:cNvSpPr/>
          <p:nvPr/>
        </p:nvSpPr>
        <p:spPr>
          <a:xfrm>
            <a:off x="232066" y="3276600"/>
            <a:ext cx="4492333" cy="3276600"/>
          </a:xfrm>
          <a:custGeom>
            <a:avLst/>
            <a:gdLst>
              <a:gd name="connsiteX0" fmla="*/ 4209304 w 4209304"/>
              <a:gd name="connsiteY0" fmla="*/ 415189 h 3101445"/>
              <a:gd name="connsiteX1" fmla="*/ 3397541 w 4209304"/>
              <a:gd name="connsiteY1" fmla="*/ 256569 h 3101445"/>
              <a:gd name="connsiteX2" fmla="*/ 3182937 w 4209304"/>
              <a:gd name="connsiteY2" fmla="*/ 219246 h 3101445"/>
              <a:gd name="connsiteX3" fmla="*/ 2959002 w 4209304"/>
              <a:gd name="connsiteY3" fmla="*/ 172593 h 3101445"/>
              <a:gd name="connsiteX4" fmla="*/ 2576447 w 4209304"/>
              <a:gd name="connsiteY4" fmla="*/ 125940 h 3101445"/>
              <a:gd name="connsiteX5" fmla="*/ 2016611 w 4209304"/>
              <a:gd name="connsiteY5" fmla="*/ 88618 h 3101445"/>
              <a:gd name="connsiteX6" fmla="*/ 1064888 w 4209304"/>
              <a:gd name="connsiteY6" fmla="*/ 97948 h 3101445"/>
              <a:gd name="connsiteX7" fmla="*/ 980913 w 4209304"/>
              <a:gd name="connsiteY7" fmla="*/ 116610 h 3101445"/>
              <a:gd name="connsiteX8" fmla="*/ 887606 w 4209304"/>
              <a:gd name="connsiteY8" fmla="*/ 153932 h 3101445"/>
              <a:gd name="connsiteX9" fmla="*/ 682333 w 4209304"/>
              <a:gd name="connsiteY9" fmla="*/ 219246 h 3101445"/>
              <a:gd name="connsiteX10" fmla="*/ 617019 w 4209304"/>
              <a:gd name="connsiteY10" fmla="*/ 247238 h 3101445"/>
              <a:gd name="connsiteX11" fmla="*/ 514382 w 4209304"/>
              <a:gd name="connsiteY11" fmla="*/ 256569 h 3101445"/>
              <a:gd name="connsiteX12" fmla="*/ 449068 w 4209304"/>
              <a:gd name="connsiteY12" fmla="*/ 275230 h 3101445"/>
              <a:gd name="connsiteX13" fmla="*/ 355762 w 4209304"/>
              <a:gd name="connsiteY13" fmla="*/ 293891 h 3101445"/>
              <a:gd name="connsiteX14" fmla="*/ 253125 w 4209304"/>
              <a:gd name="connsiteY14" fmla="*/ 340544 h 3101445"/>
              <a:gd name="connsiteX15" fmla="*/ 197141 w 4209304"/>
              <a:gd name="connsiteY15" fmla="*/ 359205 h 3101445"/>
              <a:gd name="connsiteX16" fmla="*/ 113166 w 4209304"/>
              <a:gd name="connsiteY16" fmla="*/ 433850 h 3101445"/>
              <a:gd name="connsiteX17" fmla="*/ 75843 w 4209304"/>
              <a:gd name="connsiteY17" fmla="*/ 499165 h 3101445"/>
              <a:gd name="connsiteX18" fmla="*/ 47851 w 4209304"/>
              <a:gd name="connsiteY18" fmla="*/ 527156 h 3101445"/>
              <a:gd name="connsiteX19" fmla="*/ 1198 w 4209304"/>
              <a:gd name="connsiteY19" fmla="*/ 620463 h 3101445"/>
              <a:gd name="connsiteX20" fmla="*/ 19860 w 4209304"/>
              <a:gd name="connsiteY20" fmla="*/ 984356 h 3101445"/>
              <a:gd name="connsiteX21" fmla="*/ 38521 w 4209304"/>
              <a:gd name="connsiteY21" fmla="*/ 1059001 h 3101445"/>
              <a:gd name="connsiteX22" fmla="*/ 47851 w 4209304"/>
              <a:gd name="connsiteY22" fmla="*/ 1170969 h 3101445"/>
              <a:gd name="connsiteX23" fmla="*/ 94504 w 4209304"/>
              <a:gd name="connsiteY23" fmla="*/ 1366912 h 3101445"/>
              <a:gd name="connsiteX24" fmla="*/ 103835 w 4209304"/>
              <a:gd name="connsiteY24" fmla="*/ 1432226 h 3101445"/>
              <a:gd name="connsiteX25" fmla="*/ 113166 w 4209304"/>
              <a:gd name="connsiteY25" fmla="*/ 1544193 h 3101445"/>
              <a:gd name="connsiteX26" fmla="*/ 131827 w 4209304"/>
              <a:gd name="connsiteY26" fmla="*/ 1609507 h 3101445"/>
              <a:gd name="connsiteX27" fmla="*/ 187811 w 4209304"/>
              <a:gd name="connsiteY27" fmla="*/ 1880095 h 3101445"/>
              <a:gd name="connsiteX28" fmla="*/ 253125 w 4209304"/>
              <a:gd name="connsiteY28" fmla="*/ 2038716 h 3101445"/>
              <a:gd name="connsiteX29" fmla="*/ 299778 w 4209304"/>
              <a:gd name="connsiteY29" fmla="*/ 2169344 h 3101445"/>
              <a:gd name="connsiteX30" fmla="*/ 374423 w 4209304"/>
              <a:gd name="connsiteY30" fmla="*/ 2355956 h 3101445"/>
              <a:gd name="connsiteX31" fmla="*/ 505051 w 4209304"/>
              <a:gd name="connsiteY31" fmla="*/ 2514577 h 3101445"/>
              <a:gd name="connsiteX32" fmla="*/ 579696 w 4209304"/>
              <a:gd name="connsiteY32" fmla="*/ 2579891 h 3101445"/>
              <a:gd name="connsiteX33" fmla="*/ 710325 w 4209304"/>
              <a:gd name="connsiteY33" fmla="*/ 2701189 h 3101445"/>
              <a:gd name="connsiteX34" fmla="*/ 822292 w 4209304"/>
              <a:gd name="connsiteY34" fmla="*/ 2785165 h 3101445"/>
              <a:gd name="connsiteX35" fmla="*/ 887606 w 4209304"/>
              <a:gd name="connsiteY35" fmla="*/ 2841148 h 3101445"/>
              <a:gd name="connsiteX36" fmla="*/ 971582 w 4209304"/>
              <a:gd name="connsiteY36" fmla="*/ 2887801 h 3101445"/>
              <a:gd name="connsiteX37" fmla="*/ 1102211 w 4209304"/>
              <a:gd name="connsiteY37" fmla="*/ 2999769 h 3101445"/>
              <a:gd name="connsiteX38" fmla="*/ 1186186 w 4209304"/>
              <a:gd name="connsiteY38" fmla="*/ 3027761 h 3101445"/>
              <a:gd name="connsiteX39" fmla="*/ 1568741 w 4209304"/>
              <a:gd name="connsiteY39" fmla="*/ 3093075 h 3101445"/>
              <a:gd name="connsiteX40" fmla="*/ 2296529 w 4209304"/>
              <a:gd name="connsiteY40" fmla="*/ 3027761 h 3101445"/>
              <a:gd name="connsiteX41" fmla="*/ 2455149 w 4209304"/>
              <a:gd name="connsiteY41" fmla="*/ 2990438 h 3101445"/>
              <a:gd name="connsiteX42" fmla="*/ 2865696 w 4209304"/>
              <a:gd name="connsiteY42" fmla="*/ 2766503 h 3101445"/>
              <a:gd name="connsiteX43" fmla="*/ 3425533 w 4209304"/>
              <a:gd name="connsiteY43" fmla="*/ 2374618 h 3101445"/>
              <a:gd name="connsiteX44" fmla="*/ 3528170 w 4209304"/>
              <a:gd name="connsiteY44" fmla="*/ 2299973 h 3101445"/>
              <a:gd name="connsiteX45" fmla="*/ 3780096 w 4209304"/>
              <a:gd name="connsiteY45" fmla="*/ 1936079 h 3101445"/>
              <a:gd name="connsiteX46" fmla="*/ 3854741 w 4209304"/>
              <a:gd name="connsiteY46" fmla="*/ 1814781 h 3101445"/>
              <a:gd name="connsiteX47" fmla="*/ 3976039 w 4209304"/>
              <a:gd name="connsiteY47" fmla="*/ 1506871 h 3101445"/>
              <a:gd name="connsiteX48" fmla="*/ 4097337 w 4209304"/>
              <a:gd name="connsiteY48" fmla="*/ 1245614 h 3101445"/>
              <a:gd name="connsiteX49" fmla="*/ 4106668 w 4209304"/>
              <a:gd name="connsiteY49" fmla="*/ 433850 h 3101445"/>
              <a:gd name="connsiteX50" fmla="*/ 4041353 w 4209304"/>
              <a:gd name="connsiteY50" fmla="*/ 349875 h 3101445"/>
              <a:gd name="connsiteX51" fmla="*/ 4004031 w 4209304"/>
              <a:gd name="connsiteY51" fmla="*/ 321883 h 3101445"/>
              <a:gd name="connsiteX52" fmla="*/ 3892064 w 4209304"/>
              <a:gd name="connsiteY52" fmla="*/ 303222 h 3101445"/>
              <a:gd name="connsiteX53" fmla="*/ 3836080 w 4209304"/>
              <a:gd name="connsiteY53" fmla="*/ 256569 h 3101445"/>
              <a:gd name="connsiteX54" fmla="*/ 3817419 w 4209304"/>
              <a:gd name="connsiteY54" fmla="*/ 237907 h 3101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209304" h="3101445">
                <a:moveTo>
                  <a:pt x="4209304" y="415189"/>
                </a:moveTo>
                <a:lnTo>
                  <a:pt x="3397541" y="256569"/>
                </a:lnTo>
                <a:cubicBezTo>
                  <a:pt x="3326221" y="242953"/>
                  <a:pt x="3254250" y="232902"/>
                  <a:pt x="3182937" y="219246"/>
                </a:cubicBezTo>
                <a:cubicBezTo>
                  <a:pt x="3108050" y="204906"/>
                  <a:pt x="3034169" y="185387"/>
                  <a:pt x="2959002" y="172593"/>
                </a:cubicBezTo>
                <a:cubicBezTo>
                  <a:pt x="2919947" y="165945"/>
                  <a:pt x="2635414" y="130213"/>
                  <a:pt x="2576447" y="125940"/>
                </a:cubicBezTo>
                <a:cubicBezTo>
                  <a:pt x="1894572" y="76529"/>
                  <a:pt x="2290041" y="118997"/>
                  <a:pt x="2016611" y="88618"/>
                </a:cubicBezTo>
                <a:cubicBezTo>
                  <a:pt x="1632602" y="0"/>
                  <a:pt x="1888151" y="47544"/>
                  <a:pt x="1064888" y="97948"/>
                </a:cubicBezTo>
                <a:cubicBezTo>
                  <a:pt x="1036267" y="99700"/>
                  <a:pt x="1008257" y="107975"/>
                  <a:pt x="980913" y="116610"/>
                </a:cubicBezTo>
                <a:cubicBezTo>
                  <a:pt x="948970" y="126697"/>
                  <a:pt x="919285" y="143043"/>
                  <a:pt x="887606" y="153932"/>
                </a:cubicBezTo>
                <a:cubicBezTo>
                  <a:pt x="819701" y="177274"/>
                  <a:pt x="748332" y="190961"/>
                  <a:pt x="682333" y="219246"/>
                </a:cubicBezTo>
                <a:cubicBezTo>
                  <a:pt x="660562" y="228577"/>
                  <a:pt x="640141" y="242100"/>
                  <a:pt x="617019" y="247238"/>
                </a:cubicBezTo>
                <a:cubicBezTo>
                  <a:pt x="583484" y="254690"/>
                  <a:pt x="548594" y="253459"/>
                  <a:pt x="514382" y="256569"/>
                </a:cubicBezTo>
                <a:cubicBezTo>
                  <a:pt x="492611" y="262789"/>
                  <a:pt x="471109" y="270044"/>
                  <a:pt x="449068" y="275230"/>
                </a:cubicBezTo>
                <a:cubicBezTo>
                  <a:pt x="418193" y="282495"/>
                  <a:pt x="386409" y="285719"/>
                  <a:pt x="355762" y="293891"/>
                </a:cubicBezTo>
                <a:cubicBezTo>
                  <a:pt x="316775" y="304287"/>
                  <a:pt x="290409" y="325009"/>
                  <a:pt x="253125" y="340544"/>
                </a:cubicBezTo>
                <a:cubicBezTo>
                  <a:pt x="234967" y="348110"/>
                  <a:pt x="215802" y="352985"/>
                  <a:pt x="197141" y="359205"/>
                </a:cubicBezTo>
                <a:cubicBezTo>
                  <a:pt x="163198" y="386360"/>
                  <a:pt x="141205" y="401139"/>
                  <a:pt x="113166" y="433850"/>
                </a:cubicBezTo>
                <a:cubicBezTo>
                  <a:pt x="75377" y="477936"/>
                  <a:pt x="113672" y="446204"/>
                  <a:pt x="75843" y="499165"/>
                </a:cubicBezTo>
                <a:cubicBezTo>
                  <a:pt x="68173" y="509902"/>
                  <a:pt x="57182" y="517826"/>
                  <a:pt x="47851" y="527156"/>
                </a:cubicBezTo>
                <a:cubicBezTo>
                  <a:pt x="32300" y="558258"/>
                  <a:pt x="0" y="585710"/>
                  <a:pt x="1198" y="620463"/>
                </a:cubicBezTo>
                <a:cubicBezTo>
                  <a:pt x="2412" y="655657"/>
                  <a:pt x="4733" y="893594"/>
                  <a:pt x="19860" y="984356"/>
                </a:cubicBezTo>
                <a:cubicBezTo>
                  <a:pt x="24076" y="1009654"/>
                  <a:pt x="32301" y="1034119"/>
                  <a:pt x="38521" y="1059001"/>
                </a:cubicBezTo>
                <a:cubicBezTo>
                  <a:pt x="41631" y="1096324"/>
                  <a:pt x="41151" y="1134121"/>
                  <a:pt x="47851" y="1170969"/>
                </a:cubicBezTo>
                <a:cubicBezTo>
                  <a:pt x="59861" y="1237026"/>
                  <a:pt x="85009" y="1300447"/>
                  <a:pt x="94504" y="1366912"/>
                </a:cubicBezTo>
                <a:cubicBezTo>
                  <a:pt x="97614" y="1388683"/>
                  <a:pt x="101533" y="1410354"/>
                  <a:pt x="103835" y="1432226"/>
                </a:cubicBezTo>
                <a:cubicBezTo>
                  <a:pt x="107756" y="1469472"/>
                  <a:pt x="107325" y="1507200"/>
                  <a:pt x="113166" y="1544193"/>
                </a:cubicBezTo>
                <a:cubicBezTo>
                  <a:pt x="116697" y="1566558"/>
                  <a:pt x="125607" y="1587736"/>
                  <a:pt x="131827" y="1609507"/>
                </a:cubicBezTo>
                <a:cubicBezTo>
                  <a:pt x="143941" y="1742773"/>
                  <a:pt x="136150" y="1725108"/>
                  <a:pt x="187811" y="1880095"/>
                </a:cubicBezTo>
                <a:cubicBezTo>
                  <a:pt x="230868" y="2009268"/>
                  <a:pt x="204892" y="1958328"/>
                  <a:pt x="253125" y="2038716"/>
                </a:cubicBezTo>
                <a:cubicBezTo>
                  <a:pt x="272040" y="2133295"/>
                  <a:pt x="249104" y="2036325"/>
                  <a:pt x="299778" y="2169344"/>
                </a:cubicBezTo>
                <a:cubicBezTo>
                  <a:pt x="326757" y="2240164"/>
                  <a:pt x="333039" y="2293881"/>
                  <a:pt x="374423" y="2355956"/>
                </a:cubicBezTo>
                <a:cubicBezTo>
                  <a:pt x="412382" y="2412894"/>
                  <a:pt x="454449" y="2468191"/>
                  <a:pt x="505051" y="2514577"/>
                </a:cubicBezTo>
                <a:cubicBezTo>
                  <a:pt x="529423" y="2536918"/>
                  <a:pt x="555468" y="2557394"/>
                  <a:pt x="579696" y="2579891"/>
                </a:cubicBezTo>
                <a:cubicBezTo>
                  <a:pt x="659149" y="2653668"/>
                  <a:pt x="615705" y="2625493"/>
                  <a:pt x="710325" y="2701189"/>
                </a:cubicBezTo>
                <a:cubicBezTo>
                  <a:pt x="746755" y="2730333"/>
                  <a:pt x="785675" y="2756257"/>
                  <a:pt x="822292" y="2785165"/>
                </a:cubicBezTo>
                <a:cubicBezTo>
                  <a:pt x="844798" y="2802933"/>
                  <a:pt x="863977" y="2824903"/>
                  <a:pt x="887606" y="2841148"/>
                </a:cubicBezTo>
                <a:cubicBezTo>
                  <a:pt x="913993" y="2859289"/>
                  <a:pt x="945525" y="2869189"/>
                  <a:pt x="971582" y="2887801"/>
                </a:cubicBezTo>
                <a:cubicBezTo>
                  <a:pt x="1084443" y="2968415"/>
                  <a:pt x="934551" y="2906624"/>
                  <a:pt x="1102211" y="2999769"/>
                </a:cubicBezTo>
                <a:cubicBezTo>
                  <a:pt x="1128004" y="3014098"/>
                  <a:pt x="1157782" y="3019772"/>
                  <a:pt x="1186186" y="3027761"/>
                </a:cubicBezTo>
                <a:cubicBezTo>
                  <a:pt x="1430764" y="3096548"/>
                  <a:pt x="1345391" y="3080666"/>
                  <a:pt x="1568741" y="3093075"/>
                </a:cubicBezTo>
                <a:cubicBezTo>
                  <a:pt x="2041124" y="3074550"/>
                  <a:pt x="1936296" y="3101445"/>
                  <a:pt x="2296529" y="3027761"/>
                </a:cubicBezTo>
                <a:cubicBezTo>
                  <a:pt x="2349744" y="3016876"/>
                  <a:pt x="2403619" y="3007615"/>
                  <a:pt x="2455149" y="2990438"/>
                </a:cubicBezTo>
                <a:cubicBezTo>
                  <a:pt x="2742993" y="2894490"/>
                  <a:pt x="2632895" y="2925231"/>
                  <a:pt x="2865696" y="2766503"/>
                </a:cubicBezTo>
                <a:cubicBezTo>
                  <a:pt x="3484480" y="2344606"/>
                  <a:pt x="2626333" y="2965331"/>
                  <a:pt x="3425533" y="2374618"/>
                </a:cubicBezTo>
                <a:cubicBezTo>
                  <a:pt x="3459552" y="2349473"/>
                  <a:pt x="3504090" y="2334755"/>
                  <a:pt x="3528170" y="2299973"/>
                </a:cubicBezTo>
                <a:cubicBezTo>
                  <a:pt x="3612145" y="2178675"/>
                  <a:pt x="3702776" y="2061724"/>
                  <a:pt x="3780096" y="1936079"/>
                </a:cubicBezTo>
                <a:cubicBezTo>
                  <a:pt x="3804978" y="1895646"/>
                  <a:pt x="3835025" y="1857969"/>
                  <a:pt x="3854741" y="1814781"/>
                </a:cubicBezTo>
                <a:cubicBezTo>
                  <a:pt x="3900553" y="1714430"/>
                  <a:pt x="3923740" y="1603999"/>
                  <a:pt x="3976039" y="1506871"/>
                </a:cubicBezTo>
                <a:cubicBezTo>
                  <a:pt x="4065175" y="1341332"/>
                  <a:pt x="4024298" y="1428210"/>
                  <a:pt x="4097337" y="1245614"/>
                </a:cubicBezTo>
                <a:cubicBezTo>
                  <a:pt x="4163840" y="913097"/>
                  <a:pt x="4152183" y="1025546"/>
                  <a:pt x="4106668" y="433850"/>
                </a:cubicBezTo>
                <a:cubicBezTo>
                  <a:pt x="4105182" y="414526"/>
                  <a:pt x="4059813" y="365698"/>
                  <a:pt x="4041353" y="349875"/>
                </a:cubicBezTo>
                <a:cubicBezTo>
                  <a:pt x="4029546" y="339755"/>
                  <a:pt x="4018874" y="326521"/>
                  <a:pt x="4004031" y="321883"/>
                </a:cubicBezTo>
                <a:cubicBezTo>
                  <a:pt x="3967916" y="310597"/>
                  <a:pt x="3892064" y="303222"/>
                  <a:pt x="3892064" y="303222"/>
                </a:cubicBezTo>
                <a:cubicBezTo>
                  <a:pt x="3846022" y="287874"/>
                  <a:pt x="3875186" y="303497"/>
                  <a:pt x="3836080" y="256569"/>
                </a:cubicBezTo>
                <a:cubicBezTo>
                  <a:pt x="3830448" y="249811"/>
                  <a:pt x="3817419" y="237907"/>
                  <a:pt x="3817419" y="237907"/>
                </a:cubicBezTo>
              </a:path>
            </a:pathLst>
          </a:custGeom>
          <a:ln>
            <a:solidFill>
              <a:srgbClr val="9BBB59">
                <a:alpha val="74902"/>
              </a:srgbClr>
            </a:solidFill>
          </a:ln>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US" dirty="0" smtClean="0"/>
              <a:t>First-to-Curtail Example</a:t>
            </a:r>
            <a:endParaRPr lang="en-US" dirty="0"/>
          </a:p>
        </p:txBody>
      </p:sp>
      <p:sp>
        <p:nvSpPr>
          <p:cNvPr id="98" name="Content Placeholder 97"/>
          <p:cNvSpPr>
            <a:spLocks noGrp="1"/>
          </p:cNvSpPr>
          <p:nvPr>
            <p:ph sz="half" idx="1"/>
          </p:nvPr>
        </p:nvSpPr>
        <p:spPr>
          <a:xfrm>
            <a:off x="0" y="1295400"/>
            <a:ext cx="5638800" cy="5562600"/>
          </a:xfrm>
        </p:spPr>
        <p:txBody>
          <a:bodyPr>
            <a:normAutofit fontScale="85000" lnSpcReduction="10000"/>
          </a:bodyPr>
          <a:lstStyle/>
          <a:p>
            <a:r>
              <a:rPr lang="en-US" sz="2400" dirty="0" smtClean="0"/>
              <a:t>C is </a:t>
            </a:r>
            <a:r>
              <a:rPr lang="en-US" sz="2400" u="sng" dirty="0" smtClean="0"/>
              <a:t>not</a:t>
            </a:r>
            <a:r>
              <a:rPr lang="en-US" sz="2400" dirty="0" smtClean="0"/>
              <a:t> coordinated with </a:t>
            </a:r>
            <a:r>
              <a:rPr lang="en-US" sz="2400" dirty="0" smtClean="0">
                <a:solidFill>
                  <a:srgbClr val="CC9900"/>
                </a:solidFill>
              </a:rPr>
              <a:t>A</a:t>
            </a:r>
            <a:r>
              <a:rPr lang="en-US" sz="2400" dirty="0" smtClean="0"/>
              <a:t>.</a:t>
            </a:r>
          </a:p>
          <a:p>
            <a:r>
              <a:rPr lang="en-US" sz="2000" dirty="0" smtClean="0">
                <a:solidFill>
                  <a:schemeClr val="accent6">
                    <a:lumMod val="50000"/>
                  </a:schemeClr>
                </a:solidFill>
              </a:rPr>
              <a:t>A may grant service after C &amp; D determine no ATC remains.  A is completing partial path </a:t>
            </a:r>
            <a:r>
              <a:rPr lang="en-US" sz="2000" u="sng" dirty="0" smtClean="0">
                <a:solidFill>
                  <a:schemeClr val="accent6">
                    <a:lumMod val="50000"/>
                  </a:schemeClr>
                </a:solidFill>
              </a:rPr>
              <a:t>in this case</a:t>
            </a:r>
            <a:r>
              <a:rPr lang="en-US" sz="2000" dirty="0" smtClean="0">
                <a:solidFill>
                  <a:schemeClr val="accent6">
                    <a:lumMod val="50000"/>
                  </a:schemeClr>
                </a:solidFill>
              </a:rPr>
              <a:t>. A will continue to grant service – exacerbating TSP C’s flowgate.</a:t>
            </a:r>
          </a:p>
          <a:p>
            <a:r>
              <a:rPr lang="en-US" sz="2400" dirty="0" smtClean="0">
                <a:solidFill>
                  <a:schemeClr val="accent6">
                    <a:lumMod val="50000"/>
                  </a:schemeClr>
                </a:solidFill>
              </a:rPr>
              <a:t>Tag is First-to-Curtail</a:t>
            </a:r>
          </a:p>
          <a:p>
            <a:r>
              <a:rPr lang="en-US" sz="2400" b="1" dirty="0" smtClean="0">
                <a:solidFill>
                  <a:srgbClr val="C00000"/>
                </a:solidFill>
              </a:rPr>
              <a:t>If D has a Monitoring Coordination Agreement with C to treat FGs in C as on-path, than D granting wheeling path A-F requires D to treat FGs in C as if granting through C, and D will monitor the FG in C. In doing so, the tag will be on-path and becomes Last-to-Curtail.</a:t>
            </a:r>
          </a:p>
          <a:p>
            <a:r>
              <a:rPr lang="en-US" sz="2400" dirty="0" smtClean="0">
                <a:solidFill>
                  <a:schemeClr val="accent6">
                    <a:lumMod val="50000"/>
                  </a:schemeClr>
                </a:solidFill>
              </a:rPr>
              <a:t>In general, the TSPs will not impact C; no need for </a:t>
            </a:r>
            <a:r>
              <a:rPr lang="en-US" sz="2400" dirty="0" err="1" smtClean="0">
                <a:solidFill>
                  <a:schemeClr val="accent6">
                    <a:lumMod val="50000"/>
                  </a:schemeClr>
                </a:solidFill>
              </a:rPr>
              <a:t>coord</a:t>
            </a:r>
            <a:r>
              <a:rPr lang="en-US" sz="2400" dirty="0" smtClean="0">
                <a:solidFill>
                  <a:schemeClr val="accent6">
                    <a:lumMod val="50000"/>
                  </a:schemeClr>
                </a:solidFill>
              </a:rPr>
              <a:t> agreement. In rare cases, customers may be impacted, but only when impacts exceed 5%.  This should be addressed when selling service.  Before accepting a network resource to service NNL, consider the firmness of delivery. </a:t>
            </a:r>
          </a:p>
        </p:txBody>
      </p:sp>
      <p:sp>
        <p:nvSpPr>
          <p:cNvPr id="29" name="Right Arrow 28"/>
          <p:cNvSpPr/>
          <p:nvPr/>
        </p:nvSpPr>
        <p:spPr>
          <a:xfrm rot="5400000">
            <a:off x="7540626" y="3924300"/>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grpSp>
        <p:nvGrpSpPr>
          <p:cNvPr id="2" name="Group 32"/>
          <p:cNvGrpSpPr/>
          <p:nvPr/>
        </p:nvGrpSpPr>
        <p:grpSpPr>
          <a:xfrm>
            <a:off x="5398079" y="1371600"/>
            <a:ext cx="3552247" cy="3886200"/>
            <a:chOff x="533400" y="1295400"/>
            <a:chExt cx="3552247" cy="3886200"/>
          </a:xfrm>
        </p:grpSpPr>
        <p:sp>
          <p:nvSpPr>
            <p:cNvPr id="31" name="Freeform 30"/>
            <p:cNvSpPr/>
            <p:nvPr/>
          </p:nvSpPr>
          <p:spPr bwMode="auto">
            <a:xfrm>
              <a:off x="1219200" y="1797844"/>
              <a:ext cx="1447800" cy="1707356"/>
            </a:xfrm>
            <a:custGeom>
              <a:avLst/>
              <a:gdLst>
                <a:gd name="connsiteX0" fmla="*/ 77981 w 1935356"/>
                <a:gd name="connsiteY0" fmla="*/ 762000 h 1133475"/>
                <a:gd name="connsiteX1" fmla="*/ 77981 w 1935356"/>
                <a:gd name="connsiteY1" fmla="*/ 762000 h 1133475"/>
                <a:gd name="connsiteX2" fmla="*/ 144656 w 1935356"/>
                <a:gd name="connsiteY2" fmla="*/ 885825 h 1133475"/>
                <a:gd name="connsiteX3" fmla="*/ 201806 w 1935356"/>
                <a:gd name="connsiteY3" fmla="*/ 923925 h 1133475"/>
                <a:gd name="connsiteX4" fmla="*/ 230381 w 1935356"/>
                <a:gd name="connsiteY4" fmla="*/ 942975 h 1133475"/>
                <a:gd name="connsiteX5" fmla="*/ 258956 w 1935356"/>
                <a:gd name="connsiteY5" fmla="*/ 962025 h 1133475"/>
                <a:gd name="connsiteX6" fmla="*/ 297056 w 1935356"/>
                <a:gd name="connsiteY6" fmla="*/ 990600 h 1133475"/>
                <a:gd name="connsiteX7" fmla="*/ 373256 w 1935356"/>
                <a:gd name="connsiteY7" fmla="*/ 1019175 h 1133475"/>
                <a:gd name="connsiteX8" fmla="*/ 449456 w 1935356"/>
                <a:gd name="connsiteY8" fmla="*/ 1057275 h 1133475"/>
                <a:gd name="connsiteX9" fmla="*/ 478031 w 1935356"/>
                <a:gd name="connsiteY9" fmla="*/ 1085850 h 1133475"/>
                <a:gd name="connsiteX10" fmla="*/ 563756 w 1935356"/>
                <a:gd name="connsiteY10" fmla="*/ 1123950 h 1133475"/>
                <a:gd name="connsiteX11" fmla="*/ 639956 w 1935356"/>
                <a:gd name="connsiteY11" fmla="*/ 1133475 h 1133475"/>
                <a:gd name="connsiteX12" fmla="*/ 697106 w 1935356"/>
                <a:gd name="connsiteY12" fmla="*/ 1123950 h 1133475"/>
                <a:gd name="connsiteX13" fmla="*/ 735206 w 1935356"/>
                <a:gd name="connsiteY13" fmla="*/ 1066800 h 1133475"/>
                <a:gd name="connsiteX14" fmla="*/ 773306 w 1935356"/>
                <a:gd name="connsiteY14" fmla="*/ 1009650 h 1133475"/>
                <a:gd name="connsiteX15" fmla="*/ 811406 w 1935356"/>
                <a:gd name="connsiteY15" fmla="*/ 981075 h 1133475"/>
                <a:gd name="connsiteX16" fmla="*/ 830456 w 1935356"/>
                <a:gd name="connsiteY16" fmla="*/ 952500 h 1133475"/>
                <a:gd name="connsiteX17" fmla="*/ 878081 w 1935356"/>
                <a:gd name="connsiteY17" fmla="*/ 885825 h 1133475"/>
                <a:gd name="connsiteX18" fmla="*/ 916181 w 1935356"/>
                <a:gd name="connsiteY18" fmla="*/ 819150 h 1133475"/>
                <a:gd name="connsiteX19" fmla="*/ 925706 w 1935356"/>
                <a:gd name="connsiteY19" fmla="*/ 781050 h 1133475"/>
                <a:gd name="connsiteX20" fmla="*/ 935231 w 1935356"/>
                <a:gd name="connsiteY20" fmla="*/ 752475 h 1133475"/>
                <a:gd name="connsiteX21" fmla="*/ 973331 w 1935356"/>
                <a:gd name="connsiteY21" fmla="*/ 600075 h 1133475"/>
                <a:gd name="connsiteX22" fmla="*/ 954281 w 1935356"/>
                <a:gd name="connsiteY22" fmla="*/ 504825 h 1133475"/>
                <a:gd name="connsiteX23" fmla="*/ 973331 w 1935356"/>
                <a:gd name="connsiteY23" fmla="*/ 428625 h 1133475"/>
                <a:gd name="connsiteX24" fmla="*/ 1040006 w 1935356"/>
                <a:gd name="connsiteY24" fmla="*/ 476250 h 1133475"/>
                <a:gd name="connsiteX25" fmla="*/ 1135256 w 1935356"/>
                <a:gd name="connsiteY25" fmla="*/ 504825 h 1133475"/>
                <a:gd name="connsiteX26" fmla="*/ 1249556 w 1935356"/>
                <a:gd name="connsiteY26" fmla="*/ 542925 h 1133475"/>
                <a:gd name="connsiteX27" fmla="*/ 1411481 w 1935356"/>
                <a:gd name="connsiteY27" fmla="*/ 561975 h 1133475"/>
                <a:gd name="connsiteX28" fmla="*/ 1525781 w 1935356"/>
                <a:gd name="connsiteY28" fmla="*/ 600075 h 1133475"/>
                <a:gd name="connsiteX29" fmla="*/ 1601981 w 1935356"/>
                <a:gd name="connsiteY29" fmla="*/ 638175 h 1133475"/>
                <a:gd name="connsiteX30" fmla="*/ 1706756 w 1935356"/>
                <a:gd name="connsiteY30" fmla="*/ 666750 h 1133475"/>
                <a:gd name="connsiteX31" fmla="*/ 1782956 w 1935356"/>
                <a:gd name="connsiteY31" fmla="*/ 685800 h 1133475"/>
                <a:gd name="connsiteX32" fmla="*/ 1811531 w 1935356"/>
                <a:gd name="connsiteY32" fmla="*/ 704850 h 1133475"/>
                <a:gd name="connsiteX33" fmla="*/ 1868681 w 1935356"/>
                <a:gd name="connsiteY33" fmla="*/ 723900 h 1133475"/>
                <a:gd name="connsiteX34" fmla="*/ 1906781 w 1935356"/>
                <a:gd name="connsiteY34" fmla="*/ 714375 h 1133475"/>
                <a:gd name="connsiteX35" fmla="*/ 1935356 w 1935356"/>
                <a:gd name="connsiteY35" fmla="*/ 657225 h 1133475"/>
                <a:gd name="connsiteX36" fmla="*/ 1925831 w 1935356"/>
                <a:gd name="connsiteY36" fmla="*/ 590550 h 1133475"/>
                <a:gd name="connsiteX37" fmla="*/ 1906781 w 1935356"/>
                <a:gd name="connsiteY37" fmla="*/ 523875 h 1133475"/>
                <a:gd name="connsiteX38" fmla="*/ 1897256 w 1935356"/>
                <a:gd name="connsiteY38" fmla="*/ 266700 h 1133475"/>
                <a:gd name="connsiteX39" fmla="*/ 1840106 w 1935356"/>
                <a:gd name="connsiteY39" fmla="*/ 190500 h 1133475"/>
                <a:gd name="connsiteX40" fmla="*/ 1754381 w 1935356"/>
                <a:gd name="connsiteY40" fmla="*/ 152400 h 1133475"/>
                <a:gd name="connsiteX41" fmla="*/ 1592456 w 1935356"/>
                <a:gd name="connsiteY41" fmla="*/ 104775 h 1133475"/>
                <a:gd name="connsiteX42" fmla="*/ 1344806 w 1935356"/>
                <a:gd name="connsiteY42" fmla="*/ 28575 h 1133475"/>
                <a:gd name="connsiteX43" fmla="*/ 1306706 w 1935356"/>
                <a:gd name="connsiteY43" fmla="*/ 19050 h 1133475"/>
                <a:gd name="connsiteX44" fmla="*/ 1249556 w 1935356"/>
                <a:gd name="connsiteY44" fmla="*/ 0 h 1133475"/>
                <a:gd name="connsiteX45" fmla="*/ 592331 w 1935356"/>
                <a:gd name="connsiteY45" fmla="*/ 9525 h 1133475"/>
                <a:gd name="connsiteX46" fmla="*/ 382781 w 1935356"/>
                <a:gd name="connsiteY46" fmla="*/ 28575 h 1133475"/>
                <a:gd name="connsiteX47" fmla="*/ 287531 w 1935356"/>
                <a:gd name="connsiteY47" fmla="*/ 66675 h 1133475"/>
                <a:gd name="connsiteX48" fmla="*/ 230381 w 1935356"/>
                <a:gd name="connsiteY48" fmla="*/ 85725 h 1133475"/>
                <a:gd name="connsiteX49" fmla="*/ 135131 w 1935356"/>
                <a:gd name="connsiteY49" fmla="*/ 104775 h 1133475"/>
                <a:gd name="connsiteX50" fmla="*/ 87506 w 1935356"/>
                <a:gd name="connsiteY50" fmla="*/ 123825 h 1133475"/>
                <a:gd name="connsiteX51" fmla="*/ 30356 w 1935356"/>
                <a:gd name="connsiteY51" fmla="*/ 161925 h 1133475"/>
                <a:gd name="connsiteX52" fmla="*/ 1781 w 1935356"/>
                <a:gd name="connsiteY52" fmla="*/ 219075 h 1133475"/>
                <a:gd name="connsiteX53" fmla="*/ 11306 w 1935356"/>
                <a:gd name="connsiteY53" fmla="*/ 323850 h 1133475"/>
                <a:gd name="connsiteX54" fmla="*/ 30356 w 1935356"/>
                <a:gd name="connsiteY54" fmla="*/ 409575 h 1133475"/>
                <a:gd name="connsiteX55" fmla="*/ 1781 w 1935356"/>
                <a:gd name="connsiteY55" fmla="*/ 552450 h 1133475"/>
                <a:gd name="connsiteX56" fmla="*/ 11306 w 1935356"/>
                <a:gd name="connsiteY56" fmla="*/ 752475 h 1133475"/>
                <a:gd name="connsiteX57" fmla="*/ 20831 w 1935356"/>
                <a:gd name="connsiteY57" fmla="*/ 781050 h 1133475"/>
                <a:gd name="connsiteX58" fmla="*/ 77981 w 1935356"/>
                <a:gd name="connsiteY58" fmla="*/ 762000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935356" h="1133475">
                  <a:moveTo>
                    <a:pt x="77981" y="762000"/>
                  </a:moveTo>
                  <a:lnTo>
                    <a:pt x="77981" y="762000"/>
                  </a:lnTo>
                  <a:cubicBezTo>
                    <a:pt x="92082" y="793727"/>
                    <a:pt x="112776" y="857487"/>
                    <a:pt x="144656" y="885825"/>
                  </a:cubicBezTo>
                  <a:cubicBezTo>
                    <a:pt x="161768" y="901036"/>
                    <a:pt x="182756" y="911225"/>
                    <a:pt x="201806" y="923925"/>
                  </a:cubicBezTo>
                  <a:lnTo>
                    <a:pt x="230381" y="942975"/>
                  </a:lnTo>
                  <a:cubicBezTo>
                    <a:pt x="239906" y="949325"/>
                    <a:pt x="249798" y="955156"/>
                    <a:pt x="258956" y="962025"/>
                  </a:cubicBezTo>
                  <a:cubicBezTo>
                    <a:pt x="271656" y="971550"/>
                    <a:pt x="283179" y="982890"/>
                    <a:pt x="297056" y="990600"/>
                  </a:cubicBezTo>
                  <a:cubicBezTo>
                    <a:pt x="314140" y="1000091"/>
                    <a:pt x="351869" y="1012046"/>
                    <a:pt x="373256" y="1019175"/>
                  </a:cubicBezTo>
                  <a:cubicBezTo>
                    <a:pt x="443649" y="1089568"/>
                    <a:pt x="352122" y="1008608"/>
                    <a:pt x="449456" y="1057275"/>
                  </a:cubicBezTo>
                  <a:cubicBezTo>
                    <a:pt x="461504" y="1063299"/>
                    <a:pt x="466823" y="1078378"/>
                    <a:pt x="478031" y="1085850"/>
                  </a:cubicBezTo>
                  <a:cubicBezTo>
                    <a:pt x="489092" y="1093224"/>
                    <a:pt x="540935" y="1119801"/>
                    <a:pt x="563756" y="1123950"/>
                  </a:cubicBezTo>
                  <a:cubicBezTo>
                    <a:pt x="588941" y="1128529"/>
                    <a:pt x="614556" y="1130300"/>
                    <a:pt x="639956" y="1133475"/>
                  </a:cubicBezTo>
                  <a:cubicBezTo>
                    <a:pt x="659006" y="1130300"/>
                    <a:pt x="679458" y="1131794"/>
                    <a:pt x="697106" y="1123950"/>
                  </a:cubicBezTo>
                  <a:cubicBezTo>
                    <a:pt x="734532" y="1107316"/>
                    <a:pt x="720116" y="1093962"/>
                    <a:pt x="735206" y="1066800"/>
                  </a:cubicBezTo>
                  <a:cubicBezTo>
                    <a:pt x="746325" y="1046786"/>
                    <a:pt x="754990" y="1023387"/>
                    <a:pt x="773306" y="1009650"/>
                  </a:cubicBezTo>
                  <a:cubicBezTo>
                    <a:pt x="786006" y="1000125"/>
                    <a:pt x="800181" y="992300"/>
                    <a:pt x="811406" y="981075"/>
                  </a:cubicBezTo>
                  <a:cubicBezTo>
                    <a:pt x="819501" y="972980"/>
                    <a:pt x="823802" y="961815"/>
                    <a:pt x="830456" y="952500"/>
                  </a:cubicBezTo>
                  <a:cubicBezTo>
                    <a:pt x="845058" y="932057"/>
                    <a:pt x="865254" y="908273"/>
                    <a:pt x="878081" y="885825"/>
                  </a:cubicBezTo>
                  <a:cubicBezTo>
                    <a:pt x="926420" y="801232"/>
                    <a:pt x="869769" y="888768"/>
                    <a:pt x="916181" y="819150"/>
                  </a:cubicBezTo>
                  <a:cubicBezTo>
                    <a:pt x="919356" y="806450"/>
                    <a:pt x="922110" y="793637"/>
                    <a:pt x="925706" y="781050"/>
                  </a:cubicBezTo>
                  <a:cubicBezTo>
                    <a:pt x="928464" y="771396"/>
                    <a:pt x="933986" y="762438"/>
                    <a:pt x="935231" y="752475"/>
                  </a:cubicBezTo>
                  <a:cubicBezTo>
                    <a:pt x="953331" y="607678"/>
                    <a:pt x="913030" y="660376"/>
                    <a:pt x="973331" y="600075"/>
                  </a:cubicBezTo>
                  <a:cubicBezTo>
                    <a:pt x="995818" y="510127"/>
                    <a:pt x="976026" y="624422"/>
                    <a:pt x="954281" y="504825"/>
                  </a:cubicBezTo>
                  <a:cubicBezTo>
                    <a:pt x="951577" y="489950"/>
                    <a:pt x="967492" y="446142"/>
                    <a:pt x="973331" y="428625"/>
                  </a:cubicBezTo>
                  <a:cubicBezTo>
                    <a:pt x="995556" y="444500"/>
                    <a:pt x="1015293" y="464620"/>
                    <a:pt x="1040006" y="476250"/>
                  </a:cubicBezTo>
                  <a:cubicBezTo>
                    <a:pt x="1069999" y="490364"/>
                    <a:pt x="1103668" y="494774"/>
                    <a:pt x="1135256" y="504825"/>
                  </a:cubicBezTo>
                  <a:cubicBezTo>
                    <a:pt x="1173526" y="517002"/>
                    <a:pt x="1210717" y="532704"/>
                    <a:pt x="1249556" y="542925"/>
                  </a:cubicBezTo>
                  <a:cubicBezTo>
                    <a:pt x="1275367" y="549717"/>
                    <a:pt x="1396865" y="560513"/>
                    <a:pt x="1411481" y="561975"/>
                  </a:cubicBezTo>
                  <a:cubicBezTo>
                    <a:pt x="1461669" y="574522"/>
                    <a:pt x="1466809" y="574275"/>
                    <a:pt x="1525781" y="600075"/>
                  </a:cubicBezTo>
                  <a:cubicBezTo>
                    <a:pt x="1551798" y="611457"/>
                    <a:pt x="1575334" y="628358"/>
                    <a:pt x="1601981" y="638175"/>
                  </a:cubicBezTo>
                  <a:cubicBezTo>
                    <a:pt x="1635950" y="650690"/>
                    <a:pt x="1671636" y="657970"/>
                    <a:pt x="1706756" y="666750"/>
                  </a:cubicBezTo>
                  <a:cubicBezTo>
                    <a:pt x="1728493" y="672184"/>
                    <a:pt x="1761183" y="674914"/>
                    <a:pt x="1782956" y="685800"/>
                  </a:cubicBezTo>
                  <a:cubicBezTo>
                    <a:pt x="1793195" y="690920"/>
                    <a:pt x="1801070" y="700201"/>
                    <a:pt x="1811531" y="704850"/>
                  </a:cubicBezTo>
                  <a:cubicBezTo>
                    <a:pt x="1829881" y="713005"/>
                    <a:pt x="1868681" y="723900"/>
                    <a:pt x="1868681" y="723900"/>
                  </a:cubicBezTo>
                  <a:cubicBezTo>
                    <a:pt x="1881381" y="720725"/>
                    <a:pt x="1895889" y="721637"/>
                    <a:pt x="1906781" y="714375"/>
                  </a:cubicBezTo>
                  <a:cubicBezTo>
                    <a:pt x="1922608" y="703824"/>
                    <a:pt x="1929923" y="673525"/>
                    <a:pt x="1935356" y="657225"/>
                  </a:cubicBezTo>
                  <a:cubicBezTo>
                    <a:pt x="1932181" y="635000"/>
                    <a:pt x="1929847" y="612639"/>
                    <a:pt x="1925831" y="590550"/>
                  </a:cubicBezTo>
                  <a:cubicBezTo>
                    <a:pt x="1921047" y="564238"/>
                    <a:pt x="1914942" y="548358"/>
                    <a:pt x="1906781" y="523875"/>
                  </a:cubicBezTo>
                  <a:cubicBezTo>
                    <a:pt x="1903606" y="438150"/>
                    <a:pt x="1905022" y="352131"/>
                    <a:pt x="1897256" y="266700"/>
                  </a:cubicBezTo>
                  <a:cubicBezTo>
                    <a:pt x="1891231" y="200425"/>
                    <a:pt x="1883781" y="215457"/>
                    <a:pt x="1840106" y="190500"/>
                  </a:cubicBezTo>
                  <a:cubicBezTo>
                    <a:pt x="1770389" y="150662"/>
                    <a:pt x="1865251" y="191996"/>
                    <a:pt x="1754381" y="152400"/>
                  </a:cubicBezTo>
                  <a:cubicBezTo>
                    <a:pt x="1637060" y="110500"/>
                    <a:pt x="1719459" y="132998"/>
                    <a:pt x="1592456" y="104775"/>
                  </a:cubicBezTo>
                  <a:cubicBezTo>
                    <a:pt x="1461750" y="30086"/>
                    <a:pt x="1576131" y="86406"/>
                    <a:pt x="1344806" y="28575"/>
                  </a:cubicBezTo>
                  <a:cubicBezTo>
                    <a:pt x="1332106" y="25400"/>
                    <a:pt x="1319245" y="22812"/>
                    <a:pt x="1306706" y="19050"/>
                  </a:cubicBezTo>
                  <a:cubicBezTo>
                    <a:pt x="1287472" y="13280"/>
                    <a:pt x="1249556" y="0"/>
                    <a:pt x="1249556" y="0"/>
                  </a:cubicBezTo>
                  <a:lnTo>
                    <a:pt x="592331" y="9525"/>
                  </a:lnTo>
                  <a:cubicBezTo>
                    <a:pt x="522231" y="11836"/>
                    <a:pt x="451718" y="15649"/>
                    <a:pt x="382781" y="28575"/>
                  </a:cubicBezTo>
                  <a:cubicBezTo>
                    <a:pt x="349171" y="34877"/>
                    <a:pt x="319972" y="55861"/>
                    <a:pt x="287531" y="66675"/>
                  </a:cubicBezTo>
                  <a:cubicBezTo>
                    <a:pt x="268481" y="73025"/>
                    <a:pt x="249862" y="80855"/>
                    <a:pt x="230381" y="85725"/>
                  </a:cubicBezTo>
                  <a:cubicBezTo>
                    <a:pt x="198969" y="93578"/>
                    <a:pt x="165194" y="92750"/>
                    <a:pt x="135131" y="104775"/>
                  </a:cubicBezTo>
                  <a:cubicBezTo>
                    <a:pt x="119256" y="111125"/>
                    <a:pt x="102516" y="115638"/>
                    <a:pt x="87506" y="123825"/>
                  </a:cubicBezTo>
                  <a:cubicBezTo>
                    <a:pt x="67406" y="134788"/>
                    <a:pt x="30356" y="161925"/>
                    <a:pt x="30356" y="161925"/>
                  </a:cubicBezTo>
                  <a:cubicBezTo>
                    <a:pt x="20724" y="176372"/>
                    <a:pt x="1781" y="199357"/>
                    <a:pt x="1781" y="219075"/>
                  </a:cubicBezTo>
                  <a:cubicBezTo>
                    <a:pt x="1781" y="254144"/>
                    <a:pt x="7208" y="289021"/>
                    <a:pt x="11306" y="323850"/>
                  </a:cubicBezTo>
                  <a:cubicBezTo>
                    <a:pt x="17402" y="375664"/>
                    <a:pt x="17365" y="370601"/>
                    <a:pt x="30356" y="409575"/>
                  </a:cubicBezTo>
                  <a:cubicBezTo>
                    <a:pt x="0" y="470288"/>
                    <a:pt x="1781" y="455155"/>
                    <a:pt x="1781" y="552450"/>
                  </a:cubicBezTo>
                  <a:cubicBezTo>
                    <a:pt x="1781" y="619201"/>
                    <a:pt x="5763" y="685955"/>
                    <a:pt x="11306" y="752475"/>
                  </a:cubicBezTo>
                  <a:cubicBezTo>
                    <a:pt x="12140" y="762481"/>
                    <a:pt x="12991" y="774778"/>
                    <a:pt x="20831" y="781050"/>
                  </a:cubicBezTo>
                  <a:cubicBezTo>
                    <a:pt x="33700" y="791345"/>
                    <a:pt x="68456" y="765175"/>
                    <a:pt x="77981" y="762000"/>
                  </a:cubicBezTo>
                  <a:close/>
                </a:path>
              </a:pathLst>
            </a:custGeom>
          </p:spPr>
          <p:style>
            <a:lnRef idx="0">
              <a:schemeClr val="accent1"/>
            </a:lnRef>
            <a:fillRef idx="3">
              <a:schemeClr val="accent1"/>
            </a:fillRef>
            <a:effectRef idx="3">
              <a:schemeClr val="accent1"/>
            </a:effectRef>
            <a:fontRef idx="minor">
              <a:schemeClr val="lt1"/>
            </a:fontRef>
          </p:style>
          <p:txBody>
            <a:bodyPr anchor="ctr"/>
            <a:lstStyle/>
            <a:p>
              <a:pPr fontAlgn="auto">
                <a:spcBef>
                  <a:spcPts val="0"/>
                </a:spcBef>
                <a:spcAft>
                  <a:spcPts val="0"/>
                </a:spcAft>
                <a:defRPr/>
              </a:pPr>
              <a:r>
                <a:rPr lang="en-US" dirty="0" smtClean="0">
                  <a:solidFill>
                    <a:schemeClr val="tx1"/>
                  </a:solidFill>
                </a:rPr>
                <a:t>B</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p:txBody>
        </p:sp>
        <p:sp>
          <p:nvSpPr>
            <p:cNvPr id="32" name="Freeform 31"/>
            <p:cNvSpPr/>
            <p:nvPr/>
          </p:nvSpPr>
          <p:spPr>
            <a:xfrm>
              <a:off x="533400" y="4114800"/>
              <a:ext cx="990600" cy="952018"/>
            </a:xfrm>
            <a:custGeom>
              <a:avLst/>
              <a:gdLst>
                <a:gd name="connsiteX0" fmla="*/ 614597 w 1977221"/>
                <a:gd name="connsiteY0" fmla="*/ 22628 h 952018"/>
                <a:gd name="connsiteX1" fmla="*/ 644577 w 1977221"/>
                <a:gd name="connsiteY1" fmla="*/ 67598 h 952018"/>
                <a:gd name="connsiteX2" fmla="*/ 674557 w 1977221"/>
                <a:gd name="connsiteY2" fmla="*/ 142549 h 952018"/>
                <a:gd name="connsiteX3" fmla="*/ 734518 w 1977221"/>
                <a:gd name="connsiteY3" fmla="*/ 157539 h 952018"/>
                <a:gd name="connsiteX4" fmla="*/ 809469 w 1977221"/>
                <a:gd name="connsiteY4" fmla="*/ 142549 h 952018"/>
                <a:gd name="connsiteX5" fmla="*/ 929390 w 1977221"/>
                <a:gd name="connsiteY5" fmla="*/ 112569 h 952018"/>
                <a:gd name="connsiteX6" fmla="*/ 1019331 w 1977221"/>
                <a:gd name="connsiteY6" fmla="*/ 142549 h 952018"/>
                <a:gd name="connsiteX7" fmla="*/ 1064301 w 1977221"/>
                <a:gd name="connsiteY7" fmla="*/ 172529 h 952018"/>
                <a:gd name="connsiteX8" fmla="*/ 1184223 w 1977221"/>
                <a:gd name="connsiteY8" fmla="*/ 142549 h 952018"/>
                <a:gd name="connsiteX9" fmla="*/ 1259174 w 1977221"/>
                <a:gd name="connsiteY9" fmla="*/ 157539 h 952018"/>
                <a:gd name="connsiteX10" fmla="*/ 1289154 w 1977221"/>
                <a:gd name="connsiteY10" fmla="*/ 112569 h 952018"/>
                <a:gd name="connsiteX11" fmla="*/ 1349115 w 1977221"/>
                <a:gd name="connsiteY11" fmla="*/ 52608 h 952018"/>
                <a:gd name="connsiteX12" fmla="*/ 1364105 w 1977221"/>
                <a:gd name="connsiteY12" fmla="*/ 52608 h 952018"/>
                <a:gd name="connsiteX13" fmla="*/ 1424065 w 1977221"/>
                <a:gd name="connsiteY13" fmla="*/ 82588 h 952018"/>
                <a:gd name="connsiteX14" fmla="*/ 1693888 w 1977221"/>
                <a:gd name="connsiteY14" fmla="*/ 67598 h 952018"/>
                <a:gd name="connsiteX15" fmla="*/ 1903751 w 1977221"/>
                <a:gd name="connsiteY15" fmla="*/ 112569 h 952018"/>
                <a:gd name="connsiteX16" fmla="*/ 1933731 w 1977221"/>
                <a:gd name="connsiteY16" fmla="*/ 202510 h 952018"/>
                <a:gd name="connsiteX17" fmla="*/ 1918741 w 1977221"/>
                <a:gd name="connsiteY17" fmla="*/ 247480 h 952018"/>
                <a:gd name="connsiteX18" fmla="*/ 1933731 w 1977221"/>
                <a:gd name="connsiteY18" fmla="*/ 367401 h 952018"/>
                <a:gd name="connsiteX19" fmla="*/ 1963711 w 1977221"/>
                <a:gd name="connsiteY19" fmla="*/ 472333 h 952018"/>
                <a:gd name="connsiteX20" fmla="*/ 1903751 w 1977221"/>
                <a:gd name="connsiteY20" fmla="*/ 442352 h 952018"/>
                <a:gd name="connsiteX21" fmla="*/ 1813810 w 1977221"/>
                <a:gd name="connsiteY21" fmla="*/ 457342 h 952018"/>
                <a:gd name="connsiteX22" fmla="*/ 1678898 w 1977221"/>
                <a:gd name="connsiteY22" fmla="*/ 472333 h 952018"/>
                <a:gd name="connsiteX23" fmla="*/ 1633928 w 1977221"/>
                <a:gd name="connsiteY23" fmla="*/ 502313 h 952018"/>
                <a:gd name="connsiteX24" fmla="*/ 1588957 w 1977221"/>
                <a:gd name="connsiteY24" fmla="*/ 517303 h 952018"/>
                <a:gd name="connsiteX25" fmla="*/ 1543987 w 1977221"/>
                <a:gd name="connsiteY25" fmla="*/ 547283 h 952018"/>
                <a:gd name="connsiteX26" fmla="*/ 1484026 w 1977221"/>
                <a:gd name="connsiteY26" fmla="*/ 637224 h 952018"/>
                <a:gd name="connsiteX27" fmla="*/ 1469036 w 1977221"/>
                <a:gd name="connsiteY27" fmla="*/ 712175 h 952018"/>
                <a:gd name="connsiteX28" fmla="*/ 1439056 w 1977221"/>
                <a:gd name="connsiteY28" fmla="*/ 742156 h 952018"/>
                <a:gd name="connsiteX29" fmla="*/ 1409075 w 1977221"/>
                <a:gd name="connsiteY29" fmla="*/ 787126 h 952018"/>
                <a:gd name="connsiteX30" fmla="*/ 1364105 w 1977221"/>
                <a:gd name="connsiteY30" fmla="*/ 772136 h 952018"/>
                <a:gd name="connsiteX31" fmla="*/ 1274164 w 1977221"/>
                <a:gd name="connsiteY31" fmla="*/ 802116 h 952018"/>
                <a:gd name="connsiteX32" fmla="*/ 1319134 w 1977221"/>
                <a:gd name="connsiteY32" fmla="*/ 892057 h 952018"/>
                <a:gd name="connsiteX33" fmla="*/ 1229193 w 1977221"/>
                <a:gd name="connsiteY33" fmla="*/ 952018 h 952018"/>
                <a:gd name="connsiteX34" fmla="*/ 1064301 w 1977221"/>
                <a:gd name="connsiteY34" fmla="*/ 922038 h 952018"/>
                <a:gd name="connsiteX35" fmla="*/ 1019331 w 1977221"/>
                <a:gd name="connsiteY35" fmla="*/ 937028 h 952018"/>
                <a:gd name="connsiteX36" fmla="*/ 854439 w 1977221"/>
                <a:gd name="connsiteY36" fmla="*/ 862077 h 952018"/>
                <a:gd name="connsiteX37" fmla="*/ 494675 w 1977221"/>
                <a:gd name="connsiteY37" fmla="*/ 802116 h 952018"/>
                <a:gd name="connsiteX38" fmla="*/ 389744 w 1977221"/>
                <a:gd name="connsiteY38" fmla="*/ 817106 h 952018"/>
                <a:gd name="connsiteX39" fmla="*/ 344774 w 1977221"/>
                <a:gd name="connsiteY39" fmla="*/ 847087 h 952018"/>
                <a:gd name="connsiteX40" fmla="*/ 239842 w 1977221"/>
                <a:gd name="connsiteY40" fmla="*/ 862077 h 952018"/>
                <a:gd name="connsiteX41" fmla="*/ 209862 w 1977221"/>
                <a:gd name="connsiteY41" fmla="*/ 802116 h 952018"/>
                <a:gd name="connsiteX42" fmla="*/ 179882 w 1977221"/>
                <a:gd name="connsiteY42" fmla="*/ 757146 h 952018"/>
                <a:gd name="connsiteX43" fmla="*/ 164892 w 1977221"/>
                <a:gd name="connsiteY43" fmla="*/ 682195 h 952018"/>
                <a:gd name="connsiteX44" fmla="*/ 74951 w 1977221"/>
                <a:gd name="connsiteY44" fmla="*/ 637224 h 952018"/>
                <a:gd name="connsiteX45" fmla="*/ 44970 w 1977221"/>
                <a:gd name="connsiteY45" fmla="*/ 607244 h 952018"/>
                <a:gd name="connsiteX46" fmla="*/ 44970 w 1977221"/>
                <a:gd name="connsiteY46" fmla="*/ 517303 h 952018"/>
                <a:gd name="connsiteX47" fmla="*/ 0 w 1977221"/>
                <a:gd name="connsiteY47" fmla="*/ 487323 h 952018"/>
                <a:gd name="connsiteX48" fmla="*/ 29980 w 1977221"/>
                <a:gd name="connsiteY48" fmla="*/ 427362 h 952018"/>
                <a:gd name="connsiteX49" fmla="*/ 29980 w 1977221"/>
                <a:gd name="connsiteY49" fmla="*/ 367401 h 952018"/>
                <a:gd name="connsiteX50" fmla="*/ 119921 w 1977221"/>
                <a:gd name="connsiteY50" fmla="*/ 322431 h 952018"/>
                <a:gd name="connsiteX51" fmla="*/ 164892 w 1977221"/>
                <a:gd name="connsiteY51" fmla="*/ 277460 h 952018"/>
                <a:gd name="connsiteX52" fmla="*/ 224852 w 1977221"/>
                <a:gd name="connsiteY52" fmla="*/ 262470 h 952018"/>
                <a:gd name="connsiteX53" fmla="*/ 269823 w 1977221"/>
                <a:gd name="connsiteY53" fmla="*/ 277460 h 952018"/>
                <a:gd name="connsiteX54" fmla="*/ 374754 w 1977221"/>
                <a:gd name="connsiteY54" fmla="*/ 247480 h 952018"/>
                <a:gd name="connsiteX55" fmla="*/ 449705 w 1977221"/>
                <a:gd name="connsiteY55" fmla="*/ 187519 h 952018"/>
                <a:gd name="connsiteX56" fmla="*/ 509665 w 1977221"/>
                <a:gd name="connsiteY56" fmla="*/ 97578 h 952018"/>
                <a:gd name="connsiteX57" fmla="*/ 494675 w 1977221"/>
                <a:gd name="connsiteY57" fmla="*/ 67598 h 95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977221" h="952018">
                  <a:moveTo>
                    <a:pt x="614597" y="22628"/>
                  </a:moveTo>
                  <a:cubicBezTo>
                    <a:pt x="624590" y="37618"/>
                    <a:pt x="636520" y="51484"/>
                    <a:pt x="644577" y="67598"/>
                  </a:cubicBezTo>
                  <a:cubicBezTo>
                    <a:pt x="656611" y="91665"/>
                    <a:pt x="655530" y="123522"/>
                    <a:pt x="674557" y="142549"/>
                  </a:cubicBezTo>
                  <a:cubicBezTo>
                    <a:pt x="689125" y="157117"/>
                    <a:pt x="714531" y="152542"/>
                    <a:pt x="734518" y="157539"/>
                  </a:cubicBezTo>
                  <a:cubicBezTo>
                    <a:pt x="759502" y="152542"/>
                    <a:pt x="784643" y="148278"/>
                    <a:pt x="809469" y="142549"/>
                  </a:cubicBezTo>
                  <a:cubicBezTo>
                    <a:pt x="849618" y="133284"/>
                    <a:pt x="888186" y="112569"/>
                    <a:pt x="929390" y="112569"/>
                  </a:cubicBezTo>
                  <a:cubicBezTo>
                    <a:pt x="960992" y="112569"/>
                    <a:pt x="989351" y="132556"/>
                    <a:pt x="1019331" y="142549"/>
                  </a:cubicBezTo>
                  <a:cubicBezTo>
                    <a:pt x="1034321" y="152542"/>
                    <a:pt x="1046424" y="170294"/>
                    <a:pt x="1064301" y="172529"/>
                  </a:cubicBezTo>
                  <a:cubicBezTo>
                    <a:pt x="1090612" y="175818"/>
                    <a:pt x="1154856" y="152338"/>
                    <a:pt x="1184223" y="142549"/>
                  </a:cubicBezTo>
                  <a:cubicBezTo>
                    <a:pt x="1209207" y="147546"/>
                    <a:pt x="1234676" y="164538"/>
                    <a:pt x="1259174" y="157539"/>
                  </a:cubicBezTo>
                  <a:cubicBezTo>
                    <a:pt x="1276497" y="152590"/>
                    <a:pt x="1277430" y="126248"/>
                    <a:pt x="1289154" y="112569"/>
                  </a:cubicBezTo>
                  <a:cubicBezTo>
                    <a:pt x="1307549" y="91108"/>
                    <a:pt x="1349115" y="52608"/>
                    <a:pt x="1349115" y="52608"/>
                  </a:cubicBezTo>
                  <a:cubicBezTo>
                    <a:pt x="1296505" y="0"/>
                    <a:pt x="1319981" y="27394"/>
                    <a:pt x="1364105" y="52608"/>
                  </a:cubicBezTo>
                  <a:cubicBezTo>
                    <a:pt x="1383507" y="63695"/>
                    <a:pt x="1404078" y="72595"/>
                    <a:pt x="1424065" y="82588"/>
                  </a:cubicBezTo>
                  <a:cubicBezTo>
                    <a:pt x="1514006" y="77591"/>
                    <a:pt x="1603984" y="61979"/>
                    <a:pt x="1693888" y="67598"/>
                  </a:cubicBezTo>
                  <a:cubicBezTo>
                    <a:pt x="1765291" y="72061"/>
                    <a:pt x="1903751" y="112569"/>
                    <a:pt x="1903751" y="112569"/>
                  </a:cubicBezTo>
                  <a:cubicBezTo>
                    <a:pt x="1913744" y="142549"/>
                    <a:pt x="1930241" y="171101"/>
                    <a:pt x="1933731" y="202510"/>
                  </a:cubicBezTo>
                  <a:cubicBezTo>
                    <a:pt x="1935476" y="218214"/>
                    <a:pt x="1918741" y="231679"/>
                    <a:pt x="1918741" y="247480"/>
                  </a:cubicBezTo>
                  <a:cubicBezTo>
                    <a:pt x="1918741" y="287765"/>
                    <a:pt x="1925831" y="327899"/>
                    <a:pt x="1933731" y="367401"/>
                  </a:cubicBezTo>
                  <a:cubicBezTo>
                    <a:pt x="1940865" y="403072"/>
                    <a:pt x="1977221" y="438558"/>
                    <a:pt x="1963711" y="472333"/>
                  </a:cubicBezTo>
                  <a:cubicBezTo>
                    <a:pt x="1955412" y="493081"/>
                    <a:pt x="1923738" y="452346"/>
                    <a:pt x="1903751" y="442352"/>
                  </a:cubicBezTo>
                  <a:cubicBezTo>
                    <a:pt x="1873771" y="447349"/>
                    <a:pt x="1843937" y="453325"/>
                    <a:pt x="1813810" y="457342"/>
                  </a:cubicBezTo>
                  <a:cubicBezTo>
                    <a:pt x="1768959" y="463322"/>
                    <a:pt x="1722794" y="461359"/>
                    <a:pt x="1678898" y="472333"/>
                  </a:cubicBezTo>
                  <a:cubicBezTo>
                    <a:pt x="1661420" y="476703"/>
                    <a:pt x="1650042" y="494256"/>
                    <a:pt x="1633928" y="502313"/>
                  </a:cubicBezTo>
                  <a:cubicBezTo>
                    <a:pt x="1619795" y="509379"/>
                    <a:pt x="1603947" y="512306"/>
                    <a:pt x="1588957" y="517303"/>
                  </a:cubicBezTo>
                  <a:cubicBezTo>
                    <a:pt x="1573967" y="527296"/>
                    <a:pt x="1555850" y="533725"/>
                    <a:pt x="1543987" y="547283"/>
                  </a:cubicBezTo>
                  <a:cubicBezTo>
                    <a:pt x="1520260" y="574400"/>
                    <a:pt x="1484026" y="637224"/>
                    <a:pt x="1484026" y="637224"/>
                  </a:cubicBezTo>
                  <a:cubicBezTo>
                    <a:pt x="1479029" y="662208"/>
                    <a:pt x="1479072" y="688757"/>
                    <a:pt x="1469036" y="712175"/>
                  </a:cubicBezTo>
                  <a:cubicBezTo>
                    <a:pt x="1463469" y="725165"/>
                    <a:pt x="1447885" y="731120"/>
                    <a:pt x="1439056" y="742156"/>
                  </a:cubicBezTo>
                  <a:cubicBezTo>
                    <a:pt x="1427802" y="756224"/>
                    <a:pt x="1419069" y="772136"/>
                    <a:pt x="1409075" y="787126"/>
                  </a:cubicBezTo>
                  <a:cubicBezTo>
                    <a:pt x="1394085" y="782129"/>
                    <a:pt x="1379809" y="770391"/>
                    <a:pt x="1364105" y="772136"/>
                  </a:cubicBezTo>
                  <a:cubicBezTo>
                    <a:pt x="1332696" y="775626"/>
                    <a:pt x="1274164" y="802116"/>
                    <a:pt x="1274164" y="802116"/>
                  </a:cubicBezTo>
                  <a:cubicBezTo>
                    <a:pt x="1173809" y="902471"/>
                    <a:pt x="1341245" y="715170"/>
                    <a:pt x="1319134" y="892057"/>
                  </a:cubicBezTo>
                  <a:cubicBezTo>
                    <a:pt x="1314665" y="927811"/>
                    <a:pt x="1229193" y="952018"/>
                    <a:pt x="1229193" y="952018"/>
                  </a:cubicBezTo>
                  <a:cubicBezTo>
                    <a:pt x="1176712" y="938898"/>
                    <a:pt x="1118014" y="922038"/>
                    <a:pt x="1064301" y="922038"/>
                  </a:cubicBezTo>
                  <a:cubicBezTo>
                    <a:pt x="1048500" y="922038"/>
                    <a:pt x="1034321" y="932031"/>
                    <a:pt x="1019331" y="937028"/>
                  </a:cubicBezTo>
                  <a:cubicBezTo>
                    <a:pt x="968314" y="834992"/>
                    <a:pt x="1013184" y="882783"/>
                    <a:pt x="854439" y="862077"/>
                  </a:cubicBezTo>
                  <a:cubicBezTo>
                    <a:pt x="640612" y="834187"/>
                    <a:pt x="680351" y="839252"/>
                    <a:pt x="494675" y="802116"/>
                  </a:cubicBezTo>
                  <a:cubicBezTo>
                    <a:pt x="459698" y="807113"/>
                    <a:pt x="423586" y="806953"/>
                    <a:pt x="389744" y="817106"/>
                  </a:cubicBezTo>
                  <a:cubicBezTo>
                    <a:pt x="372488" y="822283"/>
                    <a:pt x="362030" y="841910"/>
                    <a:pt x="344774" y="847087"/>
                  </a:cubicBezTo>
                  <a:cubicBezTo>
                    <a:pt x="310932" y="857240"/>
                    <a:pt x="274819" y="857080"/>
                    <a:pt x="239842" y="862077"/>
                  </a:cubicBezTo>
                  <a:cubicBezTo>
                    <a:pt x="229849" y="842090"/>
                    <a:pt x="220949" y="821518"/>
                    <a:pt x="209862" y="802116"/>
                  </a:cubicBezTo>
                  <a:cubicBezTo>
                    <a:pt x="200924" y="786474"/>
                    <a:pt x="186208" y="774015"/>
                    <a:pt x="179882" y="757146"/>
                  </a:cubicBezTo>
                  <a:cubicBezTo>
                    <a:pt x="170936" y="733290"/>
                    <a:pt x="174929" y="705613"/>
                    <a:pt x="164892" y="682195"/>
                  </a:cubicBezTo>
                  <a:cubicBezTo>
                    <a:pt x="148855" y="644776"/>
                    <a:pt x="107059" y="645252"/>
                    <a:pt x="74951" y="637224"/>
                  </a:cubicBezTo>
                  <a:cubicBezTo>
                    <a:pt x="64957" y="627231"/>
                    <a:pt x="47742" y="621102"/>
                    <a:pt x="44970" y="607244"/>
                  </a:cubicBezTo>
                  <a:cubicBezTo>
                    <a:pt x="31644" y="540619"/>
                    <a:pt x="98270" y="583929"/>
                    <a:pt x="44970" y="517303"/>
                  </a:cubicBezTo>
                  <a:cubicBezTo>
                    <a:pt x="33716" y="503235"/>
                    <a:pt x="14990" y="497316"/>
                    <a:pt x="0" y="487323"/>
                  </a:cubicBezTo>
                  <a:cubicBezTo>
                    <a:pt x="9993" y="467336"/>
                    <a:pt x="14179" y="443163"/>
                    <a:pt x="29980" y="427362"/>
                  </a:cubicBezTo>
                  <a:cubicBezTo>
                    <a:pt x="73368" y="383974"/>
                    <a:pt x="115230" y="452651"/>
                    <a:pt x="29980" y="367401"/>
                  </a:cubicBezTo>
                  <a:cubicBezTo>
                    <a:pt x="75051" y="352378"/>
                    <a:pt x="81176" y="354719"/>
                    <a:pt x="119921" y="322431"/>
                  </a:cubicBezTo>
                  <a:cubicBezTo>
                    <a:pt x="136207" y="308859"/>
                    <a:pt x="146486" y="287978"/>
                    <a:pt x="164892" y="277460"/>
                  </a:cubicBezTo>
                  <a:cubicBezTo>
                    <a:pt x="182779" y="267239"/>
                    <a:pt x="204865" y="267467"/>
                    <a:pt x="224852" y="262470"/>
                  </a:cubicBezTo>
                  <a:cubicBezTo>
                    <a:pt x="239842" y="267467"/>
                    <a:pt x="254022" y="277460"/>
                    <a:pt x="269823" y="277460"/>
                  </a:cubicBezTo>
                  <a:cubicBezTo>
                    <a:pt x="288644" y="277460"/>
                    <a:pt x="353548" y="254548"/>
                    <a:pt x="374754" y="247480"/>
                  </a:cubicBezTo>
                  <a:cubicBezTo>
                    <a:pt x="404255" y="227812"/>
                    <a:pt x="428345" y="215999"/>
                    <a:pt x="449705" y="187519"/>
                  </a:cubicBezTo>
                  <a:cubicBezTo>
                    <a:pt x="471324" y="158694"/>
                    <a:pt x="525779" y="129806"/>
                    <a:pt x="509665" y="97578"/>
                  </a:cubicBezTo>
                  <a:lnTo>
                    <a:pt x="494675" y="67598"/>
                  </a:lnTo>
                </a:path>
              </a:pathLst>
            </a:custGeom>
            <a:solidFill>
              <a:srgbClr val="663300"/>
            </a:solidFill>
          </p:spPr>
          <p:style>
            <a:lnRef idx="0">
              <a:schemeClr val="dk1"/>
            </a:lnRef>
            <a:fillRef idx="3">
              <a:schemeClr val="dk1"/>
            </a:fillRef>
            <a:effectRef idx="3">
              <a:schemeClr val="dk1"/>
            </a:effectRef>
            <a:fontRef idx="minor">
              <a:schemeClr val="lt1"/>
            </a:fontRef>
          </p:style>
          <p:txBody>
            <a:bodyPr rtlCol="0" anchor="ctr"/>
            <a:lstStyle/>
            <a:p>
              <a:pPr algn="ctr"/>
              <a:r>
                <a:rPr lang="en-US" sz="2800" dirty="0" smtClean="0">
                  <a:solidFill>
                    <a:schemeClr val="lt1"/>
                  </a:solidFill>
                </a:rPr>
                <a:t>G</a:t>
              </a:r>
              <a:endParaRPr lang="en-US" sz="2800" dirty="0">
                <a:solidFill>
                  <a:schemeClr val="lt1"/>
                </a:solidFill>
              </a:endParaRPr>
            </a:p>
          </p:txBody>
        </p:sp>
        <p:sp>
          <p:nvSpPr>
            <p:cNvPr id="33" name="Freeform 32"/>
            <p:cNvSpPr/>
            <p:nvPr/>
          </p:nvSpPr>
          <p:spPr>
            <a:xfrm>
              <a:off x="1524000" y="3810000"/>
              <a:ext cx="1752600" cy="1371600"/>
            </a:xfrm>
            <a:custGeom>
              <a:avLst/>
              <a:gdLst>
                <a:gd name="connsiteX0" fmla="*/ 834452 w 2525842"/>
                <a:gd name="connsiteY0" fmla="*/ 54964 h 2031167"/>
                <a:gd name="connsiteX1" fmla="*/ 1344118 w 2525842"/>
                <a:gd name="connsiteY1" fmla="*/ 174886 h 2031167"/>
                <a:gd name="connsiteX2" fmla="*/ 1464039 w 2525842"/>
                <a:gd name="connsiteY2" fmla="*/ 414728 h 2031167"/>
                <a:gd name="connsiteX3" fmla="*/ 2093626 w 2525842"/>
                <a:gd name="connsiteY3" fmla="*/ 549640 h 2031167"/>
                <a:gd name="connsiteX4" fmla="*/ 2453390 w 2525842"/>
                <a:gd name="connsiteY4" fmla="*/ 1029325 h 2031167"/>
                <a:gd name="connsiteX5" fmla="*/ 2468380 w 2525842"/>
                <a:gd name="connsiteY5" fmla="*/ 1643922 h 2031167"/>
                <a:gd name="connsiteX6" fmla="*/ 2108616 w 2525842"/>
                <a:gd name="connsiteY6" fmla="*/ 1988695 h 2031167"/>
                <a:gd name="connsiteX7" fmla="*/ 1613940 w 2525842"/>
                <a:gd name="connsiteY7" fmla="*/ 1898754 h 2031167"/>
                <a:gd name="connsiteX8" fmla="*/ 1389088 w 2525842"/>
                <a:gd name="connsiteY8" fmla="*/ 1988695 h 2031167"/>
                <a:gd name="connsiteX9" fmla="*/ 429718 w 2525842"/>
                <a:gd name="connsiteY9" fmla="*/ 1913745 h 2031167"/>
                <a:gd name="connsiteX10" fmla="*/ 9993 w 2525842"/>
                <a:gd name="connsiteY10" fmla="*/ 1359109 h 2031167"/>
                <a:gd name="connsiteX11" fmla="*/ 489678 w 2525842"/>
                <a:gd name="connsiteY11" fmla="*/ 1164236 h 2031167"/>
                <a:gd name="connsiteX12" fmla="*/ 624590 w 2525842"/>
                <a:gd name="connsiteY12" fmla="*/ 1269168 h 2031167"/>
                <a:gd name="connsiteX13" fmla="*/ 834452 w 2525842"/>
                <a:gd name="connsiteY13" fmla="*/ 504669 h 2031167"/>
                <a:gd name="connsiteX14" fmla="*/ 834452 w 2525842"/>
                <a:gd name="connsiteY14" fmla="*/ 54964 h 203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5842" h="2031167">
                  <a:moveTo>
                    <a:pt x="834452" y="54964"/>
                  </a:moveTo>
                  <a:cubicBezTo>
                    <a:pt x="919396" y="0"/>
                    <a:pt x="1239187" y="114925"/>
                    <a:pt x="1344118" y="174886"/>
                  </a:cubicBezTo>
                  <a:cubicBezTo>
                    <a:pt x="1449049" y="234847"/>
                    <a:pt x="1339121" y="352269"/>
                    <a:pt x="1464039" y="414728"/>
                  </a:cubicBezTo>
                  <a:cubicBezTo>
                    <a:pt x="1588957" y="477187"/>
                    <a:pt x="1928734" y="447207"/>
                    <a:pt x="2093626" y="549640"/>
                  </a:cubicBezTo>
                  <a:cubicBezTo>
                    <a:pt x="2258518" y="652073"/>
                    <a:pt x="2390931" y="846945"/>
                    <a:pt x="2453390" y="1029325"/>
                  </a:cubicBezTo>
                  <a:cubicBezTo>
                    <a:pt x="2515849" y="1211705"/>
                    <a:pt x="2525842" y="1484027"/>
                    <a:pt x="2468380" y="1643922"/>
                  </a:cubicBezTo>
                  <a:cubicBezTo>
                    <a:pt x="2410918" y="1803817"/>
                    <a:pt x="2251023" y="1946223"/>
                    <a:pt x="2108616" y="1988695"/>
                  </a:cubicBezTo>
                  <a:cubicBezTo>
                    <a:pt x="1966209" y="2031167"/>
                    <a:pt x="1733861" y="1898754"/>
                    <a:pt x="1613940" y="1898754"/>
                  </a:cubicBezTo>
                  <a:cubicBezTo>
                    <a:pt x="1494019" y="1898754"/>
                    <a:pt x="1586458" y="1986197"/>
                    <a:pt x="1389088" y="1988695"/>
                  </a:cubicBezTo>
                  <a:cubicBezTo>
                    <a:pt x="1191718" y="1991193"/>
                    <a:pt x="659567" y="2018676"/>
                    <a:pt x="429718" y="1913745"/>
                  </a:cubicBezTo>
                  <a:cubicBezTo>
                    <a:pt x="199869" y="1808814"/>
                    <a:pt x="0" y="1484027"/>
                    <a:pt x="9993" y="1359109"/>
                  </a:cubicBezTo>
                  <a:cubicBezTo>
                    <a:pt x="19986" y="1234191"/>
                    <a:pt x="387245" y="1179226"/>
                    <a:pt x="489678" y="1164236"/>
                  </a:cubicBezTo>
                  <a:cubicBezTo>
                    <a:pt x="592111" y="1149246"/>
                    <a:pt x="567128" y="1379096"/>
                    <a:pt x="624590" y="1269168"/>
                  </a:cubicBezTo>
                  <a:cubicBezTo>
                    <a:pt x="682052" y="1159240"/>
                    <a:pt x="794478" y="709535"/>
                    <a:pt x="834452" y="504669"/>
                  </a:cubicBezTo>
                  <a:cubicBezTo>
                    <a:pt x="874426" y="299803"/>
                    <a:pt x="749508" y="109928"/>
                    <a:pt x="834452" y="54964"/>
                  </a:cubicBezTo>
                  <a:close/>
                </a:path>
              </a:pathLst>
            </a:custGeom>
            <a:solidFill>
              <a:schemeClr val="accent6">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sz="2800" dirty="0" smtClean="0">
                <a:solidFill>
                  <a:schemeClr val="accent6">
                    <a:lumMod val="50000"/>
                  </a:schemeClr>
                </a:solidFill>
              </a:endParaRPr>
            </a:p>
            <a:p>
              <a:pPr algn="ctr"/>
              <a:r>
                <a:rPr lang="en-US" sz="2800" dirty="0" smtClean="0">
                  <a:solidFill>
                    <a:schemeClr val="accent6">
                      <a:lumMod val="50000"/>
                    </a:schemeClr>
                  </a:solidFill>
                </a:rPr>
                <a:t>F</a:t>
              </a:r>
              <a:endParaRPr lang="en-US" sz="2800" dirty="0">
                <a:solidFill>
                  <a:schemeClr val="accent6">
                    <a:lumMod val="50000"/>
                  </a:schemeClr>
                </a:solidFill>
              </a:endParaRPr>
            </a:p>
          </p:txBody>
        </p:sp>
        <p:sp>
          <p:nvSpPr>
            <p:cNvPr id="34" name="Freeform 33"/>
            <p:cNvSpPr/>
            <p:nvPr/>
          </p:nvSpPr>
          <p:spPr bwMode="auto">
            <a:xfrm>
              <a:off x="1371600" y="2590801"/>
              <a:ext cx="2583656" cy="1943100"/>
            </a:xfrm>
            <a:custGeom>
              <a:avLst/>
              <a:gdLst>
                <a:gd name="connsiteX0" fmla="*/ 4440070 w 4582945"/>
                <a:gd name="connsiteY0" fmla="*/ 107832 h 1546900"/>
                <a:gd name="connsiteX1" fmla="*/ 4440070 w 4582945"/>
                <a:gd name="connsiteY1" fmla="*/ 107832 h 1546900"/>
                <a:gd name="connsiteX2" fmla="*/ 4335295 w 4582945"/>
                <a:gd name="connsiteY2" fmla="*/ 117357 h 1546900"/>
                <a:gd name="connsiteX3" fmla="*/ 3820945 w 4582945"/>
                <a:gd name="connsiteY3" fmla="*/ 69732 h 1546900"/>
                <a:gd name="connsiteX4" fmla="*/ 3373270 w 4582945"/>
                <a:gd name="connsiteY4" fmla="*/ 22107 h 1546900"/>
                <a:gd name="connsiteX5" fmla="*/ 2477920 w 4582945"/>
                <a:gd name="connsiteY5" fmla="*/ 31632 h 1546900"/>
                <a:gd name="connsiteX6" fmla="*/ 2373145 w 4582945"/>
                <a:gd name="connsiteY6" fmla="*/ 41157 h 1546900"/>
                <a:gd name="connsiteX7" fmla="*/ 2020720 w 4582945"/>
                <a:gd name="connsiteY7" fmla="*/ 60207 h 1546900"/>
                <a:gd name="connsiteX8" fmla="*/ 1830220 w 4582945"/>
                <a:gd name="connsiteY8" fmla="*/ 174507 h 1546900"/>
                <a:gd name="connsiteX9" fmla="*/ 1734970 w 4582945"/>
                <a:gd name="connsiteY9" fmla="*/ 212607 h 1546900"/>
                <a:gd name="connsiteX10" fmla="*/ 1649245 w 4582945"/>
                <a:gd name="connsiteY10" fmla="*/ 222132 h 1546900"/>
                <a:gd name="connsiteX11" fmla="*/ 1592095 w 4582945"/>
                <a:gd name="connsiteY11" fmla="*/ 231657 h 1546900"/>
                <a:gd name="connsiteX12" fmla="*/ 1477795 w 4582945"/>
                <a:gd name="connsiteY12" fmla="*/ 212607 h 1546900"/>
                <a:gd name="connsiteX13" fmla="*/ 1449220 w 4582945"/>
                <a:gd name="connsiteY13" fmla="*/ 193557 h 1546900"/>
                <a:gd name="connsiteX14" fmla="*/ 1411120 w 4582945"/>
                <a:gd name="connsiteY14" fmla="*/ 174507 h 1546900"/>
                <a:gd name="connsiteX15" fmla="*/ 1287295 w 4582945"/>
                <a:gd name="connsiteY15" fmla="*/ 126882 h 1546900"/>
                <a:gd name="connsiteX16" fmla="*/ 1220620 w 4582945"/>
                <a:gd name="connsiteY16" fmla="*/ 136407 h 1546900"/>
                <a:gd name="connsiteX17" fmla="*/ 1192045 w 4582945"/>
                <a:gd name="connsiteY17" fmla="*/ 145932 h 1546900"/>
                <a:gd name="connsiteX18" fmla="*/ 1134895 w 4582945"/>
                <a:gd name="connsiteY18" fmla="*/ 203082 h 1546900"/>
                <a:gd name="connsiteX19" fmla="*/ 1077745 w 4582945"/>
                <a:gd name="connsiteY19" fmla="*/ 250707 h 1546900"/>
                <a:gd name="connsiteX20" fmla="*/ 1049170 w 4582945"/>
                <a:gd name="connsiteY20" fmla="*/ 345957 h 1546900"/>
                <a:gd name="connsiteX21" fmla="*/ 1039645 w 4582945"/>
                <a:gd name="connsiteY21" fmla="*/ 431682 h 1546900"/>
                <a:gd name="connsiteX22" fmla="*/ 1011070 w 4582945"/>
                <a:gd name="connsiteY22" fmla="*/ 479307 h 1546900"/>
                <a:gd name="connsiteX23" fmla="*/ 982495 w 4582945"/>
                <a:gd name="connsiteY23" fmla="*/ 565032 h 1546900"/>
                <a:gd name="connsiteX24" fmla="*/ 944395 w 4582945"/>
                <a:gd name="connsiteY24" fmla="*/ 584082 h 1546900"/>
                <a:gd name="connsiteX25" fmla="*/ 906295 w 4582945"/>
                <a:gd name="connsiteY25" fmla="*/ 612657 h 1546900"/>
                <a:gd name="connsiteX26" fmla="*/ 868195 w 4582945"/>
                <a:gd name="connsiteY26" fmla="*/ 622182 h 1546900"/>
                <a:gd name="connsiteX27" fmla="*/ 753895 w 4582945"/>
                <a:gd name="connsiteY27" fmla="*/ 669807 h 1546900"/>
                <a:gd name="connsiteX28" fmla="*/ 487195 w 4582945"/>
                <a:gd name="connsiteY28" fmla="*/ 831732 h 1546900"/>
                <a:gd name="connsiteX29" fmla="*/ 334795 w 4582945"/>
                <a:gd name="connsiteY29" fmla="*/ 926982 h 1546900"/>
                <a:gd name="connsiteX30" fmla="*/ 106195 w 4582945"/>
                <a:gd name="connsiteY30" fmla="*/ 1117482 h 1546900"/>
                <a:gd name="connsiteX31" fmla="*/ 10945 w 4582945"/>
                <a:gd name="connsiteY31" fmla="*/ 1203207 h 1546900"/>
                <a:gd name="connsiteX32" fmla="*/ 1420 w 4582945"/>
                <a:gd name="connsiteY32" fmla="*/ 1231782 h 1546900"/>
                <a:gd name="connsiteX33" fmla="*/ 20470 w 4582945"/>
                <a:gd name="connsiteY33" fmla="*/ 1269882 h 1546900"/>
                <a:gd name="connsiteX34" fmla="*/ 210970 w 4582945"/>
                <a:gd name="connsiteY34" fmla="*/ 1393707 h 1546900"/>
                <a:gd name="connsiteX35" fmla="*/ 353845 w 4582945"/>
                <a:gd name="connsiteY35" fmla="*/ 1422282 h 1546900"/>
                <a:gd name="connsiteX36" fmla="*/ 658645 w 4582945"/>
                <a:gd name="connsiteY36" fmla="*/ 1460382 h 1546900"/>
                <a:gd name="connsiteX37" fmla="*/ 801520 w 4582945"/>
                <a:gd name="connsiteY37" fmla="*/ 1479432 h 1546900"/>
                <a:gd name="connsiteX38" fmla="*/ 1220620 w 4582945"/>
                <a:gd name="connsiteY38" fmla="*/ 1498482 h 1546900"/>
                <a:gd name="connsiteX39" fmla="*/ 1287295 w 4582945"/>
                <a:gd name="connsiteY39" fmla="*/ 1517532 h 1546900"/>
                <a:gd name="connsiteX40" fmla="*/ 1744495 w 4582945"/>
                <a:gd name="connsiteY40" fmla="*/ 1517532 h 1546900"/>
                <a:gd name="connsiteX41" fmla="*/ 1915945 w 4582945"/>
                <a:gd name="connsiteY41" fmla="*/ 1498482 h 1546900"/>
                <a:gd name="connsiteX42" fmla="*/ 2296945 w 4582945"/>
                <a:gd name="connsiteY42" fmla="*/ 1450857 h 1546900"/>
                <a:gd name="connsiteX43" fmla="*/ 2820820 w 4582945"/>
                <a:gd name="connsiteY43" fmla="*/ 1431807 h 1546900"/>
                <a:gd name="connsiteX44" fmla="*/ 3001795 w 4582945"/>
                <a:gd name="connsiteY44" fmla="*/ 1422282 h 1546900"/>
                <a:gd name="connsiteX45" fmla="*/ 3116095 w 4582945"/>
                <a:gd name="connsiteY45" fmla="*/ 1431807 h 1546900"/>
                <a:gd name="connsiteX46" fmla="*/ 3182770 w 4582945"/>
                <a:gd name="connsiteY46" fmla="*/ 1441332 h 1546900"/>
                <a:gd name="connsiteX47" fmla="*/ 3430420 w 4582945"/>
                <a:gd name="connsiteY47" fmla="*/ 1422282 h 1546900"/>
                <a:gd name="connsiteX48" fmla="*/ 3478045 w 4582945"/>
                <a:gd name="connsiteY48" fmla="*/ 1393707 h 1546900"/>
                <a:gd name="connsiteX49" fmla="*/ 3554245 w 4582945"/>
                <a:gd name="connsiteY49" fmla="*/ 1355607 h 1546900"/>
                <a:gd name="connsiteX50" fmla="*/ 3592345 w 4582945"/>
                <a:gd name="connsiteY50" fmla="*/ 1327032 h 1546900"/>
                <a:gd name="connsiteX51" fmla="*/ 3620920 w 4582945"/>
                <a:gd name="connsiteY51" fmla="*/ 1298457 h 1546900"/>
                <a:gd name="connsiteX52" fmla="*/ 3649495 w 4582945"/>
                <a:gd name="connsiteY52" fmla="*/ 1288932 h 1546900"/>
                <a:gd name="connsiteX53" fmla="*/ 3754270 w 4582945"/>
                <a:gd name="connsiteY53" fmla="*/ 1260357 h 1546900"/>
                <a:gd name="connsiteX54" fmla="*/ 4059070 w 4582945"/>
                <a:gd name="connsiteY54" fmla="*/ 1288932 h 1546900"/>
                <a:gd name="connsiteX55" fmla="*/ 4106695 w 4582945"/>
                <a:gd name="connsiteY55" fmla="*/ 1317507 h 1546900"/>
                <a:gd name="connsiteX56" fmla="*/ 4173370 w 4582945"/>
                <a:gd name="connsiteY56" fmla="*/ 1346082 h 1546900"/>
                <a:gd name="connsiteX57" fmla="*/ 4240045 w 4582945"/>
                <a:gd name="connsiteY57" fmla="*/ 1327032 h 1546900"/>
                <a:gd name="connsiteX58" fmla="*/ 4297195 w 4582945"/>
                <a:gd name="connsiteY58" fmla="*/ 1317507 h 1546900"/>
                <a:gd name="connsiteX59" fmla="*/ 4335295 w 4582945"/>
                <a:gd name="connsiteY59" fmla="*/ 1298457 h 1546900"/>
                <a:gd name="connsiteX60" fmla="*/ 4382920 w 4582945"/>
                <a:gd name="connsiteY60" fmla="*/ 1288932 h 1546900"/>
                <a:gd name="connsiteX61" fmla="*/ 4440070 w 4582945"/>
                <a:gd name="connsiteY61" fmla="*/ 1231782 h 1546900"/>
                <a:gd name="connsiteX62" fmla="*/ 4468645 w 4582945"/>
                <a:gd name="connsiteY62" fmla="*/ 1212732 h 1546900"/>
                <a:gd name="connsiteX63" fmla="*/ 4497220 w 4582945"/>
                <a:gd name="connsiteY63" fmla="*/ 1127007 h 1546900"/>
                <a:gd name="connsiteX64" fmla="*/ 4525795 w 4582945"/>
                <a:gd name="connsiteY64" fmla="*/ 1079382 h 1546900"/>
                <a:gd name="connsiteX65" fmla="*/ 4544845 w 4582945"/>
                <a:gd name="connsiteY65" fmla="*/ 1022232 h 1546900"/>
                <a:gd name="connsiteX66" fmla="*/ 4582945 w 4582945"/>
                <a:gd name="connsiteY66" fmla="*/ 926982 h 1546900"/>
                <a:gd name="connsiteX67" fmla="*/ 4582945 w 4582945"/>
                <a:gd name="connsiteY67" fmla="*/ 736482 h 1546900"/>
                <a:gd name="connsiteX68" fmla="*/ 4573420 w 4582945"/>
                <a:gd name="connsiteY68" fmla="*/ 584082 h 1546900"/>
                <a:gd name="connsiteX69" fmla="*/ 4563895 w 4582945"/>
                <a:gd name="connsiteY69" fmla="*/ 307857 h 1546900"/>
                <a:gd name="connsiteX70" fmla="*/ 4554370 w 4582945"/>
                <a:gd name="connsiteY70" fmla="*/ 279282 h 1546900"/>
                <a:gd name="connsiteX71" fmla="*/ 4525795 w 4582945"/>
                <a:gd name="connsiteY71" fmla="*/ 212607 h 1546900"/>
                <a:gd name="connsiteX72" fmla="*/ 4516270 w 4582945"/>
                <a:gd name="connsiteY72" fmla="*/ 184032 h 1546900"/>
                <a:gd name="connsiteX73" fmla="*/ 4440070 w 4582945"/>
                <a:gd name="connsiteY73" fmla="*/ 107832 h 154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582945" h="1546900">
                  <a:moveTo>
                    <a:pt x="4440070" y="107832"/>
                  </a:moveTo>
                  <a:lnTo>
                    <a:pt x="4440070" y="107832"/>
                  </a:lnTo>
                  <a:cubicBezTo>
                    <a:pt x="4405145" y="111007"/>
                    <a:pt x="4370355" y="118154"/>
                    <a:pt x="4335295" y="117357"/>
                  </a:cubicBezTo>
                  <a:cubicBezTo>
                    <a:pt x="4043624" y="110728"/>
                    <a:pt x="4067210" y="102567"/>
                    <a:pt x="3820945" y="69732"/>
                  </a:cubicBezTo>
                  <a:cubicBezTo>
                    <a:pt x="3573757" y="36774"/>
                    <a:pt x="3617166" y="43315"/>
                    <a:pt x="3373270" y="22107"/>
                  </a:cubicBezTo>
                  <a:lnTo>
                    <a:pt x="2477920" y="31632"/>
                  </a:lnTo>
                  <a:cubicBezTo>
                    <a:pt x="2442857" y="32300"/>
                    <a:pt x="2408146" y="38969"/>
                    <a:pt x="2373145" y="41157"/>
                  </a:cubicBezTo>
                  <a:lnTo>
                    <a:pt x="2020720" y="60207"/>
                  </a:lnTo>
                  <a:cubicBezTo>
                    <a:pt x="1686497" y="212127"/>
                    <a:pt x="2131641" y="0"/>
                    <a:pt x="1830220" y="174507"/>
                  </a:cubicBezTo>
                  <a:cubicBezTo>
                    <a:pt x="1800626" y="191640"/>
                    <a:pt x="1768040" y="203904"/>
                    <a:pt x="1734970" y="212607"/>
                  </a:cubicBezTo>
                  <a:cubicBezTo>
                    <a:pt x="1707166" y="219924"/>
                    <a:pt x="1677744" y="218332"/>
                    <a:pt x="1649245" y="222132"/>
                  </a:cubicBezTo>
                  <a:cubicBezTo>
                    <a:pt x="1630102" y="224684"/>
                    <a:pt x="1611145" y="228482"/>
                    <a:pt x="1592095" y="231657"/>
                  </a:cubicBezTo>
                  <a:cubicBezTo>
                    <a:pt x="1553995" y="225307"/>
                    <a:pt x="1515116" y="222559"/>
                    <a:pt x="1477795" y="212607"/>
                  </a:cubicBezTo>
                  <a:cubicBezTo>
                    <a:pt x="1466734" y="209657"/>
                    <a:pt x="1459159" y="199237"/>
                    <a:pt x="1449220" y="193557"/>
                  </a:cubicBezTo>
                  <a:cubicBezTo>
                    <a:pt x="1436892" y="186512"/>
                    <a:pt x="1424171" y="180100"/>
                    <a:pt x="1411120" y="174507"/>
                  </a:cubicBezTo>
                  <a:cubicBezTo>
                    <a:pt x="1337920" y="143135"/>
                    <a:pt x="1339100" y="144150"/>
                    <a:pt x="1287295" y="126882"/>
                  </a:cubicBezTo>
                  <a:cubicBezTo>
                    <a:pt x="1265070" y="130057"/>
                    <a:pt x="1242635" y="132004"/>
                    <a:pt x="1220620" y="136407"/>
                  </a:cubicBezTo>
                  <a:cubicBezTo>
                    <a:pt x="1210775" y="138376"/>
                    <a:pt x="1199970" y="139768"/>
                    <a:pt x="1192045" y="145932"/>
                  </a:cubicBezTo>
                  <a:cubicBezTo>
                    <a:pt x="1170779" y="162472"/>
                    <a:pt x="1155591" y="185835"/>
                    <a:pt x="1134895" y="203082"/>
                  </a:cubicBezTo>
                  <a:lnTo>
                    <a:pt x="1077745" y="250707"/>
                  </a:lnTo>
                  <a:cubicBezTo>
                    <a:pt x="1058727" y="298251"/>
                    <a:pt x="1056325" y="295875"/>
                    <a:pt x="1049170" y="345957"/>
                  </a:cubicBezTo>
                  <a:cubicBezTo>
                    <a:pt x="1045104" y="374419"/>
                    <a:pt x="1047543" y="404037"/>
                    <a:pt x="1039645" y="431682"/>
                  </a:cubicBezTo>
                  <a:cubicBezTo>
                    <a:pt x="1034559" y="449483"/>
                    <a:pt x="1020595" y="463432"/>
                    <a:pt x="1011070" y="479307"/>
                  </a:cubicBezTo>
                  <a:cubicBezTo>
                    <a:pt x="1006254" y="503386"/>
                    <a:pt x="1002213" y="545314"/>
                    <a:pt x="982495" y="565032"/>
                  </a:cubicBezTo>
                  <a:cubicBezTo>
                    <a:pt x="972455" y="575072"/>
                    <a:pt x="956436" y="576557"/>
                    <a:pt x="944395" y="584082"/>
                  </a:cubicBezTo>
                  <a:cubicBezTo>
                    <a:pt x="930933" y="592496"/>
                    <a:pt x="920494" y="605557"/>
                    <a:pt x="906295" y="612657"/>
                  </a:cubicBezTo>
                  <a:cubicBezTo>
                    <a:pt x="894586" y="618511"/>
                    <a:pt x="880452" y="617585"/>
                    <a:pt x="868195" y="622182"/>
                  </a:cubicBezTo>
                  <a:cubicBezTo>
                    <a:pt x="829548" y="636675"/>
                    <a:pt x="789176" y="648386"/>
                    <a:pt x="753895" y="669807"/>
                  </a:cubicBezTo>
                  <a:lnTo>
                    <a:pt x="487195" y="831732"/>
                  </a:lnTo>
                  <a:cubicBezTo>
                    <a:pt x="436136" y="863064"/>
                    <a:pt x="381900" y="889971"/>
                    <a:pt x="334795" y="926982"/>
                  </a:cubicBezTo>
                  <a:cubicBezTo>
                    <a:pt x="252632" y="991539"/>
                    <a:pt x="179405" y="1044272"/>
                    <a:pt x="106195" y="1117482"/>
                  </a:cubicBezTo>
                  <a:cubicBezTo>
                    <a:pt x="17674" y="1206003"/>
                    <a:pt x="85961" y="1165699"/>
                    <a:pt x="10945" y="1203207"/>
                  </a:cubicBezTo>
                  <a:cubicBezTo>
                    <a:pt x="7770" y="1212732"/>
                    <a:pt x="0" y="1221843"/>
                    <a:pt x="1420" y="1231782"/>
                  </a:cubicBezTo>
                  <a:cubicBezTo>
                    <a:pt x="3428" y="1245838"/>
                    <a:pt x="13425" y="1257554"/>
                    <a:pt x="20470" y="1269882"/>
                  </a:cubicBezTo>
                  <a:cubicBezTo>
                    <a:pt x="59575" y="1338315"/>
                    <a:pt x="122089" y="1375931"/>
                    <a:pt x="210970" y="1393707"/>
                  </a:cubicBezTo>
                  <a:cubicBezTo>
                    <a:pt x="258595" y="1403232"/>
                    <a:pt x="305938" y="1414297"/>
                    <a:pt x="353845" y="1422282"/>
                  </a:cubicBezTo>
                  <a:cubicBezTo>
                    <a:pt x="425901" y="1434291"/>
                    <a:pt x="590044" y="1451807"/>
                    <a:pt x="658645" y="1460382"/>
                  </a:cubicBezTo>
                  <a:cubicBezTo>
                    <a:pt x="706320" y="1466341"/>
                    <a:pt x="753584" y="1476182"/>
                    <a:pt x="801520" y="1479432"/>
                  </a:cubicBezTo>
                  <a:cubicBezTo>
                    <a:pt x="941044" y="1488891"/>
                    <a:pt x="1080920" y="1492132"/>
                    <a:pt x="1220620" y="1498482"/>
                  </a:cubicBezTo>
                  <a:cubicBezTo>
                    <a:pt x="1242845" y="1504832"/>
                    <a:pt x="1264694" y="1512689"/>
                    <a:pt x="1287295" y="1517532"/>
                  </a:cubicBezTo>
                  <a:cubicBezTo>
                    <a:pt x="1424344" y="1546900"/>
                    <a:pt x="1671007" y="1519324"/>
                    <a:pt x="1744495" y="1517532"/>
                  </a:cubicBezTo>
                  <a:cubicBezTo>
                    <a:pt x="1801645" y="1511182"/>
                    <a:pt x="1858961" y="1506183"/>
                    <a:pt x="1915945" y="1498482"/>
                  </a:cubicBezTo>
                  <a:cubicBezTo>
                    <a:pt x="2108432" y="1472470"/>
                    <a:pt x="2096051" y="1461430"/>
                    <a:pt x="2296945" y="1450857"/>
                  </a:cubicBezTo>
                  <a:cubicBezTo>
                    <a:pt x="2471444" y="1441673"/>
                    <a:pt x="2646223" y="1438885"/>
                    <a:pt x="2820820" y="1431807"/>
                  </a:cubicBezTo>
                  <a:cubicBezTo>
                    <a:pt x="2881179" y="1429360"/>
                    <a:pt x="2941470" y="1425457"/>
                    <a:pt x="3001795" y="1422282"/>
                  </a:cubicBezTo>
                  <a:cubicBezTo>
                    <a:pt x="3039895" y="1425457"/>
                    <a:pt x="3078073" y="1427805"/>
                    <a:pt x="3116095" y="1431807"/>
                  </a:cubicBezTo>
                  <a:cubicBezTo>
                    <a:pt x="3138422" y="1434157"/>
                    <a:pt x="3160330" y="1442012"/>
                    <a:pt x="3182770" y="1441332"/>
                  </a:cubicBezTo>
                  <a:cubicBezTo>
                    <a:pt x="3265526" y="1438824"/>
                    <a:pt x="3347870" y="1428632"/>
                    <a:pt x="3430420" y="1422282"/>
                  </a:cubicBezTo>
                  <a:cubicBezTo>
                    <a:pt x="3446295" y="1412757"/>
                    <a:pt x="3461745" y="1402484"/>
                    <a:pt x="3478045" y="1393707"/>
                  </a:cubicBezTo>
                  <a:cubicBezTo>
                    <a:pt x="3503049" y="1380243"/>
                    <a:pt x="3531527" y="1372646"/>
                    <a:pt x="3554245" y="1355607"/>
                  </a:cubicBezTo>
                  <a:cubicBezTo>
                    <a:pt x="3566945" y="1346082"/>
                    <a:pt x="3580292" y="1337363"/>
                    <a:pt x="3592345" y="1327032"/>
                  </a:cubicBezTo>
                  <a:cubicBezTo>
                    <a:pt x="3602572" y="1318266"/>
                    <a:pt x="3609712" y="1305929"/>
                    <a:pt x="3620920" y="1298457"/>
                  </a:cubicBezTo>
                  <a:cubicBezTo>
                    <a:pt x="3629274" y="1292888"/>
                    <a:pt x="3640094" y="1292457"/>
                    <a:pt x="3649495" y="1288932"/>
                  </a:cubicBezTo>
                  <a:cubicBezTo>
                    <a:pt x="3722918" y="1261398"/>
                    <a:pt x="3671369" y="1274174"/>
                    <a:pt x="3754270" y="1260357"/>
                  </a:cubicBezTo>
                  <a:cubicBezTo>
                    <a:pt x="3823234" y="1265283"/>
                    <a:pt x="4000417" y="1276181"/>
                    <a:pt x="4059070" y="1288932"/>
                  </a:cubicBezTo>
                  <a:cubicBezTo>
                    <a:pt x="4077161" y="1292865"/>
                    <a:pt x="4090511" y="1308516"/>
                    <a:pt x="4106695" y="1317507"/>
                  </a:cubicBezTo>
                  <a:cubicBezTo>
                    <a:pt x="4142005" y="1337124"/>
                    <a:pt x="4139647" y="1334841"/>
                    <a:pt x="4173370" y="1346082"/>
                  </a:cubicBezTo>
                  <a:cubicBezTo>
                    <a:pt x="4200605" y="1337004"/>
                    <a:pt x="4210145" y="1333012"/>
                    <a:pt x="4240045" y="1327032"/>
                  </a:cubicBezTo>
                  <a:cubicBezTo>
                    <a:pt x="4258983" y="1323244"/>
                    <a:pt x="4278145" y="1320682"/>
                    <a:pt x="4297195" y="1317507"/>
                  </a:cubicBezTo>
                  <a:cubicBezTo>
                    <a:pt x="4309895" y="1311157"/>
                    <a:pt x="4321825" y="1302947"/>
                    <a:pt x="4335295" y="1298457"/>
                  </a:cubicBezTo>
                  <a:cubicBezTo>
                    <a:pt x="4350654" y="1293337"/>
                    <a:pt x="4368126" y="1295507"/>
                    <a:pt x="4382920" y="1288932"/>
                  </a:cubicBezTo>
                  <a:cubicBezTo>
                    <a:pt x="4438952" y="1264029"/>
                    <a:pt x="4405887" y="1265965"/>
                    <a:pt x="4440070" y="1231782"/>
                  </a:cubicBezTo>
                  <a:cubicBezTo>
                    <a:pt x="4448165" y="1223687"/>
                    <a:pt x="4459120" y="1219082"/>
                    <a:pt x="4468645" y="1212732"/>
                  </a:cubicBezTo>
                  <a:cubicBezTo>
                    <a:pt x="4477740" y="1176352"/>
                    <a:pt x="4479286" y="1162875"/>
                    <a:pt x="4497220" y="1127007"/>
                  </a:cubicBezTo>
                  <a:cubicBezTo>
                    <a:pt x="4505499" y="1110448"/>
                    <a:pt x="4518134" y="1096236"/>
                    <a:pt x="4525795" y="1079382"/>
                  </a:cubicBezTo>
                  <a:cubicBezTo>
                    <a:pt x="4534104" y="1061101"/>
                    <a:pt x="4537794" y="1041034"/>
                    <a:pt x="4544845" y="1022232"/>
                  </a:cubicBezTo>
                  <a:cubicBezTo>
                    <a:pt x="4556852" y="990213"/>
                    <a:pt x="4582945" y="926982"/>
                    <a:pt x="4582945" y="926982"/>
                  </a:cubicBezTo>
                  <a:cubicBezTo>
                    <a:pt x="4561466" y="776630"/>
                    <a:pt x="4582945" y="961420"/>
                    <a:pt x="4582945" y="736482"/>
                  </a:cubicBezTo>
                  <a:cubicBezTo>
                    <a:pt x="4582945" y="685583"/>
                    <a:pt x="4575680" y="634931"/>
                    <a:pt x="4573420" y="584082"/>
                  </a:cubicBezTo>
                  <a:cubicBezTo>
                    <a:pt x="4569329" y="492043"/>
                    <a:pt x="4569642" y="399807"/>
                    <a:pt x="4563895" y="307857"/>
                  </a:cubicBezTo>
                  <a:cubicBezTo>
                    <a:pt x="4563269" y="297836"/>
                    <a:pt x="4557128" y="288936"/>
                    <a:pt x="4554370" y="279282"/>
                  </a:cubicBezTo>
                  <a:cubicBezTo>
                    <a:pt x="4527939" y="186772"/>
                    <a:pt x="4564463" y="289943"/>
                    <a:pt x="4525795" y="212607"/>
                  </a:cubicBezTo>
                  <a:cubicBezTo>
                    <a:pt x="4521305" y="203627"/>
                    <a:pt x="4521251" y="192749"/>
                    <a:pt x="4516270" y="184032"/>
                  </a:cubicBezTo>
                  <a:cubicBezTo>
                    <a:pt x="4501175" y="157616"/>
                    <a:pt x="4452770" y="120532"/>
                    <a:pt x="4440070" y="107832"/>
                  </a:cubicBezTo>
                  <a:close/>
                </a:path>
              </a:pathLst>
            </a:custGeom>
            <a:ln>
              <a:solidFill>
                <a:schemeClr val="accent3">
                  <a:lumMod val="60000"/>
                  <a:lumOff val="40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defRPr/>
              </a:pPr>
              <a:endParaRPr lang="en-US" sz="2800" dirty="0" smtClean="0">
                <a:solidFill>
                  <a:schemeClr val="accent3">
                    <a:lumMod val="50000"/>
                  </a:schemeClr>
                </a:solidFill>
              </a:endParaRPr>
            </a:p>
            <a:p>
              <a:pPr algn="ctr">
                <a:defRPr/>
              </a:pPr>
              <a:endParaRPr lang="en-US" sz="2800" dirty="0">
                <a:solidFill>
                  <a:schemeClr val="accent3">
                    <a:lumMod val="50000"/>
                  </a:schemeClr>
                </a:solidFill>
              </a:endParaRPr>
            </a:p>
            <a:p>
              <a:pPr algn="ctr">
                <a:defRPr/>
              </a:pPr>
              <a:r>
                <a:rPr lang="en-US" sz="2800" dirty="0" smtClean="0">
                  <a:solidFill>
                    <a:schemeClr val="accent3">
                      <a:lumMod val="50000"/>
                    </a:schemeClr>
                  </a:solidFill>
                </a:rPr>
                <a:t>D</a:t>
              </a:r>
              <a:endParaRPr lang="en-US" sz="2800" dirty="0">
                <a:solidFill>
                  <a:schemeClr val="accent3">
                    <a:lumMod val="50000"/>
                  </a:schemeClr>
                </a:solidFill>
              </a:endParaRPr>
            </a:p>
          </p:txBody>
        </p:sp>
        <p:sp>
          <p:nvSpPr>
            <p:cNvPr id="35" name="Freeform 34"/>
            <p:cNvSpPr/>
            <p:nvPr/>
          </p:nvSpPr>
          <p:spPr>
            <a:xfrm>
              <a:off x="762000" y="2895600"/>
              <a:ext cx="1361858" cy="1869857"/>
            </a:xfrm>
            <a:custGeom>
              <a:avLst/>
              <a:gdLst>
                <a:gd name="connsiteX0" fmla="*/ 168891 w 1794007"/>
                <a:gd name="connsiteY0" fmla="*/ 216928 h 1869857"/>
                <a:gd name="connsiteX1" fmla="*/ 153901 w 1794007"/>
                <a:gd name="connsiteY1" fmla="*/ 171958 h 1869857"/>
                <a:gd name="connsiteX2" fmla="*/ 213861 w 1794007"/>
                <a:gd name="connsiteY2" fmla="*/ 82017 h 1869857"/>
                <a:gd name="connsiteX3" fmla="*/ 258832 w 1794007"/>
                <a:gd name="connsiteY3" fmla="*/ 67027 h 1869857"/>
                <a:gd name="connsiteX4" fmla="*/ 273822 w 1794007"/>
                <a:gd name="connsiteY4" fmla="*/ 22056 h 1869857"/>
                <a:gd name="connsiteX5" fmla="*/ 228851 w 1794007"/>
                <a:gd name="connsiteY5" fmla="*/ 7066 h 1869857"/>
                <a:gd name="connsiteX6" fmla="*/ 363763 w 1794007"/>
                <a:gd name="connsiteY6" fmla="*/ 52037 h 1869857"/>
                <a:gd name="connsiteX7" fmla="*/ 483684 w 1794007"/>
                <a:gd name="connsiteY7" fmla="*/ 67027 h 1869857"/>
                <a:gd name="connsiteX8" fmla="*/ 663566 w 1794007"/>
                <a:gd name="connsiteY8" fmla="*/ 37046 h 1869857"/>
                <a:gd name="connsiteX9" fmla="*/ 768497 w 1794007"/>
                <a:gd name="connsiteY9" fmla="*/ 67027 h 1869857"/>
                <a:gd name="connsiteX10" fmla="*/ 843448 w 1794007"/>
                <a:gd name="connsiteY10" fmla="*/ 97007 h 1869857"/>
                <a:gd name="connsiteX11" fmla="*/ 948379 w 1794007"/>
                <a:gd name="connsiteY11" fmla="*/ 126987 h 1869857"/>
                <a:gd name="connsiteX12" fmla="*/ 1083291 w 1794007"/>
                <a:gd name="connsiteY12" fmla="*/ 111997 h 1869857"/>
                <a:gd name="connsiteX13" fmla="*/ 1143251 w 1794007"/>
                <a:gd name="connsiteY13" fmla="*/ 141977 h 1869857"/>
                <a:gd name="connsiteX14" fmla="*/ 1203212 w 1794007"/>
                <a:gd name="connsiteY14" fmla="*/ 156968 h 1869857"/>
                <a:gd name="connsiteX15" fmla="*/ 1248183 w 1794007"/>
                <a:gd name="connsiteY15" fmla="*/ 186948 h 1869857"/>
                <a:gd name="connsiteX16" fmla="*/ 1308143 w 1794007"/>
                <a:gd name="connsiteY16" fmla="*/ 246909 h 1869857"/>
                <a:gd name="connsiteX17" fmla="*/ 1428065 w 1794007"/>
                <a:gd name="connsiteY17" fmla="*/ 291879 h 1869857"/>
                <a:gd name="connsiteX18" fmla="*/ 1473035 w 1794007"/>
                <a:gd name="connsiteY18" fmla="*/ 336850 h 1869857"/>
                <a:gd name="connsiteX19" fmla="*/ 1518006 w 1794007"/>
                <a:gd name="connsiteY19" fmla="*/ 351840 h 1869857"/>
                <a:gd name="connsiteX20" fmla="*/ 1562976 w 1794007"/>
                <a:gd name="connsiteY20" fmla="*/ 381820 h 1869857"/>
                <a:gd name="connsiteX21" fmla="*/ 1607947 w 1794007"/>
                <a:gd name="connsiteY21" fmla="*/ 366830 h 1869857"/>
                <a:gd name="connsiteX22" fmla="*/ 1667907 w 1794007"/>
                <a:gd name="connsiteY22" fmla="*/ 456771 h 1869857"/>
                <a:gd name="connsiteX23" fmla="*/ 1652917 w 1794007"/>
                <a:gd name="connsiteY23" fmla="*/ 501741 h 1869857"/>
                <a:gd name="connsiteX24" fmla="*/ 1712878 w 1794007"/>
                <a:gd name="connsiteY24" fmla="*/ 546712 h 1869857"/>
                <a:gd name="connsiteX25" fmla="*/ 1742858 w 1794007"/>
                <a:gd name="connsiteY25" fmla="*/ 591682 h 1869857"/>
                <a:gd name="connsiteX26" fmla="*/ 1772838 w 1794007"/>
                <a:gd name="connsiteY26" fmla="*/ 621663 h 1869857"/>
                <a:gd name="connsiteX27" fmla="*/ 1787828 w 1794007"/>
                <a:gd name="connsiteY27" fmla="*/ 696614 h 1869857"/>
                <a:gd name="connsiteX28" fmla="*/ 1742858 w 1794007"/>
                <a:gd name="connsiteY28" fmla="*/ 741584 h 1869857"/>
                <a:gd name="connsiteX29" fmla="*/ 1772838 w 1794007"/>
                <a:gd name="connsiteY29" fmla="*/ 906476 h 1869857"/>
                <a:gd name="connsiteX30" fmla="*/ 1787828 w 1794007"/>
                <a:gd name="connsiteY30" fmla="*/ 996417 h 1869857"/>
                <a:gd name="connsiteX31" fmla="*/ 1742858 w 1794007"/>
                <a:gd name="connsiteY31" fmla="*/ 1236259 h 1869857"/>
                <a:gd name="connsiteX32" fmla="*/ 1727868 w 1794007"/>
                <a:gd name="connsiteY32" fmla="*/ 1281230 h 1869857"/>
                <a:gd name="connsiteX33" fmla="*/ 1652917 w 1794007"/>
                <a:gd name="connsiteY33" fmla="*/ 1326200 h 1869857"/>
                <a:gd name="connsiteX34" fmla="*/ 1682897 w 1794007"/>
                <a:gd name="connsiteY34" fmla="*/ 1611014 h 1869857"/>
                <a:gd name="connsiteX35" fmla="*/ 1712878 w 1794007"/>
                <a:gd name="connsiteY35" fmla="*/ 1685964 h 1869857"/>
                <a:gd name="connsiteX36" fmla="*/ 1727868 w 1794007"/>
                <a:gd name="connsiteY36" fmla="*/ 1730935 h 1869857"/>
                <a:gd name="connsiteX37" fmla="*/ 1652917 w 1794007"/>
                <a:gd name="connsiteY37" fmla="*/ 1745925 h 1869857"/>
                <a:gd name="connsiteX38" fmla="*/ 1592956 w 1794007"/>
                <a:gd name="connsiteY38" fmla="*/ 1760915 h 1869857"/>
                <a:gd name="connsiteX39" fmla="*/ 1547986 w 1794007"/>
                <a:gd name="connsiteY39" fmla="*/ 1775905 h 1869857"/>
                <a:gd name="connsiteX40" fmla="*/ 1458045 w 1794007"/>
                <a:gd name="connsiteY40" fmla="*/ 1790896 h 1869857"/>
                <a:gd name="connsiteX41" fmla="*/ 1398084 w 1794007"/>
                <a:gd name="connsiteY41" fmla="*/ 1835866 h 1869857"/>
                <a:gd name="connsiteX42" fmla="*/ 1008340 w 1794007"/>
                <a:gd name="connsiteY42" fmla="*/ 1835866 h 1869857"/>
                <a:gd name="connsiteX43" fmla="*/ 858438 w 1794007"/>
                <a:gd name="connsiteY43" fmla="*/ 1805886 h 1869857"/>
                <a:gd name="connsiteX44" fmla="*/ 768497 w 1794007"/>
                <a:gd name="connsiteY44" fmla="*/ 1715945 h 1869857"/>
                <a:gd name="connsiteX45" fmla="*/ 723527 w 1794007"/>
                <a:gd name="connsiteY45" fmla="*/ 1700955 h 1869857"/>
                <a:gd name="connsiteX46" fmla="*/ 663566 w 1794007"/>
                <a:gd name="connsiteY46" fmla="*/ 1640994 h 1869857"/>
                <a:gd name="connsiteX47" fmla="*/ 588615 w 1794007"/>
                <a:gd name="connsiteY47" fmla="*/ 1536063 h 1869857"/>
                <a:gd name="connsiteX48" fmla="*/ 543645 w 1794007"/>
                <a:gd name="connsiteY48" fmla="*/ 1506082 h 1869857"/>
                <a:gd name="connsiteX49" fmla="*/ 438714 w 1794007"/>
                <a:gd name="connsiteY49" fmla="*/ 1461112 h 1869857"/>
                <a:gd name="connsiteX50" fmla="*/ 348773 w 1794007"/>
                <a:gd name="connsiteY50" fmla="*/ 1416141 h 1869857"/>
                <a:gd name="connsiteX51" fmla="*/ 258832 w 1794007"/>
                <a:gd name="connsiteY51" fmla="*/ 1386161 h 1869857"/>
                <a:gd name="connsiteX52" fmla="*/ 228851 w 1794007"/>
                <a:gd name="connsiteY52" fmla="*/ 1356181 h 1869857"/>
                <a:gd name="connsiteX53" fmla="*/ 198871 w 1794007"/>
                <a:gd name="connsiteY53" fmla="*/ 1266240 h 1869857"/>
                <a:gd name="connsiteX54" fmla="*/ 168891 w 1794007"/>
                <a:gd name="connsiteY54" fmla="*/ 1131328 h 1869857"/>
                <a:gd name="connsiteX55" fmla="*/ 153901 w 1794007"/>
                <a:gd name="connsiteY55" fmla="*/ 1086358 h 1869857"/>
                <a:gd name="connsiteX56" fmla="*/ 168891 w 1794007"/>
                <a:gd name="connsiteY56" fmla="*/ 951446 h 1869857"/>
                <a:gd name="connsiteX57" fmla="*/ 138910 w 1794007"/>
                <a:gd name="connsiteY57" fmla="*/ 906476 h 1869857"/>
                <a:gd name="connsiteX58" fmla="*/ 108930 w 1794007"/>
                <a:gd name="connsiteY58" fmla="*/ 951446 h 1869857"/>
                <a:gd name="connsiteX59" fmla="*/ 123920 w 1794007"/>
                <a:gd name="connsiteY59" fmla="*/ 876496 h 1869857"/>
                <a:gd name="connsiteX60" fmla="*/ 138910 w 1794007"/>
                <a:gd name="connsiteY60" fmla="*/ 816535 h 1869857"/>
                <a:gd name="connsiteX61" fmla="*/ 183881 w 1794007"/>
                <a:gd name="connsiteY61" fmla="*/ 681623 h 1869857"/>
                <a:gd name="connsiteX62" fmla="*/ 168891 w 1794007"/>
                <a:gd name="connsiteY62" fmla="*/ 606673 h 1869857"/>
                <a:gd name="connsiteX63" fmla="*/ 153901 w 1794007"/>
                <a:gd name="connsiteY63" fmla="*/ 486751 h 1869857"/>
                <a:gd name="connsiteX64" fmla="*/ 138910 w 1794007"/>
                <a:gd name="connsiteY64" fmla="*/ 426791 h 1869857"/>
                <a:gd name="connsiteX65" fmla="*/ 78950 w 1794007"/>
                <a:gd name="connsiteY65" fmla="*/ 336850 h 1869857"/>
                <a:gd name="connsiteX66" fmla="*/ 63960 w 1794007"/>
                <a:gd name="connsiteY66" fmla="*/ 291879 h 1869857"/>
                <a:gd name="connsiteX67" fmla="*/ 63960 w 1794007"/>
                <a:gd name="connsiteY67" fmla="*/ 201938 h 1869857"/>
                <a:gd name="connsiteX68" fmla="*/ 183881 w 1794007"/>
                <a:gd name="connsiteY68" fmla="*/ 171958 h 1869857"/>
                <a:gd name="connsiteX69" fmla="*/ 228851 w 1794007"/>
                <a:gd name="connsiteY69" fmla="*/ 156968 h 186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94007" h="1869857">
                  <a:moveTo>
                    <a:pt x="168891" y="216928"/>
                  </a:moveTo>
                  <a:cubicBezTo>
                    <a:pt x="163894" y="201938"/>
                    <a:pt x="153901" y="187759"/>
                    <a:pt x="153901" y="171958"/>
                  </a:cubicBezTo>
                  <a:cubicBezTo>
                    <a:pt x="153901" y="135287"/>
                    <a:pt x="186822" y="100043"/>
                    <a:pt x="213861" y="82017"/>
                  </a:cubicBezTo>
                  <a:cubicBezTo>
                    <a:pt x="227008" y="73252"/>
                    <a:pt x="243842" y="72024"/>
                    <a:pt x="258832" y="67027"/>
                  </a:cubicBezTo>
                  <a:cubicBezTo>
                    <a:pt x="263829" y="52037"/>
                    <a:pt x="280889" y="36189"/>
                    <a:pt x="273822" y="22056"/>
                  </a:cubicBezTo>
                  <a:cubicBezTo>
                    <a:pt x="266755" y="7923"/>
                    <a:pt x="214718" y="0"/>
                    <a:pt x="228851" y="7066"/>
                  </a:cubicBezTo>
                  <a:cubicBezTo>
                    <a:pt x="266599" y="25940"/>
                    <a:pt x="320827" y="44881"/>
                    <a:pt x="363763" y="52037"/>
                  </a:cubicBezTo>
                  <a:cubicBezTo>
                    <a:pt x="403500" y="58660"/>
                    <a:pt x="443710" y="62030"/>
                    <a:pt x="483684" y="67027"/>
                  </a:cubicBezTo>
                  <a:cubicBezTo>
                    <a:pt x="543645" y="57033"/>
                    <a:pt x="602778" y="37046"/>
                    <a:pt x="663566" y="37046"/>
                  </a:cubicBezTo>
                  <a:cubicBezTo>
                    <a:pt x="699943" y="37046"/>
                    <a:pt x="733987" y="55524"/>
                    <a:pt x="768497" y="67027"/>
                  </a:cubicBezTo>
                  <a:cubicBezTo>
                    <a:pt x="794024" y="75536"/>
                    <a:pt x="818253" y="87559"/>
                    <a:pt x="843448" y="97007"/>
                  </a:cubicBezTo>
                  <a:cubicBezTo>
                    <a:pt x="886457" y="113135"/>
                    <a:pt x="901131" y="115175"/>
                    <a:pt x="948379" y="126987"/>
                  </a:cubicBezTo>
                  <a:cubicBezTo>
                    <a:pt x="993350" y="121990"/>
                    <a:pt x="1038177" y="108527"/>
                    <a:pt x="1083291" y="111997"/>
                  </a:cubicBezTo>
                  <a:cubicBezTo>
                    <a:pt x="1105571" y="113711"/>
                    <a:pt x="1122328" y="134131"/>
                    <a:pt x="1143251" y="141977"/>
                  </a:cubicBezTo>
                  <a:cubicBezTo>
                    <a:pt x="1162541" y="149211"/>
                    <a:pt x="1183225" y="151971"/>
                    <a:pt x="1203212" y="156968"/>
                  </a:cubicBezTo>
                  <a:cubicBezTo>
                    <a:pt x="1218202" y="166961"/>
                    <a:pt x="1234504" y="175223"/>
                    <a:pt x="1248183" y="186948"/>
                  </a:cubicBezTo>
                  <a:cubicBezTo>
                    <a:pt x="1269644" y="205343"/>
                    <a:pt x="1284625" y="231230"/>
                    <a:pt x="1308143" y="246909"/>
                  </a:cubicBezTo>
                  <a:cubicBezTo>
                    <a:pt x="1326067" y="258859"/>
                    <a:pt x="1399669" y="282414"/>
                    <a:pt x="1428065" y="291879"/>
                  </a:cubicBezTo>
                  <a:cubicBezTo>
                    <a:pt x="1443055" y="306869"/>
                    <a:pt x="1455396" y="325091"/>
                    <a:pt x="1473035" y="336850"/>
                  </a:cubicBezTo>
                  <a:cubicBezTo>
                    <a:pt x="1486182" y="345615"/>
                    <a:pt x="1503873" y="344774"/>
                    <a:pt x="1518006" y="351840"/>
                  </a:cubicBezTo>
                  <a:cubicBezTo>
                    <a:pt x="1534120" y="359897"/>
                    <a:pt x="1547986" y="371827"/>
                    <a:pt x="1562976" y="381820"/>
                  </a:cubicBezTo>
                  <a:cubicBezTo>
                    <a:pt x="1577966" y="376823"/>
                    <a:pt x="1592361" y="364232"/>
                    <a:pt x="1607947" y="366830"/>
                  </a:cubicBezTo>
                  <a:cubicBezTo>
                    <a:pt x="1661958" y="375832"/>
                    <a:pt x="1657812" y="416391"/>
                    <a:pt x="1667907" y="456771"/>
                  </a:cubicBezTo>
                  <a:cubicBezTo>
                    <a:pt x="1662910" y="471761"/>
                    <a:pt x="1645851" y="487608"/>
                    <a:pt x="1652917" y="501741"/>
                  </a:cubicBezTo>
                  <a:cubicBezTo>
                    <a:pt x="1664090" y="524087"/>
                    <a:pt x="1695212" y="529046"/>
                    <a:pt x="1712878" y="546712"/>
                  </a:cubicBezTo>
                  <a:cubicBezTo>
                    <a:pt x="1725617" y="559451"/>
                    <a:pt x="1731604" y="577614"/>
                    <a:pt x="1742858" y="591682"/>
                  </a:cubicBezTo>
                  <a:cubicBezTo>
                    <a:pt x="1751687" y="602718"/>
                    <a:pt x="1762845" y="611669"/>
                    <a:pt x="1772838" y="621663"/>
                  </a:cubicBezTo>
                  <a:cubicBezTo>
                    <a:pt x="1777835" y="646647"/>
                    <a:pt x="1794007" y="671896"/>
                    <a:pt x="1787828" y="696614"/>
                  </a:cubicBezTo>
                  <a:cubicBezTo>
                    <a:pt x="1782687" y="717180"/>
                    <a:pt x="1746650" y="720727"/>
                    <a:pt x="1742858" y="741584"/>
                  </a:cubicBezTo>
                  <a:cubicBezTo>
                    <a:pt x="1726322" y="832535"/>
                    <a:pt x="1758244" y="840801"/>
                    <a:pt x="1772838" y="906476"/>
                  </a:cubicBezTo>
                  <a:cubicBezTo>
                    <a:pt x="1779431" y="936146"/>
                    <a:pt x="1782831" y="966437"/>
                    <a:pt x="1787828" y="996417"/>
                  </a:cubicBezTo>
                  <a:cubicBezTo>
                    <a:pt x="1730556" y="1168235"/>
                    <a:pt x="1779127" y="1000509"/>
                    <a:pt x="1742858" y="1236259"/>
                  </a:cubicBezTo>
                  <a:cubicBezTo>
                    <a:pt x="1740455" y="1251876"/>
                    <a:pt x="1739041" y="1270057"/>
                    <a:pt x="1727868" y="1281230"/>
                  </a:cubicBezTo>
                  <a:cubicBezTo>
                    <a:pt x="1707266" y="1301832"/>
                    <a:pt x="1677901" y="1311210"/>
                    <a:pt x="1652917" y="1326200"/>
                  </a:cubicBezTo>
                  <a:cubicBezTo>
                    <a:pt x="1700800" y="1581574"/>
                    <a:pt x="1723611" y="1488877"/>
                    <a:pt x="1682897" y="1611014"/>
                  </a:cubicBezTo>
                  <a:cubicBezTo>
                    <a:pt x="1692891" y="1635997"/>
                    <a:pt x="1703430" y="1660769"/>
                    <a:pt x="1712878" y="1685964"/>
                  </a:cubicBezTo>
                  <a:cubicBezTo>
                    <a:pt x="1718426" y="1700759"/>
                    <a:pt x="1739041" y="1719762"/>
                    <a:pt x="1727868" y="1730935"/>
                  </a:cubicBezTo>
                  <a:cubicBezTo>
                    <a:pt x="1709852" y="1748951"/>
                    <a:pt x="1677789" y="1740398"/>
                    <a:pt x="1652917" y="1745925"/>
                  </a:cubicBezTo>
                  <a:cubicBezTo>
                    <a:pt x="1632805" y="1750394"/>
                    <a:pt x="1612765" y="1755255"/>
                    <a:pt x="1592956" y="1760915"/>
                  </a:cubicBezTo>
                  <a:cubicBezTo>
                    <a:pt x="1577763" y="1765256"/>
                    <a:pt x="1563411" y="1772477"/>
                    <a:pt x="1547986" y="1775905"/>
                  </a:cubicBezTo>
                  <a:cubicBezTo>
                    <a:pt x="1518316" y="1782499"/>
                    <a:pt x="1488025" y="1785899"/>
                    <a:pt x="1458045" y="1790896"/>
                  </a:cubicBezTo>
                  <a:cubicBezTo>
                    <a:pt x="1438058" y="1805886"/>
                    <a:pt x="1421563" y="1827328"/>
                    <a:pt x="1398084" y="1835866"/>
                  </a:cubicBezTo>
                  <a:cubicBezTo>
                    <a:pt x="1304608" y="1869857"/>
                    <a:pt x="1044380" y="1837763"/>
                    <a:pt x="1008340" y="1835866"/>
                  </a:cubicBezTo>
                  <a:cubicBezTo>
                    <a:pt x="997049" y="1833984"/>
                    <a:pt x="880799" y="1817067"/>
                    <a:pt x="858438" y="1805886"/>
                  </a:cubicBezTo>
                  <a:cubicBezTo>
                    <a:pt x="704196" y="1728764"/>
                    <a:pt x="869932" y="1797092"/>
                    <a:pt x="768497" y="1715945"/>
                  </a:cubicBezTo>
                  <a:cubicBezTo>
                    <a:pt x="756159" y="1706074"/>
                    <a:pt x="738517" y="1705952"/>
                    <a:pt x="723527" y="1700955"/>
                  </a:cubicBezTo>
                  <a:cubicBezTo>
                    <a:pt x="703540" y="1680968"/>
                    <a:pt x="679245" y="1664513"/>
                    <a:pt x="663566" y="1640994"/>
                  </a:cubicBezTo>
                  <a:cubicBezTo>
                    <a:pt x="646540" y="1615454"/>
                    <a:pt x="607214" y="1554662"/>
                    <a:pt x="588615" y="1536063"/>
                  </a:cubicBezTo>
                  <a:cubicBezTo>
                    <a:pt x="575876" y="1523324"/>
                    <a:pt x="559287" y="1515020"/>
                    <a:pt x="543645" y="1506082"/>
                  </a:cubicBezTo>
                  <a:cubicBezTo>
                    <a:pt x="491783" y="1476446"/>
                    <a:pt x="489163" y="1477928"/>
                    <a:pt x="438714" y="1461112"/>
                  </a:cubicBezTo>
                  <a:cubicBezTo>
                    <a:pt x="390556" y="1412955"/>
                    <a:pt x="427705" y="1439821"/>
                    <a:pt x="348773" y="1416141"/>
                  </a:cubicBezTo>
                  <a:cubicBezTo>
                    <a:pt x="318504" y="1407060"/>
                    <a:pt x="258832" y="1386161"/>
                    <a:pt x="258832" y="1386161"/>
                  </a:cubicBezTo>
                  <a:cubicBezTo>
                    <a:pt x="248838" y="1376168"/>
                    <a:pt x="235171" y="1368822"/>
                    <a:pt x="228851" y="1356181"/>
                  </a:cubicBezTo>
                  <a:cubicBezTo>
                    <a:pt x="214718" y="1327915"/>
                    <a:pt x="208864" y="1296220"/>
                    <a:pt x="198871" y="1266240"/>
                  </a:cubicBezTo>
                  <a:cubicBezTo>
                    <a:pt x="165126" y="1165005"/>
                    <a:pt x="204066" y="1289617"/>
                    <a:pt x="168891" y="1131328"/>
                  </a:cubicBezTo>
                  <a:cubicBezTo>
                    <a:pt x="165463" y="1115903"/>
                    <a:pt x="158898" y="1101348"/>
                    <a:pt x="153901" y="1086358"/>
                  </a:cubicBezTo>
                  <a:cubicBezTo>
                    <a:pt x="158898" y="1041387"/>
                    <a:pt x="172649" y="996537"/>
                    <a:pt x="168891" y="951446"/>
                  </a:cubicBezTo>
                  <a:cubicBezTo>
                    <a:pt x="167395" y="933492"/>
                    <a:pt x="156926" y="906476"/>
                    <a:pt x="138910" y="906476"/>
                  </a:cubicBezTo>
                  <a:cubicBezTo>
                    <a:pt x="120894" y="906476"/>
                    <a:pt x="118923" y="936456"/>
                    <a:pt x="108930" y="951446"/>
                  </a:cubicBezTo>
                  <a:cubicBezTo>
                    <a:pt x="113927" y="926463"/>
                    <a:pt x="118393" y="901367"/>
                    <a:pt x="123920" y="876496"/>
                  </a:cubicBezTo>
                  <a:cubicBezTo>
                    <a:pt x="128389" y="856384"/>
                    <a:pt x="134870" y="836737"/>
                    <a:pt x="138910" y="816535"/>
                  </a:cubicBezTo>
                  <a:cubicBezTo>
                    <a:pt x="161991" y="701130"/>
                    <a:pt x="134002" y="756443"/>
                    <a:pt x="183881" y="681623"/>
                  </a:cubicBezTo>
                  <a:cubicBezTo>
                    <a:pt x="178884" y="656640"/>
                    <a:pt x="168891" y="632151"/>
                    <a:pt x="168891" y="606673"/>
                  </a:cubicBezTo>
                  <a:cubicBezTo>
                    <a:pt x="168891" y="486270"/>
                    <a:pt x="211112" y="572569"/>
                    <a:pt x="153901" y="486751"/>
                  </a:cubicBezTo>
                  <a:cubicBezTo>
                    <a:pt x="148904" y="466764"/>
                    <a:pt x="148123" y="445218"/>
                    <a:pt x="138910" y="426791"/>
                  </a:cubicBezTo>
                  <a:cubicBezTo>
                    <a:pt x="122796" y="394563"/>
                    <a:pt x="78950" y="336850"/>
                    <a:pt x="78950" y="336850"/>
                  </a:cubicBezTo>
                  <a:cubicBezTo>
                    <a:pt x="73953" y="321860"/>
                    <a:pt x="71027" y="306012"/>
                    <a:pt x="63960" y="291879"/>
                  </a:cubicBezTo>
                  <a:cubicBezTo>
                    <a:pt x="47970" y="259900"/>
                    <a:pt x="0" y="233918"/>
                    <a:pt x="63960" y="201938"/>
                  </a:cubicBezTo>
                  <a:cubicBezTo>
                    <a:pt x="100814" y="183511"/>
                    <a:pt x="144129" y="182799"/>
                    <a:pt x="183881" y="171958"/>
                  </a:cubicBezTo>
                  <a:cubicBezTo>
                    <a:pt x="199125" y="167801"/>
                    <a:pt x="228851" y="156968"/>
                    <a:pt x="228851" y="156968"/>
                  </a:cubicBezTo>
                </a:path>
              </a:pathLst>
            </a:cu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800" dirty="0" smtClean="0">
                  <a:solidFill>
                    <a:schemeClr val="accent2">
                      <a:lumMod val="50000"/>
                    </a:schemeClr>
                  </a:solidFill>
                </a:rPr>
                <a:t>E</a:t>
              </a:r>
              <a:endParaRPr lang="en-US" sz="2800" dirty="0">
                <a:solidFill>
                  <a:schemeClr val="accent2">
                    <a:lumMod val="50000"/>
                  </a:schemeClr>
                </a:solidFill>
              </a:endParaRPr>
            </a:p>
          </p:txBody>
        </p:sp>
        <p:sp>
          <p:nvSpPr>
            <p:cNvPr id="37" name="Freeform 36"/>
            <p:cNvSpPr/>
            <p:nvPr/>
          </p:nvSpPr>
          <p:spPr bwMode="auto">
            <a:xfrm>
              <a:off x="2433510" y="1295400"/>
              <a:ext cx="1452690" cy="1600200"/>
            </a:xfrm>
            <a:custGeom>
              <a:avLst/>
              <a:gdLst>
                <a:gd name="connsiteX0" fmla="*/ 76200 w 2753321"/>
                <a:gd name="connsiteY0" fmla="*/ 1847850 h 2133600"/>
                <a:gd name="connsiteX1" fmla="*/ 76200 w 2753321"/>
                <a:gd name="connsiteY1" fmla="*/ 1847850 h 2133600"/>
                <a:gd name="connsiteX2" fmla="*/ 76200 w 2753321"/>
                <a:gd name="connsiteY2" fmla="*/ 1609725 h 2133600"/>
                <a:gd name="connsiteX3" fmla="*/ 66675 w 2753321"/>
                <a:gd name="connsiteY3" fmla="*/ 1562100 h 2133600"/>
                <a:gd name="connsiteX4" fmla="*/ 28575 w 2753321"/>
                <a:gd name="connsiteY4" fmla="*/ 1495425 h 2133600"/>
                <a:gd name="connsiteX5" fmla="*/ 19050 w 2753321"/>
                <a:gd name="connsiteY5" fmla="*/ 1466850 h 2133600"/>
                <a:gd name="connsiteX6" fmla="*/ 0 w 2753321"/>
                <a:gd name="connsiteY6" fmla="*/ 1381125 h 2133600"/>
                <a:gd name="connsiteX7" fmla="*/ 9525 w 2753321"/>
                <a:gd name="connsiteY7" fmla="*/ 1266825 h 2133600"/>
                <a:gd name="connsiteX8" fmla="*/ 28575 w 2753321"/>
                <a:gd name="connsiteY8" fmla="*/ 809625 h 2133600"/>
                <a:gd name="connsiteX9" fmla="*/ 38100 w 2753321"/>
                <a:gd name="connsiteY9" fmla="*/ 523875 h 2133600"/>
                <a:gd name="connsiteX10" fmla="*/ 57150 w 2753321"/>
                <a:gd name="connsiteY10" fmla="*/ 438150 h 2133600"/>
                <a:gd name="connsiteX11" fmla="*/ 85725 w 2753321"/>
                <a:gd name="connsiteY11" fmla="*/ 419100 h 2133600"/>
                <a:gd name="connsiteX12" fmla="*/ 123825 w 2753321"/>
                <a:gd name="connsiteY12" fmla="*/ 371475 h 2133600"/>
                <a:gd name="connsiteX13" fmla="*/ 247650 w 2753321"/>
                <a:gd name="connsiteY13" fmla="*/ 257175 h 2133600"/>
                <a:gd name="connsiteX14" fmla="*/ 323850 w 2753321"/>
                <a:gd name="connsiteY14" fmla="*/ 200025 h 2133600"/>
                <a:gd name="connsiteX15" fmla="*/ 438150 w 2753321"/>
                <a:gd name="connsiteY15" fmla="*/ 114300 h 2133600"/>
                <a:gd name="connsiteX16" fmla="*/ 485775 w 2753321"/>
                <a:gd name="connsiteY16" fmla="*/ 95250 h 2133600"/>
                <a:gd name="connsiteX17" fmla="*/ 609600 w 2753321"/>
                <a:gd name="connsiteY17" fmla="*/ 28575 h 2133600"/>
                <a:gd name="connsiteX18" fmla="*/ 819150 w 2753321"/>
                <a:gd name="connsiteY18" fmla="*/ 9525 h 2133600"/>
                <a:gd name="connsiteX19" fmla="*/ 1209675 w 2753321"/>
                <a:gd name="connsiteY19" fmla="*/ 0 h 2133600"/>
                <a:gd name="connsiteX20" fmla="*/ 1504950 w 2753321"/>
                <a:gd name="connsiteY20" fmla="*/ 9525 h 2133600"/>
                <a:gd name="connsiteX21" fmla="*/ 1552575 w 2753321"/>
                <a:gd name="connsiteY21" fmla="*/ 28575 h 2133600"/>
                <a:gd name="connsiteX22" fmla="*/ 1724025 w 2753321"/>
                <a:gd name="connsiteY22" fmla="*/ 38100 h 2133600"/>
                <a:gd name="connsiteX23" fmla="*/ 1800225 w 2753321"/>
                <a:gd name="connsiteY23" fmla="*/ 57150 h 2133600"/>
                <a:gd name="connsiteX24" fmla="*/ 2038350 w 2753321"/>
                <a:gd name="connsiteY24" fmla="*/ 76200 h 2133600"/>
                <a:gd name="connsiteX25" fmla="*/ 2114550 w 2753321"/>
                <a:gd name="connsiteY25" fmla="*/ 85725 h 2133600"/>
                <a:gd name="connsiteX26" fmla="*/ 2343150 w 2753321"/>
                <a:gd name="connsiteY26" fmla="*/ 104775 h 2133600"/>
                <a:gd name="connsiteX27" fmla="*/ 2495550 w 2753321"/>
                <a:gd name="connsiteY27" fmla="*/ 180975 h 2133600"/>
                <a:gd name="connsiteX28" fmla="*/ 2628900 w 2753321"/>
                <a:gd name="connsiteY28" fmla="*/ 247650 h 2133600"/>
                <a:gd name="connsiteX29" fmla="*/ 2647950 w 2753321"/>
                <a:gd name="connsiteY29" fmla="*/ 685800 h 2133600"/>
                <a:gd name="connsiteX30" fmla="*/ 2695575 w 2753321"/>
                <a:gd name="connsiteY30" fmla="*/ 1304925 h 2133600"/>
                <a:gd name="connsiteX31" fmla="*/ 2724150 w 2753321"/>
                <a:gd name="connsiteY31" fmla="*/ 1362075 h 2133600"/>
                <a:gd name="connsiteX32" fmla="*/ 2733675 w 2753321"/>
                <a:gd name="connsiteY32" fmla="*/ 1419225 h 2133600"/>
                <a:gd name="connsiteX33" fmla="*/ 2752725 w 2753321"/>
                <a:gd name="connsiteY33" fmla="*/ 1466850 h 2133600"/>
                <a:gd name="connsiteX34" fmla="*/ 2733675 w 2753321"/>
                <a:gd name="connsiteY34" fmla="*/ 1666875 h 2133600"/>
                <a:gd name="connsiteX35" fmla="*/ 2714625 w 2753321"/>
                <a:gd name="connsiteY35" fmla="*/ 1704975 h 2133600"/>
                <a:gd name="connsiteX36" fmla="*/ 2705100 w 2753321"/>
                <a:gd name="connsiteY36" fmla="*/ 1733550 h 2133600"/>
                <a:gd name="connsiteX37" fmla="*/ 2686050 w 2753321"/>
                <a:gd name="connsiteY37" fmla="*/ 1781175 h 2133600"/>
                <a:gd name="connsiteX38" fmla="*/ 2676525 w 2753321"/>
                <a:gd name="connsiteY38" fmla="*/ 1819275 h 2133600"/>
                <a:gd name="connsiteX39" fmla="*/ 2562225 w 2753321"/>
                <a:gd name="connsiteY39" fmla="*/ 1914525 h 2133600"/>
                <a:gd name="connsiteX40" fmla="*/ 2343150 w 2753321"/>
                <a:gd name="connsiteY40" fmla="*/ 2038350 h 2133600"/>
                <a:gd name="connsiteX41" fmla="*/ 2266950 w 2753321"/>
                <a:gd name="connsiteY41" fmla="*/ 2057400 h 2133600"/>
                <a:gd name="connsiteX42" fmla="*/ 2219325 w 2753321"/>
                <a:gd name="connsiteY42" fmla="*/ 2085975 h 2133600"/>
                <a:gd name="connsiteX43" fmla="*/ 2105025 w 2753321"/>
                <a:gd name="connsiteY43" fmla="*/ 2114550 h 2133600"/>
                <a:gd name="connsiteX44" fmla="*/ 2057400 w 2753321"/>
                <a:gd name="connsiteY44" fmla="*/ 2133600 h 2133600"/>
                <a:gd name="connsiteX45" fmla="*/ 1943100 w 2753321"/>
                <a:gd name="connsiteY45" fmla="*/ 2095500 h 2133600"/>
                <a:gd name="connsiteX46" fmla="*/ 1647825 w 2753321"/>
                <a:gd name="connsiteY46" fmla="*/ 2076450 h 2133600"/>
                <a:gd name="connsiteX47" fmla="*/ 1371600 w 2753321"/>
                <a:gd name="connsiteY47" fmla="*/ 2057400 h 2133600"/>
                <a:gd name="connsiteX48" fmla="*/ 1085850 w 2753321"/>
                <a:gd name="connsiteY48" fmla="*/ 2028825 h 2133600"/>
                <a:gd name="connsiteX49" fmla="*/ 885825 w 2753321"/>
                <a:gd name="connsiteY49" fmla="*/ 1990725 h 2133600"/>
                <a:gd name="connsiteX50" fmla="*/ 609600 w 2753321"/>
                <a:gd name="connsiteY50" fmla="*/ 1962150 h 2133600"/>
                <a:gd name="connsiteX51" fmla="*/ 581025 w 2753321"/>
                <a:gd name="connsiteY51" fmla="*/ 1952625 h 2133600"/>
                <a:gd name="connsiteX52" fmla="*/ 304800 w 2753321"/>
                <a:gd name="connsiteY52" fmla="*/ 1952625 h 2133600"/>
                <a:gd name="connsiteX53" fmla="*/ 238125 w 2753321"/>
                <a:gd name="connsiteY53" fmla="*/ 1933575 h 2133600"/>
                <a:gd name="connsiteX54" fmla="*/ 200025 w 2753321"/>
                <a:gd name="connsiteY54" fmla="*/ 1914525 h 2133600"/>
                <a:gd name="connsiteX55" fmla="*/ 142875 w 2753321"/>
                <a:gd name="connsiteY55" fmla="*/ 1905000 h 2133600"/>
                <a:gd name="connsiteX56" fmla="*/ 85725 w 2753321"/>
                <a:gd name="connsiteY56" fmla="*/ 1847850 h 2133600"/>
                <a:gd name="connsiteX57" fmla="*/ 57150 w 2753321"/>
                <a:gd name="connsiteY57" fmla="*/ 1800225 h 2133600"/>
                <a:gd name="connsiteX58" fmla="*/ 76200 w 2753321"/>
                <a:gd name="connsiteY58" fmla="*/ 1847850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2753321" h="2133600">
                  <a:moveTo>
                    <a:pt x="76200" y="1847850"/>
                  </a:moveTo>
                  <a:lnTo>
                    <a:pt x="76200" y="1847850"/>
                  </a:lnTo>
                  <a:cubicBezTo>
                    <a:pt x="87683" y="1721542"/>
                    <a:pt x="90863" y="1749022"/>
                    <a:pt x="76200" y="1609725"/>
                  </a:cubicBezTo>
                  <a:cubicBezTo>
                    <a:pt x="74505" y="1593625"/>
                    <a:pt x="71795" y="1577459"/>
                    <a:pt x="66675" y="1562100"/>
                  </a:cubicBezTo>
                  <a:cubicBezTo>
                    <a:pt x="49976" y="1512003"/>
                    <a:pt x="49478" y="1537231"/>
                    <a:pt x="28575" y="1495425"/>
                  </a:cubicBezTo>
                  <a:cubicBezTo>
                    <a:pt x="24085" y="1486445"/>
                    <a:pt x="21808" y="1476504"/>
                    <a:pt x="19050" y="1466850"/>
                  </a:cubicBezTo>
                  <a:cubicBezTo>
                    <a:pt x="10082" y="1435463"/>
                    <a:pt x="6547" y="1413861"/>
                    <a:pt x="0" y="1381125"/>
                  </a:cubicBezTo>
                  <a:cubicBezTo>
                    <a:pt x="3175" y="1343025"/>
                    <a:pt x="7933" y="1305024"/>
                    <a:pt x="9525" y="1266825"/>
                  </a:cubicBezTo>
                  <a:cubicBezTo>
                    <a:pt x="30698" y="758669"/>
                    <a:pt x="6015" y="1080351"/>
                    <a:pt x="28575" y="809625"/>
                  </a:cubicBezTo>
                  <a:cubicBezTo>
                    <a:pt x="31750" y="714375"/>
                    <a:pt x="30791" y="618897"/>
                    <a:pt x="38100" y="523875"/>
                  </a:cubicBezTo>
                  <a:cubicBezTo>
                    <a:pt x="40345" y="494689"/>
                    <a:pt x="45037" y="464798"/>
                    <a:pt x="57150" y="438150"/>
                  </a:cubicBezTo>
                  <a:cubicBezTo>
                    <a:pt x="61887" y="427728"/>
                    <a:pt x="77630" y="427195"/>
                    <a:pt x="85725" y="419100"/>
                  </a:cubicBezTo>
                  <a:cubicBezTo>
                    <a:pt x="100100" y="404725"/>
                    <a:pt x="110150" y="386518"/>
                    <a:pt x="123825" y="371475"/>
                  </a:cubicBezTo>
                  <a:cubicBezTo>
                    <a:pt x="160450" y="331188"/>
                    <a:pt x="205311" y="291046"/>
                    <a:pt x="247650" y="257175"/>
                  </a:cubicBezTo>
                  <a:cubicBezTo>
                    <a:pt x="272443" y="237341"/>
                    <a:pt x="298884" y="219641"/>
                    <a:pt x="323850" y="200025"/>
                  </a:cubicBezTo>
                  <a:cubicBezTo>
                    <a:pt x="370899" y="163058"/>
                    <a:pt x="385932" y="142782"/>
                    <a:pt x="438150" y="114300"/>
                  </a:cubicBezTo>
                  <a:cubicBezTo>
                    <a:pt x="453160" y="106113"/>
                    <a:pt x="470482" y="102896"/>
                    <a:pt x="485775" y="95250"/>
                  </a:cubicBezTo>
                  <a:cubicBezTo>
                    <a:pt x="526070" y="75102"/>
                    <a:pt x="565437" y="39616"/>
                    <a:pt x="609600" y="28575"/>
                  </a:cubicBezTo>
                  <a:cubicBezTo>
                    <a:pt x="699000" y="6225"/>
                    <a:pt x="653122" y="15153"/>
                    <a:pt x="819150" y="9525"/>
                  </a:cubicBezTo>
                  <a:lnTo>
                    <a:pt x="1209675" y="0"/>
                  </a:lnTo>
                  <a:cubicBezTo>
                    <a:pt x="1308100" y="3175"/>
                    <a:pt x="1406814" y="1347"/>
                    <a:pt x="1504950" y="9525"/>
                  </a:cubicBezTo>
                  <a:cubicBezTo>
                    <a:pt x="1521989" y="10945"/>
                    <a:pt x="1535621" y="26364"/>
                    <a:pt x="1552575" y="28575"/>
                  </a:cubicBezTo>
                  <a:cubicBezTo>
                    <a:pt x="1609332" y="35978"/>
                    <a:pt x="1666875" y="34925"/>
                    <a:pt x="1724025" y="38100"/>
                  </a:cubicBezTo>
                  <a:cubicBezTo>
                    <a:pt x="1749425" y="44450"/>
                    <a:pt x="1774492" y="52325"/>
                    <a:pt x="1800225" y="57150"/>
                  </a:cubicBezTo>
                  <a:cubicBezTo>
                    <a:pt x="1867005" y="69671"/>
                    <a:pt x="1984091" y="73008"/>
                    <a:pt x="2038350" y="76200"/>
                  </a:cubicBezTo>
                  <a:cubicBezTo>
                    <a:pt x="2063750" y="79375"/>
                    <a:pt x="2089034" y="83684"/>
                    <a:pt x="2114550" y="85725"/>
                  </a:cubicBezTo>
                  <a:cubicBezTo>
                    <a:pt x="2360990" y="105440"/>
                    <a:pt x="2197163" y="83920"/>
                    <a:pt x="2343150" y="104775"/>
                  </a:cubicBezTo>
                  <a:cubicBezTo>
                    <a:pt x="2472023" y="147733"/>
                    <a:pt x="2315600" y="91000"/>
                    <a:pt x="2495550" y="180975"/>
                  </a:cubicBezTo>
                  <a:cubicBezTo>
                    <a:pt x="2649535" y="257968"/>
                    <a:pt x="2543019" y="183239"/>
                    <a:pt x="2628900" y="247650"/>
                  </a:cubicBezTo>
                  <a:cubicBezTo>
                    <a:pt x="2681882" y="406595"/>
                    <a:pt x="2634490" y="255083"/>
                    <a:pt x="2647950" y="685800"/>
                  </a:cubicBezTo>
                  <a:cubicBezTo>
                    <a:pt x="2654323" y="889749"/>
                    <a:pt x="2629460" y="1106580"/>
                    <a:pt x="2695575" y="1304925"/>
                  </a:cubicBezTo>
                  <a:cubicBezTo>
                    <a:pt x="2702310" y="1325131"/>
                    <a:pt x="2714625" y="1343025"/>
                    <a:pt x="2724150" y="1362075"/>
                  </a:cubicBezTo>
                  <a:cubicBezTo>
                    <a:pt x="2727325" y="1381125"/>
                    <a:pt x="2728593" y="1400593"/>
                    <a:pt x="2733675" y="1419225"/>
                  </a:cubicBezTo>
                  <a:cubicBezTo>
                    <a:pt x="2738174" y="1435720"/>
                    <a:pt x="2751912" y="1449771"/>
                    <a:pt x="2752725" y="1466850"/>
                  </a:cubicBezTo>
                  <a:cubicBezTo>
                    <a:pt x="2753321" y="1479356"/>
                    <a:pt x="2749642" y="1618974"/>
                    <a:pt x="2733675" y="1666875"/>
                  </a:cubicBezTo>
                  <a:cubicBezTo>
                    <a:pt x="2729185" y="1680345"/>
                    <a:pt x="2720218" y="1691924"/>
                    <a:pt x="2714625" y="1704975"/>
                  </a:cubicBezTo>
                  <a:cubicBezTo>
                    <a:pt x="2710670" y="1714203"/>
                    <a:pt x="2708625" y="1724149"/>
                    <a:pt x="2705100" y="1733550"/>
                  </a:cubicBezTo>
                  <a:cubicBezTo>
                    <a:pt x="2699097" y="1749559"/>
                    <a:pt x="2691457" y="1764955"/>
                    <a:pt x="2686050" y="1781175"/>
                  </a:cubicBezTo>
                  <a:cubicBezTo>
                    <a:pt x="2681910" y="1793594"/>
                    <a:pt x="2684225" y="1808688"/>
                    <a:pt x="2676525" y="1819275"/>
                  </a:cubicBezTo>
                  <a:cubicBezTo>
                    <a:pt x="2627072" y="1887273"/>
                    <a:pt x="2618947" y="1876710"/>
                    <a:pt x="2562225" y="1914525"/>
                  </a:cubicBezTo>
                  <a:cubicBezTo>
                    <a:pt x="2456175" y="1985225"/>
                    <a:pt x="2505752" y="1970599"/>
                    <a:pt x="2343150" y="2038350"/>
                  </a:cubicBezTo>
                  <a:cubicBezTo>
                    <a:pt x="2318982" y="2048420"/>
                    <a:pt x="2292350" y="2051050"/>
                    <a:pt x="2266950" y="2057400"/>
                  </a:cubicBezTo>
                  <a:cubicBezTo>
                    <a:pt x="2251075" y="2066925"/>
                    <a:pt x="2236783" y="2079813"/>
                    <a:pt x="2219325" y="2085975"/>
                  </a:cubicBezTo>
                  <a:cubicBezTo>
                    <a:pt x="2182291" y="2099046"/>
                    <a:pt x="2142702" y="2103469"/>
                    <a:pt x="2105025" y="2114550"/>
                  </a:cubicBezTo>
                  <a:cubicBezTo>
                    <a:pt x="2088622" y="2119374"/>
                    <a:pt x="2073275" y="2127250"/>
                    <a:pt x="2057400" y="2133600"/>
                  </a:cubicBezTo>
                  <a:cubicBezTo>
                    <a:pt x="2037593" y="2126172"/>
                    <a:pt x="1974388" y="2099181"/>
                    <a:pt x="1943100" y="2095500"/>
                  </a:cubicBezTo>
                  <a:cubicBezTo>
                    <a:pt x="1880849" y="2088176"/>
                    <a:pt x="1696564" y="2079158"/>
                    <a:pt x="1647825" y="2076450"/>
                  </a:cubicBezTo>
                  <a:cubicBezTo>
                    <a:pt x="1496480" y="2051226"/>
                    <a:pt x="1693595" y="2081702"/>
                    <a:pt x="1371600" y="2057400"/>
                  </a:cubicBezTo>
                  <a:cubicBezTo>
                    <a:pt x="1276146" y="2050196"/>
                    <a:pt x="1180963" y="2039633"/>
                    <a:pt x="1085850" y="2028825"/>
                  </a:cubicBezTo>
                  <a:cubicBezTo>
                    <a:pt x="724548" y="1987768"/>
                    <a:pt x="1101240" y="2031756"/>
                    <a:pt x="885825" y="1990725"/>
                  </a:cubicBezTo>
                  <a:cubicBezTo>
                    <a:pt x="774686" y="1969556"/>
                    <a:pt x="723438" y="1969739"/>
                    <a:pt x="609600" y="1962150"/>
                  </a:cubicBezTo>
                  <a:cubicBezTo>
                    <a:pt x="600075" y="1958975"/>
                    <a:pt x="591027" y="1953495"/>
                    <a:pt x="581025" y="1952625"/>
                  </a:cubicBezTo>
                  <a:cubicBezTo>
                    <a:pt x="402712" y="1937120"/>
                    <a:pt x="435219" y="1938134"/>
                    <a:pt x="304800" y="1952625"/>
                  </a:cubicBezTo>
                  <a:cubicBezTo>
                    <a:pt x="282575" y="1946275"/>
                    <a:pt x="259848" y="1941474"/>
                    <a:pt x="238125" y="1933575"/>
                  </a:cubicBezTo>
                  <a:cubicBezTo>
                    <a:pt x="224781" y="1928723"/>
                    <a:pt x="213625" y="1918605"/>
                    <a:pt x="200025" y="1914525"/>
                  </a:cubicBezTo>
                  <a:cubicBezTo>
                    <a:pt x="181527" y="1908976"/>
                    <a:pt x="161925" y="1908175"/>
                    <a:pt x="142875" y="1905000"/>
                  </a:cubicBezTo>
                  <a:cubicBezTo>
                    <a:pt x="123825" y="1885950"/>
                    <a:pt x="94244" y="1873408"/>
                    <a:pt x="85725" y="1847850"/>
                  </a:cubicBezTo>
                  <a:cubicBezTo>
                    <a:pt x="73360" y="1810756"/>
                    <a:pt x="83300" y="1826375"/>
                    <a:pt x="57150" y="1800225"/>
                  </a:cubicBezTo>
                  <a:lnTo>
                    <a:pt x="76200" y="1847850"/>
                  </a:lnTo>
                  <a:close/>
                </a:path>
              </a:pathLst>
            </a:custGeom>
            <a:solidFill>
              <a:srgbClr val="FFFF66"/>
            </a:solidFill>
          </p:spPr>
          <p:style>
            <a:lnRef idx="0">
              <a:schemeClr val="dk1"/>
            </a:lnRef>
            <a:fillRef idx="3">
              <a:schemeClr val="dk1"/>
            </a:fillRef>
            <a:effectRef idx="3">
              <a:schemeClr val="dk1"/>
            </a:effectRef>
            <a:fontRef idx="minor">
              <a:schemeClr val="lt1"/>
            </a:fontRef>
          </p:style>
          <p:txBody>
            <a:bodyPr rtlCol="0" anchor="ctr"/>
            <a:lstStyle/>
            <a:p>
              <a:pPr algn="ctr">
                <a:defRPr/>
              </a:pPr>
              <a:r>
                <a:rPr lang="en-US" sz="2800" dirty="0" smtClean="0">
                  <a:solidFill>
                    <a:schemeClr val="tx1"/>
                  </a:solidFill>
                </a:rPr>
                <a:t>A</a:t>
              </a:r>
              <a:endParaRPr lang="en-US" sz="2800" dirty="0">
                <a:solidFill>
                  <a:schemeClr val="tx1"/>
                </a:solidFill>
              </a:endParaRPr>
            </a:p>
          </p:txBody>
        </p:sp>
        <p:sp>
          <p:nvSpPr>
            <p:cNvPr id="38" name="Freeform 37"/>
            <p:cNvSpPr/>
            <p:nvPr/>
          </p:nvSpPr>
          <p:spPr bwMode="auto">
            <a:xfrm>
              <a:off x="1714704" y="2059781"/>
              <a:ext cx="1942896" cy="1600200"/>
            </a:xfrm>
            <a:custGeom>
              <a:avLst/>
              <a:gdLst>
                <a:gd name="connsiteX0" fmla="*/ 1343025 w 4194668"/>
                <a:gd name="connsiteY0" fmla="*/ 552450 h 1638641"/>
                <a:gd name="connsiteX1" fmla="*/ 1343025 w 4194668"/>
                <a:gd name="connsiteY1" fmla="*/ 552450 h 1638641"/>
                <a:gd name="connsiteX2" fmla="*/ 1266825 w 4194668"/>
                <a:gd name="connsiteY2" fmla="*/ 581025 h 1638641"/>
                <a:gd name="connsiteX3" fmla="*/ 1238250 w 4194668"/>
                <a:gd name="connsiteY3" fmla="*/ 590550 h 1638641"/>
                <a:gd name="connsiteX4" fmla="*/ 1209675 w 4194668"/>
                <a:gd name="connsiteY4" fmla="*/ 609600 h 1638641"/>
                <a:gd name="connsiteX5" fmla="*/ 1152525 w 4194668"/>
                <a:gd name="connsiteY5" fmla="*/ 561975 h 1638641"/>
                <a:gd name="connsiteX6" fmla="*/ 1095375 w 4194668"/>
                <a:gd name="connsiteY6" fmla="*/ 523875 h 1638641"/>
                <a:gd name="connsiteX7" fmla="*/ 1066800 w 4194668"/>
                <a:gd name="connsiteY7" fmla="*/ 485775 h 1638641"/>
                <a:gd name="connsiteX8" fmla="*/ 1028700 w 4194668"/>
                <a:gd name="connsiteY8" fmla="*/ 466725 h 1638641"/>
                <a:gd name="connsiteX9" fmla="*/ 1000125 w 4194668"/>
                <a:gd name="connsiteY9" fmla="*/ 447675 h 1638641"/>
                <a:gd name="connsiteX10" fmla="*/ 981075 w 4194668"/>
                <a:gd name="connsiteY10" fmla="*/ 419100 h 1638641"/>
                <a:gd name="connsiteX11" fmla="*/ 895350 w 4194668"/>
                <a:gd name="connsiteY11" fmla="*/ 381000 h 1638641"/>
                <a:gd name="connsiteX12" fmla="*/ 866775 w 4194668"/>
                <a:gd name="connsiteY12" fmla="*/ 371475 h 1638641"/>
                <a:gd name="connsiteX13" fmla="*/ 809625 w 4194668"/>
                <a:gd name="connsiteY13" fmla="*/ 323850 h 1638641"/>
                <a:gd name="connsiteX14" fmla="*/ 771525 w 4194668"/>
                <a:gd name="connsiteY14" fmla="*/ 285750 h 1638641"/>
                <a:gd name="connsiteX15" fmla="*/ 704850 w 4194668"/>
                <a:gd name="connsiteY15" fmla="*/ 257175 h 1638641"/>
                <a:gd name="connsiteX16" fmla="*/ 628650 w 4194668"/>
                <a:gd name="connsiteY16" fmla="*/ 228600 h 1638641"/>
                <a:gd name="connsiteX17" fmla="*/ 571500 w 4194668"/>
                <a:gd name="connsiteY17" fmla="*/ 180975 h 1638641"/>
                <a:gd name="connsiteX18" fmla="*/ 533400 w 4194668"/>
                <a:gd name="connsiteY18" fmla="*/ 152400 h 1638641"/>
                <a:gd name="connsiteX19" fmla="*/ 485775 w 4194668"/>
                <a:gd name="connsiteY19" fmla="*/ 142875 h 1638641"/>
                <a:gd name="connsiteX20" fmla="*/ 438150 w 4194668"/>
                <a:gd name="connsiteY20" fmla="*/ 123825 h 1638641"/>
                <a:gd name="connsiteX21" fmla="*/ 409575 w 4194668"/>
                <a:gd name="connsiteY21" fmla="*/ 114300 h 1638641"/>
                <a:gd name="connsiteX22" fmla="*/ 390525 w 4194668"/>
                <a:gd name="connsiteY22" fmla="*/ 76200 h 1638641"/>
                <a:gd name="connsiteX23" fmla="*/ 323850 w 4194668"/>
                <a:gd name="connsiteY23" fmla="*/ 19050 h 1638641"/>
                <a:gd name="connsiteX24" fmla="*/ 276225 w 4194668"/>
                <a:gd name="connsiteY24" fmla="*/ 0 h 1638641"/>
                <a:gd name="connsiteX25" fmla="*/ 228600 w 4194668"/>
                <a:gd name="connsiteY25" fmla="*/ 76200 h 1638641"/>
                <a:gd name="connsiteX26" fmla="*/ 219075 w 4194668"/>
                <a:gd name="connsiteY26" fmla="*/ 123825 h 1638641"/>
                <a:gd name="connsiteX27" fmla="*/ 209550 w 4194668"/>
                <a:gd name="connsiteY27" fmla="*/ 457200 h 1638641"/>
                <a:gd name="connsiteX28" fmla="*/ 180975 w 4194668"/>
                <a:gd name="connsiteY28" fmla="*/ 561975 h 1638641"/>
                <a:gd name="connsiteX29" fmla="*/ 161925 w 4194668"/>
                <a:gd name="connsiteY29" fmla="*/ 762000 h 1638641"/>
                <a:gd name="connsiteX30" fmla="*/ 152400 w 4194668"/>
                <a:gd name="connsiteY30" fmla="*/ 819150 h 1638641"/>
                <a:gd name="connsiteX31" fmla="*/ 133350 w 4194668"/>
                <a:gd name="connsiteY31" fmla="*/ 914400 h 1638641"/>
                <a:gd name="connsiteX32" fmla="*/ 114300 w 4194668"/>
                <a:gd name="connsiteY32" fmla="*/ 1028700 h 1638641"/>
                <a:gd name="connsiteX33" fmla="*/ 95250 w 4194668"/>
                <a:gd name="connsiteY33" fmla="*/ 1085850 h 1638641"/>
                <a:gd name="connsiteX34" fmla="*/ 76200 w 4194668"/>
                <a:gd name="connsiteY34" fmla="*/ 1114425 h 1638641"/>
                <a:gd name="connsiteX35" fmla="*/ 66675 w 4194668"/>
                <a:gd name="connsiteY35" fmla="*/ 1190625 h 1638641"/>
                <a:gd name="connsiteX36" fmla="*/ 57150 w 4194668"/>
                <a:gd name="connsiteY36" fmla="*/ 1228725 h 1638641"/>
                <a:gd name="connsiteX37" fmla="*/ 38100 w 4194668"/>
                <a:gd name="connsiteY37" fmla="*/ 1314450 h 1638641"/>
                <a:gd name="connsiteX38" fmla="*/ 28575 w 4194668"/>
                <a:gd name="connsiteY38" fmla="*/ 1343025 h 1638641"/>
                <a:gd name="connsiteX39" fmla="*/ 0 w 4194668"/>
                <a:gd name="connsiteY39" fmla="*/ 1409700 h 1638641"/>
                <a:gd name="connsiteX40" fmla="*/ 19050 w 4194668"/>
                <a:gd name="connsiteY40" fmla="*/ 1438275 h 1638641"/>
                <a:gd name="connsiteX41" fmla="*/ 95250 w 4194668"/>
                <a:gd name="connsiteY41" fmla="*/ 1466850 h 1638641"/>
                <a:gd name="connsiteX42" fmla="*/ 190500 w 4194668"/>
                <a:gd name="connsiteY42" fmla="*/ 1485900 h 1638641"/>
                <a:gd name="connsiteX43" fmla="*/ 323850 w 4194668"/>
                <a:gd name="connsiteY43" fmla="*/ 1495425 h 1638641"/>
                <a:gd name="connsiteX44" fmla="*/ 600075 w 4194668"/>
                <a:gd name="connsiteY44" fmla="*/ 1514475 h 1638641"/>
                <a:gd name="connsiteX45" fmla="*/ 1057275 w 4194668"/>
                <a:gd name="connsiteY45" fmla="*/ 1524000 h 1638641"/>
                <a:gd name="connsiteX46" fmla="*/ 1733550 w 4194668"/>
                <a:gd name="connsiteY46" fmla="*/ 1552575 h 1638641"/>
                <a:gd name="connsiteX47" fmla="*/ 1866900 w 4194668"/>
                <a:gd name="connsiteY47" fmla="*/ 1562100 h 1638641"/>
                <a:gd name="connsiteX48" fmla="*/ 2133600 w 4194668"/>
                <a:gd name="connsiteY48" fmla="*/ 1571625 h 1638641"/>
                <a:gd name="connsiteX49" fmla="*/ 3219450 w 4194668"/>
                <a:gd name="connsiteY49" fmla="*/ 1562100 h 1638641"/>
                <a:gd name="connsiteX50" fmla="*/ 3571875 w 4194668"/>
                <a:gd name="connsiteY50" fmla="*/ 1552575 h 1638641"/>
                <a:gd name="connsiteX51" fmla="*/ 3638550 w 4194668"/>
                <a:gd name="connsiteY51" fmla="*/ 1543050 h 1638641"/>
                <a:gd name="connsiteX52" fmla="*/ 4048125 w 4194668"/>
                <a:gd name="connsiteY52" fmla="*/ 1533525 h 1638641"/>
                <a:gd name="connsiteX53" fmla="*/ 4057650 w 4194668"/>
                <a:gd name="connsiteY53" fmla="*/ 1057275 h 1638641"/>
                <a:gd name="connsiteX54" fmla="*/ 4067175 w 4194668"/>
                <a:gd name="connsiteY54" fmla="*/ 1000125 h 1638641"/>
                <a:gd name="connsiteX55" fmla="*/ 4086225 w 4194668"/>
                <a:gd name="connsiteY55" fmla="*/ 971550 h 1638641"/>
                <a:gd name="connsiteX56" fmla="*/ 4095750 w 4194668"/>
                <a:gd name="connsiteY56" fmla="*/ 942975 h 1638641"/>
                <a:gd name="connsiteX57" fmla="*/ 4143375 w 4194668"/>
                <a:gd name="connsiteY57" fmla="*/ 866775 h 1638641"/>
                <a:gd name="connsiteX58" fmla="*/ 4181475 w 4194668"/>
                <a:gd name="connsiteY58" fmla="*/ 876300 h 1638641"/>
                <a:gd name="connsiteX59" fmla="*/ 4171950 w 4194668"/>
                <a:gd name="connsiteY59" fmla="*/ 847725 h 1638641"/>
                <a:gd name="connsiteX60" fmla="*/ 4152900 w 4194668"/>
                <a:gd name="connsiteY60" fmla="*/ 809625 h 1638641"/>
                <a:gd name="connsiteX61" fmla="*/ 4133850 w 4194668"/>
                <a:gd name="connsiteY61" fmla="*/ 714375 h 1638641"/>
                <a:gd name="connsiteX62" fmla="*/ 4124325 w 4194668"/>
                <a:gd name="connsiteY62" fmla="*/ 676275 h 1638641"/>
                <a:gd name="connsiteX63" fmla="*/ 4105275 w 4194668"/>
                <a:gd name="connsiteY63" fmla="*/ 647700 h 1638641"/>
                <a:gd name="connsiteX64" fmla="*/ 3676650 w 4194668"/>
                <a:gd name="connsiteY64" fmla="*/ 657225 h 1638641"/>
                <a:gd name="connsiteX65" fmla="*/ 3657600 w 4194668"/>
                <a:gd name="connsiteY65" fmla="*/ 685800 h 1638641"/>
                <a:gd name="connsiteX66" fmla="*/ 3600450 w 4194668"/>
                <a:gd name="connsiteY66" fmla="*/ 704850 h 1638641"/>
                <a:gd name="connsiteX67" fmla="*/ 3543300 w 4194668"/>
                <a:gd name="connsiteY67" fmla="*/ 733425 h 1638641"/>
                <a:gd name="connsiteX68" fmla="*/ 3467100 w 4194668"/>
                <a:gd name="connsiteY68" fmla="*/ 809625 h 1638641"/>
                <a:gd name="connsiteX69" fmla="*/ 3438525 w 4194668"/>
                <a:gd name="connsiteY69" fmla="*/ 828675 h 1638641"/>
                <a:gd name="connsiteX70" fmla="*/ 3381375 w 4194668"/>
                <a:gd name="connsiteY70" fmla="*/ 819150 h 1638641"/>
                <a:gd name="connsiteX71" fmla="*/ 3248025 w 4194668"/>
                <a:gd name="connsiteY71" fmla="*/ 800100 h 1638641"/>
                <a:gd name="connsiteX72" fmla="*/ 3114675 w 4194668"/>
                <a:gd name="connsiteY72" fmla="*/ 771525 h 1638641"/>
                <a:gd name="connsiteX73" fmla="*/ 2914650 w 4194668"/>
                <a:gd name="connsiteY73" fmla="*/ 781050 h 1638641"/>
                <a:gd name="connsiteX74" fmla="*/ 2581275 w 4194668"/>
                <a:gd name="connsiteY74" fmla="*/ 762000 h 1638641"/>
                <a:gd name="connsiteX75" fmla="*/ 2362200 w 4194668"/>
                <a:gd name="connsiteY75" fmla="*/ 742950 h 1638641"/>
                <a:gd name="connsiteX76" fmla="*/ 2324100 w 4194668"/>
                <a:gd name="connsiteY76" fmla="*/ 733425 h 1638641"/>
                <a:gd name="connsiteX77" fmla="*/ 2276475 w 4194668"/>
                <a:gd name="connsiteY77" fmla="*/ 723900 h 1638641"/>
                <a:gd name="connsiteX78" fmla="*/ 2019300 w 4194668"/>
                <a:gd name="connsiteY78" fmla="*/ 704850 h 1638641"/>
                <a:gd name="connsiteX79" fmla="*/ 1924050 w 4194668"/>
                <a:gd name="connsiteY79" fmla="*/ 676275 h 1638641"/>
                <a:gd name="connsiteX80" fmla="*/ 1790700 w 4194668"/>
                <a:gd name="connsiteY80" fmla="*/ 638175 h 1638641"/>
                <a:gd name="connsiteX81" fmla="*/ 1704975 w 4194668"/>
                <a:gd name="connsiteY81" fmla="*/ 619125 h 1638641"/>
                <a:gd name="connsiteX82" fmla="*/ 1514475 w 4194668"/>
                <a:gd name="connsiteY82" fmla="*/ 609600 h 1638641"/>
                <a:gd name="connsiteX83" fmla="*/ 1485900 w 4194668"/>
                <a:gd name="connsiteY83" fmla="*/ 590550 h 1638641"/>
                <a:gd name="connsiteX84" fmla="*/ 1447800 w 4194668"/>
                <a:gd name="connsiteY84" fmla="*/ 581025 h 1638641"/>
                <a:gd name="connsiteX85" fmla="*/ 1419225 w 4194668"/>
                <a:gd name="connsiteY85" fmla="*/ 571500 h 1638641"/>
                <a:gd name="connsiteX86" fmla="*/ 1343025 w 4194668"/>
                <a:gd name="connsiteY86" fmla="*/ 552450 h 1638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4194668" h="1638641">
                  <a:moveTo>
                    <a:pt x="1343025" y="552450"/>
                  </a:moveTo>
                  <a:lnTo>
                    <a:pt x="1343025" y="552450"/>
                  </a:lnTo>
                  <a:lnTo>
                    <a:pt x="1266825" y="581025"/>
                  </a:lnTo>
                  <a:cubicBezTo>
                    <a:pt x="1257389" y="584456"/>
                    <a:pt x="1247230" y="586060"/>
                    <a:pt x="1238250" y="590550"/>
                  </a:cubicBezTo>
                  <a:cubicBezTo>
                    <a:pt x="1228011" y="595670"/>
                    <a:pt x="1219200" y="603250"/>
                    <a:pt x="1209675" y="609600"/>
                  </a:cubicBezTo>
                  <a:cubicBezTo>
                    <a:pt x="1107565" y="541527"/>
                    <a:pt x="1262534" y="647538"/>
                    <a:pt x="1152525" y="561975"/>
                  </a:cubicBezTo>
                  <a:cubicBezTo>
                    <a:pt x="1134453" y="547919"/>
                    <a:pt x="1109112" y="542191"/>
                    <a:pt x="1095375" y="523875"/>
                  </a:cubicBezTo>
                  <a:cubicBezTo>
                    <a:pt x="1085850" y="511175"/>
                    <a:pt x="1078853" y="496106"/>
                    <a:pt x="1066800" y="485775"/>
                  </a:cubicBezTo>
                  <a:cubicBezTo>
                    <a:pt x="1056019" y="476534"/>
                    <a:pt x="1041028" y="473770"/>
                    <a:pt x="1028700" y="466725"/>
                  </a:cubicBezTo>
                  <a:cubicBezTo>
                    <a:pt x="1018761" y="461045"/>
                    <a:pt x="1009650" y="454025"/>
                    <a:pt x="1000125" y="447675"/>
                  </a:cubicBezTo>
                  <a:cubicBezTo>
                    <a:pt x="993775" y="438150"/>
                    <a:pt x="989170" y="427195"/>
                    <a:pt x="981075" y="419100"/>
                  </a:cubicBezTo>
                  <a:cubicBezTo>
                    <a:pt x="958434" y="396459"/>
                    <a:pt x="923644" y="390431"/>
                    <a:pt x="895350" y="381000"/>
                  </a:cubicBezTo>
                  <a:lnTo>
                    <a:pt x="866775" y="371475"/>
                  </a:lnTo>
                  <a:cubicBezTo>
                    <a:pt x="767689" y="272389"/>
                    <a:pt x="902452" y="403416"/>
                    <a:pt x="809625" y="323850"/>
                  </a:cubicBezTo>
                  <a:cubicBezTo>
                    <a:pt x="795988" y="312161"/>
                    <a:pt x="785893" y="296526"/>
                    <a:pt x="771525" y="285750"/>
                  </a:cubicBezTo>
                  <a:cubicBezTo>
                    <a:pt x="743445" y="264690"/>
                    <a:pt x="733460" y="269437"/>
                    <a:pt x="704850" y="257175"/>
                  </a:cubicBezTo>
                  <a:cubicBezTo>
                    <a:pt x="635118" y="227290"/>
                    <a:pt x="698894" y="246161"/>
                    <a:pt x="628650" y="228600"/>
                  </a:cubicBezTo>
                  <a:cubicBezTo>
                    <a:pt x="584178" y="184128"/>
                    <a:pt x="617914" y="214128"/>
                    <a:pt x="571500" y="180975"/>
                  </a:cubicBezTo>
                  <a:cubicBezTo>
                    <a:pt x="558582" y="171748"/>
                    <a:pt x="547907" y="158847"/>
                    <a:pt x="533400" y="152400"/>
                  </a:cubicBezTo>
                  <a:cubicBezTo>
                    <a:pt x="518606" y="145825"/>
                    <a:pt x="501282" y="147527"/>
                    <a:pt x="485775" y="142875"/>
                  </a:cubicBezTo>
                  <a:cubicBezTo>
                    <a:pt x="469398" y="137962"/>
                    <a:pt x="454159" y="129828"/>
                    <a:pt x="438150" y="123825"/>
                  </a:cubicBezTo>
                  <a:cubicBezTo>
                    <a:pt x="428749" y="120300"/>
                    <a:pt x="419100" y="117475"/>
                    <a:pt x="409575" y="114300"/>
                  </a:cubicBezTo>
                  <a:cubicBezTo>
                    <a:pt x="403225" y="101600"/>
                    <a:pt x="398778" y="87754"/>
                    <a:pt x="390525" y="76200"/>
                  </a:cubicBezTo>
                  <a:cubicBezTo>
                    <a:pt x="379127" y="60243"/>
                    <a:pt x="339254" y="27608"/>
                    <a:pt x="323850" y="19050"/>
                  </a:cubicBezTo>
                  <a:cubicBezTo>
                    <a:pt x="308904" y="10747"/>
                    <a:pt x="292100" y="6350"/>
                    <a:pt x="276225" y="0"/>
                  </a:cubicBezTo>
                  <a:cubicBezTo>
                    <a:pt x="264665" y="17340"/>
                    <a:pt x="234344" y="61840"/>
                    <a:pt x="228600" y="76200"/>
                  </a:cubicBezTo>
                  <a:cubicBezTo>
                    <a:pt x="222587" y="91231"/>
                    <a:pt x="222250" y="107950"/>
                    <a:pt x="219075" y="123825"/>
                  </a:cubicBezTo>
                  <a:cubicBezTo>
                    <a:pt x="215900" y="234950"/>
                    <a:pt x="217287" y="346299"/>
                    <a:pt x="209550" y="457200"/>
                  </a:cubicBezTo>
                  <a:cubicBezTo>
                    <a:pt x="207654" y="484372"/>
                    <a:pt x="191267" y="531098"/>
                    <a:pt x="180975" y="561975"/>
                  </a:cubicBezTo>
                  <a:cubicBezTo>
                    <a:pt x="171945" y="688397"/>
                    <a:pt x="176697" y="665982"/>
                    <a:pt x="161925" y="762000"/>
                  </a:cubicBezTo>
                  <a:cubicBezTo>
                    <a:pt x="158988" y="781088"/>
                    <a:pt x="156188" y="800212"/>
                    <a:pt x="152400" y="819150"/>
                  </a:cubicBezTo>
                  <a:cubicBezTo>
                    <a:pt x="135044" y="905930"/>
                    <a:pt x="149670" y="800162"/>
                    <a:pt x="133350" y="914400"/>
                  </a:cubicBezTo>
                  <a:cubicBezTo>
                    <a:pt x="124754" y="974570"/>
                    <a:pt x="128728" y="980608"/>
                    <a:pt x="114300" y="1028700"/>
                  </a:cubicBezTo>
                  <a:cubicBezTo>
                    <a:pt x="108530" y="1047934"/>
                    <a:pt x="106389" y="1069142"/>
                    <a:pt x="95250" y="1085850"/>
                  </a:cubicBezTo>
                  <a:lnTo>
                    <a:pt x="76200" y="1114425"/>
                  </a:lnTo>
                  <a:cubicBezTo>
                    <a:pt x="73025" y="1139825"/>
                    <a:pt x="70883" y="1165376"/>
                    <a:pt x="66675" y="1190625"/>
                  </a:cubicBezTo>
                  <a:cubicBezTo>
                    <a:pt x="64523" y="1203538"/>
                    <a:pt x="59990" y="1215946"/>
                    <a:pt x="57150" y="1228725"/>
                  </a:cubicBezTo>
                  <a:cubicBezTo>
                    <a:pt x="47329" y="1272919"/>
                    <a:pt x="49715" y="1273798"/>
                    <a:pt x="38100" y="1314450"/>
                  </a:cubicBezTo>
                  <a:cubicBezTo>
                    <a:pt x="35342" y="1324104"/>
                    <a:pt x="31333" y="1333371"/>
                    <a:pt x="28575" y="1343025"/>
                  </a:cubicBezTo>
                  <a:cubicBezTo>
                    <a:pt x="13198" y="1396844"/>
                    <a:pt x="29001" y="1366199"/>
                    <a:pt x="0" y="1409700"/>
                  </a:cubicBezTo>
                  <a:cubicBezTo>
                    <a:pt x="6350" y="1419225"/>
                    <a:pt x="10256" y="1430946"/>
                    <a:pt x="19050" y="1438275"/>
                  </a:cubicBezTo>
                  <a:cubicBezTo>
                    <a:pt x="42210" y="1457575"/>
                    <a:pt x="67944" y="1459048"/>
                    <a:pt x="95250" y="1466850"/>
                  </a:cubicBezTo>
                  <a:cubicBezTo>
                    <a:pt x="149026" y="1482215"/>
                    <a:pt x="105159" y="1477772"/>
                    <a:pt x="190500" y="1485900"/>
                  </a:cubicBezTo>
                  <a:cubicBezTo>
                    <a:pt x="234863" y="1490125"/>
                    <a:pt x="279470" y="1491390"/>
                    <a:pt x="323850" y="1495425"/>
                  </a:cubicBezTo>
                  <a:cubicBezTo>
                    <a:pt x="518668" y="1513136"/>
                    <a:pt x="237884" y="1503977"/>
                    <a:pt x="600075" y="1514475"/>
                  </a:cubicBezTo>
                  <a:lnTo>
                    <a:pt x="1057275" y="1524000"/>
                  </a:lnTo>
                  <a:cubicBezTo>
                    <a:pt x="1286558" y="1638641"/>
                    <a:pt x="1067774" y="1536136"/>
                    <a:pt x="1733550" y="1552575"/>
                  </a:cubicBezTo>
                  <a:cubicBezTo>
                    <a:pt x="1778100" y="1553675"/>
                    <a:pt x="1822387" y="1559980"/>
                    <a:pt x="1866900" y="1562100"/>
                  </a:cubicBezTo>
                  <a:cubicBezTo>
                    <a:pt x="1955756" y="1566331"/>
                    <a:pt x="2044700" y="1568450"/>
                    <a:pt x="2133600" y="1571625"/>
                  </a:cubicBezTo>
                  <a:lnTo>
                    <a:pt x="3219450" y="1562100"/>
                  </a:lnTo>
                  <a:cubicBezTo>
                    <a:pt x="3336958" y="1560544"/>
                    <a:pt x="3454478" y="1557911"/>
                    <a:pt x="3571875" y="1552575"/>
                  </a:cubicBezTo>
                  <a:cubicBezTo>
                    <a:pt x="3594302" y="1551556"/>
                    <a:pt x="3616117" y="1543947"/>
                    <a:pt x="3638550" y="1543050"/>
                  </a:cubicBezTo>
                  <a:cubicBezTo>
                    <a:pt x="3775003" y="1537592"/>
                    <a:pt x="3911600" y="1536700"/>
                    <a:pt x="4048125" y="1533525"/>
                  </a:cubicBezTo>
                  <a:cubicBezTo>
                    <a:pt x="4051300" y="1374775"/>
                    <a:pt x="4051983" y="1215956"/>
                    <a:pt x="4057650" y="1057275"/>
                  </a:cubicBezTo>
                  <a:cubicBezTo>
                    <a:pt x="4058339" y="1037975"/>
                    <a:pt x="4061068" y="1018447"/>
                    <a:pt x="4067175" y="1000125"/>
                  </a:cubicBezTo>
                  <a:cubicBezTo>
                    <a:pt x="4070795" y="989265"/>
                    <a:pt x="4081105" y="981789"/>
                    <a:pt x="4086225" y="971550"/>
                  </a:cubicBezTo>
                  <a:cubicBezTo>
                    <a:pt x="4090715" y="962570"/>
                    <a:pt x="4090769" y="951692"/>
                    <a:pt x="4095750" y="942975"/>
                  </a:cubicBezTo>
                  <a:cubicBezTo>
                    <a:pt x="4194668" y="769868"/>
                    <a:pt x="4061928" y="1029668"/>
                    <a:pt x="4143375" y="866775"/>
                  </a:cubicBezTo>
                  <a:cubicBezTo>
                    <a:pt x="4156075" y="869950"/>
                    <a:pt x="4170583" y="883562"/>
                    <a:pt x="4181475" y="876300"/>
                  </a:cubicBezTo>
                  <a:cubicBezTo>
                    <a:pt x="4189829" y="870731"/>
                    <a:pt x="4175905" y="856953"/>
                    <a:pt x="4171950" y="847725"/>
                  </a:cubicBezTo>
                  <a:cubicBezTo>
                    <a:pt x="4166357" y="834674"/>
                    <a:pt x="4159250" y="822325"/>
                    <a:pt x="4152900" y="809625"/>
                  </a:cubicBezTo>
                  <a:cubicBezTo>
                    <a:pt x="4146550" y="777875"/>
                    <a:pt x="4140634" y="746035"/>
                    <a:pt x="4133850" y="714375"/>
                  </a:cubicBezTo>
                  <a:cubicBezTo>
                    <a:pt x="4131107" y="701575"/>
                    <a:pt x="4129482" y="688307"/>
                    <a:pt x="4124325" y="676275"/>
                  </a:cubicBezTo>
                  <a:cubicBezTo>
                    <a:pt x="4119816" y="665753"/>
                    <a:pt x="4111625" y="657225"/>
                    <a:pt x="4105275" y="647700"/>
                  </a:cubicBezTo>
                  <a:cubicBezTo>
                    <a:pt x="3962400" y="650875"/>
                    <a:pt x="3819046" y="645106"/>
                    <a:pt x="3676650" y="657225"/>
                  </a:cubicBezTo>
                  <a:cubicBezTo>
                    <a:pt x="3665244" y="658196"/>
                    <a:pt x="3667308" y="679733"/>
                    <a:pt x="3657600" y="685800"/>
                  </a:cubicBezTo>
                  <a:cubicBezTo>
                    <a:pt x="3640572" y="696443"/>
                    <a:pt x="3617158" y="693711"/>
                    <a:pt x="3600450" y="704850"/>
                  </a:cubicBezTo>
                  <a:cubicBezTo>
                    <a:pt x="3563521" y="729469"/>
                    <a:pt x="3582735" y="720280"/>
                    <a:pt x="3543300" y="733425"/>
                  </a:cubicBezTo>
                  <a:cubicBezTo>
                    <a:pt x="3514011" y="792003"/>
                    <a:pt x="3536064" y="763649"/>
                    <a:pt x="3467100" y="809625"/>
                  </a:cubicBezTo>
                  <a:lnTo>
                    <a:pt x="3438525" y="828675"/>
                  </a:lnTo>
                  <a:lnTo>
                    <a:pt x="3381375" y="819150"/>
                  </a:lnTo>
                  <a:cubicBezTo>
                    <a:pt x="3336970" y="812489"/>
                    <a:pt x="3292315" y="807482"/>
                    <a:pt x="3248025" y="800100"/>
                  </a:cubicBezTo>
                  <a:cubicBezTo>
                    <a:pt x="3183173" y="789291"/>
                    <a:pt x="3166707" y="784533"/>
                    <a:pt x="3114675" y="771525"/>
                  </a:cubicBezTo>
                  <a:cubicBezTo>
                    <a:pt x="3048000" y="774700"/>
                    <a:pt x="2981390" y="782242"/>
                    <a:pt x="2914650" y="781050"/>
                  </a:cubicBezTo>
                  <a:cubicBezTo>
                    <a:pt x="2803361" y="779063"/>
                    <a:pt x="2581275" y="762000"/>
                    <a:pt x="2581275" y="762000"/>
                  </a:cubicBezTo>
                  <a:cubicBezTo>
                    <a:pt x="2488161" y="730962"/>
                    <a:pt x="2589465" y="761889"/>
                    <a:pt x="2362200" y="742950"/>
                  </a:cubicBezTo>
                  <a:cubicBezTo>
                    <a:pt x="2349154" y="741863"/>
                    <a:pt x="2336879" y="736265"/>
                    <a:pt x="2324100" y="733425"/>
                  </a:cubicBezTo>
                  <a:cubicBezTo>
                    <a:pt x="2308296" y="729913"/>
                    <a:pt x="2292476" y="726362"/>
                    <a:pt x="2276475" y="723900"/>
                  </a:cubicBezTo>
                  <a:cubicBezTo>
                    <a:pt x="2179133" y="708924"/>
                    <a:pt x="2134271" y="710901"/>
                    <a:pt x="2019300" y="704850"/>
                  </a:cubicBezTo>
                  <a:cubicBezTo>
                    <a:pt x="1946488" y="668444"/>
                    <a:pt x="2018924" y="699994"/>
                    <a:pt x="1924050" y="676275"/>
                  </a:cubicBezTo>
                  <a:cubicBezTo>
                    <a:pt x="1879202" y="665063"/>
                    <a:pt x="1834556" y="652794"/>
                    <a:pt x="1790700" y="638175"/>
                  </a:cubicBezTo>
                  <a:cubicBezTo>
                    <a:pt x="1756004" y="626610"/>
                    <a:pt x="1748560" y="622478"/>
                    <a:pt x="1704975" y="619125"/>
                  </a:cubicBezTo>
                  <a:cubicBezTo>
                    <a:pt x="1641583" y="614249"/>
                    <a:pt x="1577975" y="612775"/>
                    <a:pt x="1514475" y="609600"/>
                  </a:cubicBezTo>
                  <a:cubicBezTo>
                    <a:pt x="1504950" y="603250"/>
                    <a:pt x="1496422" y="595059"/>
                    <a:pt x="1485900" y="590550"/>
                  </a:cubicBezTo>
                  <a:cubicBezTo>
                    <a:pt x="1473868" y="585393"/>
                    <a:pt x="1460387" y="584621"/>
                    <a:pt x="1447800" y="581025"/>
                  </a:cubicBezTo>
                  <a:cubicBezTo>
                    <a:pt x="1438146" y="578267"/>
                    <a:pt x="1428750" y="574675"/>
                    <a:pt x="1419225" y="571500"/>
                  </a:cubicBezTo>
                  <a:cubicBezTo>
                    <a:pt x="1355340" y="507615"/>
                    <a:pt x="1389016" y="514350"/>
                    <a:pt x="1343025" y="552450"/>
                  </a:cubicBezTo>
                  <a:close/>
                </a:path>
              </a:pathLst>
            </a:custGeom>
            <a:solidFill>
              <a:schemeClr val="accent4">
                <a:lumMod val="60000"/>
                <a:lumOff val="4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defRPr/>
              </a:pPr>
              <a:endParaRPr lang="en-US" sz="2800" dirty="0">
                <a:solidFill>
                  <a:schemeClr val="accent4">
                    <a:lumMod val="50000"/>
                  </a:schemeClr>
                </a:solidFill>
              </a:endParaRPr>
            </a:p>
            <a:p>
              <a:pPr algn="ctr">
                <a:defRPr/>
              </a:pPr>
              <a:r>
                <a:rPr lang="en-US" sz="2800" dirty="0" smtClean="0">
                  <a:solidFill>
                    <a:schemeClr val="accent4">
                      <a:lumMod val="50000"/>
                    </a:schemeClr>
                  </a:solidFill>
                </a:rPr>
                <a:t>C</a:t>
              </a:r>
              <a:endParaRPr lang="en-US" sz="2800" dirty="0">
                <a:solidFill>
                  <a:schemeClr val="accent4">
                    <a:lumMod val="50000"/>
                  </a:schemeClr>
                </a:solidFill>
              </a:endParaRPr>
            </a:p>
          </p:txBody>
        </p:sp>
        <p:cxnSp>
          <p:nvCxnSpPr>
            <p:cNvPr id="39" name="Curved Connector 38"/>
            <p:cNvCxnSpPr/>
            <p:nvPr/>
          </p:nvCxnSpPr>
          <p:spPr>
            <a:xfrm rot="5400000">
              <a:off x="3048000" y="2819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0" name="Curved Connector 39"/>
            <p:cNvCxnSpPr/>
            <p:nvPr/>
          </p:nvCxnSpPr>
          <p:spPr>
            <a:xfrm rot="5400000">
              <a:off x="2971800" y="3581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1" name="Curved Connector 40"/>
            <p:cNvCxnSpPr/>
            <p:nvPr/>
          </p:nvCxnSpPr>
          <p:spPr>
            <a:xfrm rot="5400000">
              <a:off x="1219200" y="2971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rot="10800000" flipV="1">
              <a:off x="914400" y="4267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rot="4970245">
              <a:off x="3647864" y="2514272"/>
              <a:ext cx="491638" cy="383928"/>
            </a:xfrm>
            <a:custGeom>
              <a:avLst/>
              <a:gdLst>
                <a:gd name="connsiteX0" fmla="*/ 0 w 2488367"/>
                <a:gd name="connsiteY0" fmla="*/ 692046 h 811967"/>
                <a:gd name="connsiteX1" fmla="*/ 614597 w 2488367"/>
                <a:gd name="connsiteY1" fmla="*/ 92439 h 811967"/>
                <a:gd name="connsiteX2" fmla="*/ 2113613 w 2488367"/>
                <a:gd name="connsiteY2" fmla="*/ 137410 h 811967"/>
                <a:gd name="connsiteX3" fmla="*/ 2488367 w 2488367"/>
                <a:gd name="connsiteY3" fmla="*/ 811967 h 811967"/>
              </a:gdLst>
              <a:ahLst/>
              <a:cxnLst>
                <a:cxn ang="0">
                  <a:pos x="connsiteX0" y="connsiteY0"/>
                </a:cxn>
                <a:cxn ang="0">
                  <a:pos x="connsiteX1" y="connsiteY1"/>
                </a:cxn>
                <a:cxn ang="0">
                  <a:pos x="connsiteX2" y="connsiteY2"/>
                </a:cxn>
                <a:cxn ang="0">
                  <a:pos x="connsiteX3" y="connsiteY3"/>
                </a:cxn>
              </a:cxnLst>
              <a:rect l="l" t="t" r="r" b="b"/>
              <a:pathLst>
                <a:path w="2488367" h="811967">
                  <a:moveTo>
                    <a:pt x="0" y="692046"/>
                  </a:moveTo>
                  <a:cubicBezTo>
                    <a:pt x="131164" y="438462"/>
                    <a:pt x="262328" y="184878"/>
                    <a:pt x="614597" y="92439"/>
                  </a:cubicBezTo>
                  <a:cubicBezTo>
                    <a:pt x="966866" y="0"/>
                    <a:pt x="1801318" y="17489"/>
                    <a:pt x="2113613" y="137410"/>
                  </a:cubicBezTo>
                  <a:cubicBezTo>
                    <a:pt x="2425908" y="257331"/>
                    <a:pt x="2365947" y="557134"/>
                    <a:pt x="2488367" y="811967"/>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5" name="Curved Connector 44"/>
            <p:cNvCxnSpPr/>
            <p:nvPr/>
          </p:nvCxnSpPr>
          <p:spPr>
            <a:xfrm rot="10800000" flipV="1">
              <a:off x="2362200" y="20574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6" name="Curved Connector 45"/>
            <p:cNvCxnSpPr/>
            <p:nvPr/>
          </p:nvCxnSpPr>
          <p:spPr>
            <a:xfrm rot="10800000" flipV="1">
              <a:off x="1905000" y="3886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7" name="Curved Connector 46"/>
            <p:cNvCxnSpPr/>
            <p:nvPr/>
          </p:nvCxnSpPr>
          <p:spPr>
            <a:xfrm rot="10800000" flipV="1">
              <a:off x="1600201" y="25908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Curved Connector 47"/>
            <p:cNvCxnSpPr/>
            <p:nvPr/>
          </p:nvCxnSpPr>
          <p:spPr>
            <a:xfrm rot="10800000">
              <a:off x="1676400" y="46482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9" name="Curved Connector 48"/>
            <p:cNvCxnSpPr/>
            <p:nvPr/>
          </p:nvCxnSpPr>
          <p:spPr>
            <a:xfrm rot="5400000">
              <a:off x="2819400" y="4419600"/>
              <a:ext cx="381000" cy="7620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grpSp>
      <p:sp>
        <p:nvSpPr>
          <p:cNvPr id="50" name="Freeform 49"/>
          <p:cNvSpPr/>
          <p:nvPr/>
        </p:nvSpPr>
        <p:spPr>
          <a:xfrm rot="1475243">
            <a:off x="7523163" y="2148062"/>
            <a:ext cx="1066800" cy="2895600"/>
          </a:xfrm>
          <a:custGeom>
            <a:avLst/>
            <a:gdLst>
              <a:gd name="connsiteX0" fmla="*/ 0 w 963561"/>
              <a:gd name="connsiteY0" fmla="*/ 0 h 2625212"/>
              <a:gd name="connsiteX1" fmla="*/ 811161 w 963561"/>
              <a:gd name="connsiteY1" fmla="*/ 663677 h 2625212"/>
              <a:gd name="connsiteX2" fmla="*/ 914400 w 963561"/>
              <a:gd name="connsiteY2" fmla="*/ 1592825 h 2625212"/>
              <a:gd name="connsiteX3" fmla="*/ 693174 w 963561"/>
              <a:gd name="connsiteY3" fmla="*/ 2625212 h 2625212"/>
            </a:gdLst>
            <a:ahLst/>
            <a:cxnLst>
              <a:cxn ang="0">
                <a:pos x="connsiteX0" y="connsiteY0"/>
              </a:cxn>
              <a:cxn ang="0">
                <a:pos x="connsiteX1" y="connsiteY1"/>
              </a:cxn>
              <a:cxn ang="0">
                <a:pos x="connsiteX2" y="connsiteY2"/>
              </a:cxn>
              <a:cxn ang="0">
                <a:pos x="connsiteX3" y="connsiteY3"/>
              </a:cxn>
            </a:cxnLst>
            <a:rect l="l" t="t" r="r" b="b"/>
            <a:pathLst>
              <a:path w="963561" h="2625212">
                <a:moveTo>
                  <a:pt x="0" y="0"/>
                </a:moveTo>
                <a:cubicBezTo>
                  <a:pt x="329380" y="199103"/>
                  <a:pt x="658761" y="398206"/>
                  <a:pt x="811161" y="663677"/>
                </a:cubicBezTo>
                <a:cubicBezTo>
                  <a:pt x="963561" y="929148"/>
                  <a:pt x="934065" y="1265903"/>
                  <a:pt x="914400" y="1592825"/>
                </a:cubicBezTo>
                <a:cubicBezTo>
                  <a:pt x="894736" y="1919748"/>
                  <a:pt x="862780" y="2187677"/>
                  <a:pt x="693174" y="2625212"/>
                </a:cubicBezTo>
              </a:path>
            </a:pathLst>
          </a:custGeom>
          <a:ln>
            <a:headEnd type="none" w="med" len="med"/>
            <a:tailEnd type="arrow" w="med" len="med"/>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cxnSp>
        <p:nvCxnSpPr>
          <p:cNvPr id="52" name="Straight Connector 51"/>
          <p:cNvCxnSpPr/>
          <p:nvPr/>
        </p:nvCxnSpPr>
        <p:spPr>
          <a:xfrm rot="5400000">
            <a:off x="7303873" y="3581400"/>
            <a:ext cx="381000" cy="76200"/>
          </a:xfrm>
          <a:prstGeom prst="line">
            <a:avLst/>
          </a:prstGeom>
          <a:ln>
            <a:solidFill>
              <a:schemeClr val="tx1">
                <a:lumMod val="65000"/>
                <a:lumOff val="35000"/>
              </a:schemeClr>
            </a:solidFill>
            <a:prstDash val="solid"/>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4" name="Straight Connector 53"/>
          <p:cNvCxnSpPr/>
          <p:nvPr/>
        </p:nvCxnSpPr>
        <p:spPr>
          <a:xfrm rot="10800000" flipV="1">
            <a:off x="6465673" y="3352800"/>
            <a:ext cx="838200" cy="3810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55" name="Straight Connector 54"/>
          <p:cNvCxnSpPr/>
          <p:nvPr/>
        </p:nvCxnSpPr>
        <p:spPr>
          <a:xfrm>
            <a:off x="6465673" y="3962400"/>
            <a:ext cx="838200" cy="762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59" name="Right Arrow 58"/>
          <p:cNvSpPr/>
          <p:nvPr/>
        </p:nvSpPr>
        <p:spPr>
          <a:xfrm rot="6634180">
            <a:off x="7766056" y="3264084"/>
            <a:ext cx="457200" cy="228600"/>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cxnSp>
        <p:nvCxnSpPr>
          <p:cNvPr id="60" name="Straight Connector 59"/>
          <p:cNvCxnSpPr/>
          <p:nvPr/>
        </p:nvCxnSpPr>
        <p:spPr>
          <a:xfrm rot="5400000">
            <a:off x="7226879" y="4419600"/>
            <a:ext cx="304800" cy="152400"/>
          </a:xfrm>
          <a:prstGeom prst="line">
            <a:avLst/>
          </a:prstGeom>
          <a:ln>
            <a:solidFill>
              <a:schemeClr val="tx1">
                <a:lumMod val="65000"/>
                <a:lumOff val="35000"/>
              </a:schemeClr>
            </a:solidFill>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61" name="Straight Connector 60"/>
          <p:cNvCxnSpPr/>
          <p:nvPr/>
        </p:nvCxnSpPr>
        <p:spPr>
          <a:xfrm>
            <a:off x="6388679" y="4191000"/>
            <a:ext cx="685800" cy="533400"/>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cxnSp>
        <p:nvCxnSpPr>
          <p:cNvPr id="36" name="Straight Connector 35"/>
          <p:cNvCxnSpPr/>
          <p:nvPr/>
        </p:nvCxnSpPr>
        <p:spPr>
          <a:xfrm rot="5400000">
            <a:off x="6931029" y="4000499"/>
            <a:ext cx="1447799" cy="152403"/>
          </a:xfrm>
          <a:prstGeom prst="line">
            <a:avLst/>
          </a:prstGeom>
          <a:ln>
            <a:solidFill>
              <a:schemeClr val="tx1">
                <a:lumMod val="65000"/>
                <a:lumOff val="35000"/>
              </a:schemeClr>
            </a:solidFill>
            <a:prstDash val="sysDash"/>
            <a:headEnd type="diamond" w="med" len="med"/>
            <a:tailEnd type="diamond" w="med" len="med"/>
          </a:ln>
        </p:spPr>
        <p:style>
          <a:lnRef idx="3">
            <a:schemeClr val="dk1"/>
          </a:lnRef>
          <a:fillRef idx="0">
            <a:schemeClr val="dk1"/>
          </a:fillRef>
          <a:effectRef idx="2">
            <a:schemeClr val="dk1"/>
          </a:effectRef>
          <a:fontRef idx="minor">
            <a:schemeClr val="tx1"/>
          </a:fontRef>
        </p:style>
      </p:cxnSp>
      <p:sp>
        <p:nvSpPr>
          <p:cNvPr id="42" name="Cloud Callout 41"/>
          <p:cNvSpPr/>
          <p:nvPr/>
        </p:nvSpPr>
        <p:spPr>
          <a:xfrm>
            <a:off x="6248400" y="304800"/>
            <a:ext cx="1981200" cy="1146048"/>
          </a:xfrm>
          <a:prstGeom prst="cloudCallout">
            <a:avLst>
              <a:gd name="adj1" fmla="val -62212"/>
              <a:gd name="adj2" fmla="val 67386"/>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smtClean="0"/>
              <a:t>Contending thoughts</a:t>
            </a:r>
            <a:endParaRPr lang="en-US" dirty="0"/>
          </a:p>
        </p:txBody>
      </p:sp>
      <p:sp>
        <p:nvSpPr>
          <p:cNvPr id="51" name="Freeform 50"/>
          <p:cNvSpPr/>
          <p:nvPr/>
        </p:nvSpPr>
        <p:spPr>
          <a:xfrm>
            <a:off x="0" y="1524000"/>
            <a:ext cx="6248400" cy="2949045"/>
          </a:xfrm>
          <a:custGeom>
            <a:avLst/>
            <a:gdLst>
              <a:gd name="connsiteX0" fmla="*/ 4209304 w 4209304"/>
              <a:gd name="connsiteY0" fmla="*/ 415189 h 3101445"/>
              <a:gd name="connsiteX1" fmla="*/ 3397541 w 4209304"/>
              <a:gd name="connsiteY1" fmla="*/ 256569 h 3101445"/>
              <a:gd name="connsiteX2" fmla="*/ 3182937 w 4209304"/>
              <a:gd name="connsiteY2" fmla="*/ 219246 h 3101445"/>
              <a:gd name="connsiteX3" fmla="*/ 2959002 w 4209304"/>
              <a:gd name="connsiteY3" fmla="*/ 172593 h 3101445"/>
              <a:gd name="connsiteX4" fmla="*/ 2576447 w 4209304"/>
              <a:gd name="connsiteY4" fmla="*/ 125940 h 3101445"/>
              <a:gd name="connsiteX5" fmla="*/ 2016611 w 4209304"/>
              <a:gd name="connsiteY5" fmla="*/ 88618 h 3101445"/>
              <a:gd name="connsiteX6" fmla="*/ 1064888 w 4209304"/>
              <a:gd name="connsiteY6" fmla="*/ 97948 h 3101445"/>
              <a:gd name="connsiteX7" fmla="*/ 980913 w 4209304"/>
              <a:gd name="connsiteY7" fmla="*/ 116610 h 3101445"/>
              <a:gd name="connsiteX8" fmla="*/ 887606 w 4209304"/>
              <a:gd name="connsiteY8" fmla="*/ 153932 h 3101445"/>
              <a:gd name="connsiteX9" fmla="*/ 682333 w 4209304"/>
              <a:gd name="connsiteY9" fmla="*/ 219246 h 3101445"/>
              <a:gd name="connsiteX10" fmla="*/ 617019 w 4209304"/>
              <a:gd name="connsiteY10" fmla="*/ 247238 h 3101445"/>
              <a:gd name="connsiteX11" fmla="*/ 514382 w 4209304"/>
              <a:gd name="connsiteY11" fmla="*/ 256569 h 3101445"/>
              <a:gd name="connsiteX12" fmla="*/ 449068 w 4209304"/>
              <a:gd name="connsiteY12" fmla="*/ 275230 h 3101445"/>
              <a:gd name="connsiteX13" fmla="*/ 355762 w 4209304"/>
              <a:gd name="connsiteY13" fmla="*/ 293891 h 3101445"/>
              <a:gd name="connsiteX14" fmla="*/ 253125 w 4209304"/>
              <a:gd name="connsiteY14" fmla="*/ 340544 h 3101445"/>
              <a:gd name="connsiteX15" fmla="*/ 197141 w 4209304"/>
              <a:gd name="connsiteY15" fmla="*/ 359205 h 3101445"/>
              <a:gd name="connsiteX16" fmla="*/ 113166 w 4209304"/>
              <a:gd name="connsiteY16" fmla="*/ 433850 h 3101445"/>
              <a:gd name="connsiteX17" fmla="*/ 75843 w 4209304"/>
              <a:gd name="connsiteY17" fmla="*/ 499165 h 3101445"/>
              <a:gd name="connsiteX18" fmla="*/ 47851 w 4209304"/>
              <a:gd name="connsiteY18" fmla="*/ 527156 h 3101445"/>
              <a:gd name="connsiteX19" fmla="*/ 1198 w 4209304"/>
              <a:gd name="connsiteY19" fmla="*/ 620463 h 3101445"/>
              <a:gd name="connsiteX20" fmla="*/ 19860 w 4209304"/>
              <a:gd name="connsiteY20" fmla="*/ 984356 h 3101445"/>
              <a:gd name="connsiteX21" fmla="*/ 38521 w 4209304"/>
              <a:gd name="connsiteY21" fmla="*/ 1059001 h 3101445"/>
              <a:gd name="connsiteX22" fmla="*/ 47851 w 4209304"/>
              <a:gd name="connsiteY22" fmla="*/ 1170969 h 3101445"/>
              <a:gd name="connsiteX23" fmla="*/ 94504 w 4209304"/>
              <a:gd name="connsiteY23" fmla="*/ 1366912 h 3101445"/>
              <a:gd name="connsiteX24" fmla="*/ 103835 w 4209304"/>
              <a:gd name="connsiteY24" fmla="*/ 1432226 h 3101445"/>
              <a:gd name="connsiteX25" fmla="*/ 113166 w 4209304"/>
              <a:gd name="connsiteY25" fmla="*/ 1544193 h 3101445"/>
              <a:gd name="connsiteX26" fmla="*/ 131827 w 4209304"/>
              <a:gd name="connsiteY26" fmla="*/ 1609507 h 3101445"/>
              <a:gd name="connsiteX27" fmla="*/ 187811 w 4209304"/>
              <a:gd name="connsiteY27" fmla="*/ 1880095 h 3101445"/>
              <a:gd name="connsiteX28" fmla="*/ 253125 w 4209304"/>
              <a:gd name="connsiteY28" fmla="*/ 2038716 h 3101445"/>
              <a:gd name="connsiteX29" fmla="*/ 299778 w 4209304"/>
              <a:gd name="connsiteY29" fmla="*/ 2169344 h 3101445"/>
              <a:gd name="connsiteX30" fmla="*/ 374423 w 4209304"/>
              <a:gd name="connsiteY30" fmla="*/ 2355956 h 3101445"/>
              <a:gd name="connsiteX31" fmla="*/ 505051 w 4209304"/>
              <a:gd name="connsiteY31" fmla="*/ 2514577 h 3101445"/>
              <a:gd name="connsiteX32" fmla="*/ 579696 w 4209304"/>
              <a:gd name="connsiteY32" fmla="*/ 2579891 h 3101445"/>
              <a:gd name="connsiteX33" fmla="*/ 710325 w 4209304"/>
              <a:gd name="connsiteY33" fmla="*/ 2701189 h 3101445"/>
              <a:gd name="connsiteX34" fmla="*/ 822292 w 4209304"/>
              <a:gd name="connsiteY34" fmla="*/ 2785165 h 3101445"/>
              <a:gd name="connsiteX35" fmla="*/ 887606 w 4209304"/>
              <a:gd name="connsiteY35" fmla="*/ 2841148 h 3101445"/>
              <a:gd name="connsiteX36" fmla="*/ 971582 w 4209304"/>
              <a:gd name="connsiteY36" fmla="*/ 2887801 h 3101445"/>
              <a:gd name="connsiteX37" fmla="*/ 1102211 w 4209304"/>
              <a:gd name="connsiteY37" fmla="*/ 2999769 h 3101445"/>
              <a:gd name="connsiteX38" fmla="*/ 1186186 w 4209304"/>
              <a:gd name="connsiteY38" fmla="*/ 3027761 h 3101445"/>
              <a:gd name="connsiteX39" fmla="*/ 1568741 w 4209304"/>
              <a:gd name="connsiteY39" fmla="*/ 3093075 h 3101445"/>
              <a:gd name="connsiteX40" fmla="*/ 2296529 w 4209304"/>
              <a:gd name="connsiteY40" fmla="*/ 3027761 h 3101445"/>
              <a:gd name="connsiteX41" fmla="*/ 2455149 w 4209304"/>
              <a:gd name="connsiteY41" fmla="*/ 2990438 h 3101445"/>
              <a:gd name="connsiteX42" fmla="*/ 2865696 w 4209304"/>
              <a:gd name="connsiteY42" fmla="*/ 2766503 h 3101445"/>
              <a:gd name="connsiteX43" fmla="*/ 3425533 w 4209304"/>
              <a:gd name="connsiteY43" fmla="*/ 2374618 h 3101445"/>
              <a:gd name="connsiteX44" fmla="*/ 3528170 w 4209304"/>
              <a:gd name="connsiteY44" fmla="*/ 2299973 h 3101445"/>
              <a:gd name="connsiteX45" fmla="*/ 3780096 w 4209304"/>
              <a:gd name="connsiteY45" fmla="*/ 1936079 h 3101445"/>
              <a:gd name="connsiteX46" fmla="*/ 3854741 w 4209304"/>
              <a:gd name="connsiteY46" fmla="*/ 1814781 h 3101445"/>
              <a:gd name="connsiteX47" fmla="*/ 3976039 w 4209304"/>
              <a:gd name="connsiteY47" fmla="*/ 1506871 h 3101445"/>
              <a:gd name="connsiteX48" fmla="*/ 4097337 w 4209304"/>
              <a:gd name="connsiteY48" fmla="*/ 1245614 h 3101445"/>
              <a:gd name="connsiteX49" fmla="*/ 4106668 w 4209304"/>
              <a:gd name="connsiteY49" fmla="*/ 433850 h 3101445"/>
              <a:gd name="connsiteX50" fmla="*/ 4041353 w 4209304"/>
              <a:gd name="connsiteY50" fmla="*/ 349875 h 3101445"/>
              <a:gd name="connsiteX51" fmla="*/ 4004031 w 4209304"/>
              <a:gd name="connsiteY51" fmla="*/ 321883 h 3101445"/>
              <a:gd name="connsiteX52" fmla="*/ 3892064 w 4209304"/>
              <a:gd name="connsiteY52" fmla="*/ 303222 h 3101445"/>
              <a:gd name="connsiteX53" fmla="*/ 3836080 w 4209304"/>
              <a:gd name="connsiteY53" fmla="*/ 256569 h 3101445"/>
              <a:gd name="connsiteX54" fmla="*/ 3817419 w 4209304"/>
              <a:gd name="connsiteY54" fmla="*/ 237907 h 3101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209304" h="3101445">
                <a:moveTo>
                  <a:pt x="4209304" y="415189"/>
                </a:moveTo>
                <a:lnTo>
                  <a:pt x="3397541" y="256569"/>
                </a:lnTo>
                <a:cubicBezTo>
                  <a:pt x="3326221" y="242953"/>
                  <a:pt x="3254250" y="232902"/>
                  <a:pt x="3182937" y="219246"/>
                </a:cubicBezTo>
                <a:cubicBezTo>
                  <a:pt x="3108050" y="204906"/>
                  <a:pt x="3034169" y="185387"/>
                  <a:pt x="2959002" y="172593"/>
                </a:cubicBezTo>
                <a:cubicBezTo>
                  <a:pt x="2919947" y="165945"/>
                  <a:pt x="2635414" y="130213"/>
                  <a:pt x="2576447" y="125940"/>
                </a:cubicBezTo>
                <a:cubicBezTo>
                  <a:pt x="1894572" y="76529"/>
                  <a:pt x="2290041" y="118997"/>
                  <a:pt x="2016611" y="88618"/>
                </a:cubicBezTo>
                <a:cubicBezTo>
                  <a:pt x="1632602" y="0"/>
                  <a:pt x="1888151" y="47544"/>
                  <a:pt x="1064888" y="97948"/>
                </a:cubicBezTo>
                <a:cubicBezTo>
                  <a:pt x="1036267" y="99700"/>
                  <a:pt x="1008257" y="107975"/>
                  <a:pt x="980913" y="116610"/>
                </a:cubicBezTo>
                <a:cubicBezTo>
                  <a:pt x="948970" y="126697"/>
                  <a:pt x="919285" y="143043"/>
                  <a:pt x="887606" y="153932"/>
                </a:cubicBezTo>
                <a:cubicBezTo>
                  <a:pt x="819701" y="177274"/>
                  <a:pt x="748332" y="190961"/>
                  <a:pt x="682333" y="219246"/>
                </a:cubicBezTo>
                <a:cubicBezTo>
                  <a:pt x="660562" y="228577"/>
                  <a:pt x="640141" y="242100"/>
                  <a:pt x="617019" y="247238"/>
                </a:cubicBezTo>
                <a:cubicBezTo>
                  <a:pt x="583484" y="254690"/>
                  <a:pt x="548594" y="253459"/>
                  <a:pt x="514382" y="256569"/>
                </a:cubicBezTo>
                <a:cubicBezTo>
                  <a:pt x="492611" y="262789"/>
                  <a:pt x="471109" y="270044"/>
                  <a:pt x="449068" y="275230"/>
                </a:cubicBezTo>
                <a:cubicBezTo>
                  <a:pt x="418193" y="282495"/>
                  <a:pt x="386409" y="285719"/>
                  <a:pt x="355762" y="293891"/>
                </a:cubicBezTo>
                <a:cubicBezTo>
                  <a:pt x="316775" y="304287"/>
                  <a:pt x="290409" y="325009"/>
                  <a:pt x="253125" y="340544"/>
                </a:cubicBezTo>
                <a:cubicBezTo>
                  <a:pt x="234967" y="348110"/>
                  <a:pt x="215802" y="352985"/>
                  <a:pt x="197141" y="359205"/>
                </a:cubicBezTo>
                <a:cubicBezTo>
                  <a:pt x="163198" y="386360"/>
                  <a:pt x="141205" y="401139"/>
                  <a:pt x="113166" y="433850"/>
                </a:cubicBezTo>
                <a:cubicBezTo>
                  <a:pt x="75377" y="477936"/>
                  <a:pt x="113672" y="446204"/>
                  <a:pt x="75843" y="499165"/>
                </a:cubicBezTo>
                <a:cubicBezTo>
                  <a:pt x="68173" y="509902"/>
                  <a:pt x="57182" y="517826"/>
                  <a:pt x="47851" y="527156"/>
                </a:cubicBezTo>
                <a:cubicBezTo>
                  <a:pt x="32300" y="558258"/>
                  <a:pt x="0" y="585710"/>
                  <a:pt x="1198" y="620463"/>
                </a:cubicBezTo>
                <a:cubicBezTo>
                  <a:pt x="2412" y="655657"/>
                  <a:pt x="4733" y="893594"/>
                  <a:pt x="19860" y="984356"/>
                </a:cubicBezTo>
                <a:cubicBezTo>
                  <a:pt x="24076" y="1009654"/>
                  <a:pt x="32301" y="1034119"/>
                  <a:pt x="38521" y="1059001"/>
                </a:cubicBezTo>
                <a:cubicBezTo>
                  <a:pt x="41631" y="1096324"/>
                  <a:pt x="41151" y="1134121"/>
                  <a:pt x="47851" y="1170969"/>
                </a:cubicBezTo>
                <a:cubicBezTo>
                  <a:pt x="59861" y="1237026"/>
                  <a:pt x="85009" y="1300447"/>
                  <a:pt x="94504" y="1366912"/>
                </a:cubicBezTo>
                <a:cubicBezTo>
                  <a:pt x="97614" y="1388683"/>
                  <a:pt x="101533" y="1410354"/>
                  <a:pt x="103835" y="1432226"/>
                </a:cubicBezTo>
                <a:cubicBezTo>
                  <a:pt x="107756" y="1469472"/>
                  <a:pt x="107325" y="1507200"/>
                  <a:pt x="113166" y="1544193"/>
                </a:cubicBezTo>
                <a:cubicBezTo>
                  <a:pt x="116697" y="1566558"/>
                  <a:pt x="125607" y="1587736"/>
                  <a:pt x="131827" y="1609507"/>
                </a:cubicBezTo>
                <a:cubicBezTo>
                  <a:pt x="143941" y="1742773"/>
                  <a:pt x="136150" y="1725108"/>
                  <a:pt x="187811" y="1880095"/>
                </a:cubicBezTo>
                <a:cubicBezTo>
                  <a:pt x="230868" y="2009268"/>
                  <a:pt x="204892" y="1958328"/>
                  <a:pt x="253125" y="2038716"/>
                </a:cubicBezTo>
                <a:cubicBezTo>
                  <a:pt x="272040" y="2133295"/>
                  <a:pt x="249104" y="2036325"/>
                  <a:pt x="299778" y="2169344"/>
                </a:cubicBezTo>
                <a:cubicBezTo>
                  <a:pt x="326757" y="2240164"/>
                  <a:pt x="333039" y="2293881"/>
                  <a:pt x="374423" y="2355956"/>
                </a:cubicBezTo>
                <a:cubicBezTo>
                  <a:pt x="412382" y="2412894"/>
                  <a:pt x="454449" y="2468191"/>
                  <a:pt x="505051" y="2514577"/>
                </a:cubicBezTo>
                <a:cubicBezTo>
                  <a:pt x="529423" y="2536918"/>
                  <a:pt x="555468" y="2557394"/>
                  <a:pt x="579696" y="2579891"/>
                </a:cubicBezTo>
                <a:cubicBezTo>
                  <a:pt x="659149" y="2653668"/>
                  <a:pt x="615705" y="2625493"/>
                  <a:pt x="710325" y="2701189"/>
                </a:cubicBezTo>
                <a:cubicBezTo>
                  <a:pt x="746755" y="2730333"/>
                  <a:pt x="785675" y="2756257"/>
                  <a:pt x="822292" y="2785165"/>
                </a:cubicBezTo>
                <a:cubicBezTo>
                  <a:pt x="844798" y="2802933"/>
                  <a:pt x="863977" y="2824903"/>
                  <a:pt x="887606" y="2841148"/>
                </a:cubicBezTo>
                <a:cubicBezTo>
                  <a:pt x="913993" y="2859289"/>
                  <a:pt x="945525" y="2869189"/>
                  <a:pt x="971582" y="2887801"/>
                </a:cubicBezTo>
                <a:cubicBezTo>
                  <a:pt x="1084443" y="2968415"/>
                  <a:pt x="934551" y="2906624"/>
                  <a:pt x="1102211" y="2999769"/>
                </a:cubicBezTo>
                <a:cubicBezTo>
                  <a:pt x="1128004" y="3014098"/>
                  <a:pt x="1157782" y="3019772"/>
                  <a:pt x="1186186" y="3027761"/>
                </a:cubicBezTo>
                <a:cubicBezTo>
                  <a:pt x="1430764" y="3096548"/>
                  <a:pt x="1345391" y="3080666"/>
                  <a:pt x="1568741" y="3093075"/>
                </a:cubicBezTo>
                <a:cubicBezTo>
                  <a:pt x="2041124" y="3074550"/>
                  <a:pt x="1936296" y="3101445"/>
                  <a:pt x="2296529" y="3027761"/>
                </a:cubicBezTo>
                <a:cubicBezTo>
                  <a:pt x="2349744" y="3016876"/>
                  <a:pt x="2403619" y="3007615"/>
                  <a:pt x="2455149" y="2990438"/>
                </a:cubicBezTo>
                <a:cubicBezTo>
                  <a:pt x="2742993" y="2894490"/>
                  <a:pt x="2632895" y="2925231"/>
                  <a:pt x="2865696" y="2766503"/>
                </a:cubicBezTo>
                <a:cubicBezTo>
                  <a:pt x="3484480" y="2344606"/>
                  <a:pt x="2626333" y="2965331"/>
                  <a:pt x="3425533" y="2374618"/>
                </a:cubicBezTo>
                <a:cubicBezTo>
                  <a:pt x="3459552" y="2349473"/>
                  <a:pt x="3504090" y="2334755"/>
                  <a:pt x="3528170" y="2299973"/>
                </a:cubicBezTo>
                <a:cubicBezTo>
                  <a:pt x="3612145" y="2178675"/>
                  <a:pt x="3702776" y="2061724"/>
                  <a:pt x="3780096" y="1936079"/>
                </a:cubicBezTo>
                <a:cubicBezTo>
                  <a:pt x="3804978" y="1895646"/>
                  <a:pt x="3835025" y="1857969"/>
                  <a:pt x="3854741" y="1814781"/>
                </a:cubicBezTo>
                <a:cubicBezTo>
                  <a:pt x="3900553" y="1714430"/>
                  <a:pt x="3923740" y="1603999"/>
                  <a:pt x="3976039" y="1506871"/>
                </a:cubicBezTo>
                <a:cubicBezTo>
                  <a:pt x="4065175" y="1341332"/>
                  <a:pt x="4024298" y="1428210"/>
                  <a:pt x="4097337" y="1245614"/>
                </a:cubicBezTo>
                <a:cubicBezTo>
                  <a:pt x="4163840" y="913097"/>
                  <a:pt x="4152183" y="1025546"/>
                  <a:pt x="4106668" y="433850"/>
                </a:cubicBezTo>
                <a:cubicBezTo>
                  <a:pt x="4105182" y="414526"/>
                  <a:pt x="4059813" y="365698"/>
                  <a:pt x="4041353" y="349875"/>
                </a:cubicBezTo>
                <a:cubicBezTo>
                  <a:pt x="4029546" y="339755"/>
                  <a:pt x="4018874" y="326521"/>
                  <a:pt x="4004031" y="321883"/>
                </a:cubicBezTo>
                <a:cubicBezTo>
                  <a:pt x="3967916" y="310597"/>
                  <a:pt x="3892064" y="303222"/>
                  <a:pt x="3892064" y="303222"/>
                </a:cubicBezTo>
                <a:cubicBezTo>
                  <a:pt x="3846022" y="287874"/>
                  <a:pt x="3875186" y="303497"/>
                  <a:pt x="3836080" y="256569"/>
                </a:cubicBezTo>
                <a:cubicBezTo>
                  <a:pt x="3830448" y="249811"/>
                  <a:pt x="3817419" y="237907"/>
                  <a:pt x="3817419" y="237907"/>
                </a:cubicBezTo>
              </a:path>
            </a:pathLst>
          </a:custGeom>
          <a:ln>
            <a:solidFill>
              <a:srgbClr val="9BBB59">
                <a:alpha val="74902"/>
              </a:srgbClr>
            </a:solidFill>
          </a:ln>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sp>
        <p:nvSpPr>
          <p:cNvPr id="53" name="Freeform 52"/>
          <p:cNvSpPr/>
          <p:nvPr/>
        </p:nvSpPr>
        <p:spPr>
          <a:xfrm>
            <a:off x="4805265" y="2127380"/>
            <a:ext cx="475862" cy="0"/>
          </a:xfrm>
          <a:custGeom>
            <a:avLst/>
            <a:gdLst>
              <a:gd name="connsiteX0" fmla="*/ 0 w 475862"/>
              <a:gd name="connsiteY0" fmla="*/ 0 h 0"/>
              <a:gd name="connsiteX1" fmla="*/ 475862 w 475862"/>
              <a:gd name="connsiteY1" fmla="*/ 0 h 0"/>
            </a:gdLst>
            <a:ahLst/>
            <a:cxnLst>
              <a:cxn ang="0">
                <a:pos x="connsiteX0" y="connsiteY0"/>
              </a:cxn>
              <a:cxn ang="0">
                <a:pos x="connsiteX1" y="connsiteY1"/>
              </a:cxn>
            </a:cxnLst>
            <a:rect l="l" t="t" r="r" b="b"/>
            <a:pathLst>
              <a:path w="475862">
                <a:moveTo>
                  <a:pt x="0" y="0"/>
                </a:moveTo>
                <a:lnTo>
                  <a:pt x="475862" y="0"/>
                </a:lnTo>
              </a:path>
            </a:pathLst>
          </a:cu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cxnSp>
        <p:nvCxnSpPr>
          <p:cNvPr id="57" name="Straight Connector 56"/>
          <p:cNvCxnSpPr/>
          <p:nvPr/>
        </p:nvCxnSpPr>
        <p:spPr>
          <a:xfrm>
            <a:off x="381000" y="2362200"/>
            <a:ext cx="5029200" cy="1588"/>
          </a:xfrm>
          <a:prstGeom prst="line">
            <a:avLst/>
          </a:prstGeom>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972</Words>
  <Application>Microsoft Office PowerPoint</Application>
  <PresentationFormat>On-screen Show (4:3)</PresentationFormat>
  <Paragraphs>318</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2-Tier Firm Curtailment: First-to-Curtail &amp; Last-to-Curtail Examples   NAESB BPS: August 9-10, 201</vt:lpstr>
      <vt:lpstr>2-Tier Firm Curtailment</vt:lpstr>
      <vt:lpstr>Last-to-Curtail Example</vt:lpstr>
      <vt:lpstr>First-to-Curtail Example</vt:lpstr>
      <vt:lpstr>Examples 1a &amp; 1b</vt:lpstr>
      <vt:lpstr>Examples 2a &amp; 2b </vt:lpstr>
      <vt:lpstr>Examples 3a &amp; 3b</vt:lpstr>
      <vt:lpstr>Examples 4a &amp; 4b</vt:lpstr>
      <vt:lpstr>Further Discussion Items</vt:lpstr>
      <vt:lpstr>Levels of Reciprocity</vt:lpstr>
      <vt:lpstr>Levels of Reciprocity</vt:lpstr>
      <vt:lpstr>Levels of Reciprocity</vt:lpstr>
      <vt:lpstr>Levels of Reciprocity</vt:lpstr>
      <vt:lpstr>Levels of Reciprocity</vt:lpstr>
      <vt:lpstr>Rebuttals to reducing restrictions</vt:lpstr>
      <vt:lpstr>First-to-Curtail Example</vt:lpstr>
      <vt:lpstr>First-to-Curtail Example</vt:lpstr>
    </vt:vector>
  </TitlesOfParts>
  <Manager/>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
  <cp:revision>80</cp:revision>
  <dcterms:created xsi:type="dcterms:W3CDTF">2010-11-29T22:17:19Z</dcterms:created>
  <dcterms:modified xsi:type="dcterms:W3CDTF">2011-08-05T12:49:40Z</dcterms:modified>
</cp:coreProperties>
</file>