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CC9900"/>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15A839-D3CC-48AE-BCC0-4FA0A13FB7E7}"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15A839-D3CC-48AE-BCC0-4FA0A13FB7E7}"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15A839-D3CC-48AE-BCC0-4FA0A13FB7E7}"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15A839-D3CC-48AE-BCC0-4FA0A13FB7E7}"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15A839-D3CC-48AE-BCC0-4FA0A13FB7E7}" type="datetimeFigureOut">
              <a:rPr lang="en-US" smtClean="0"/>
              <a:pPr/>
              <a:t>7/13/2011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15A839-D3CC-48AE-BCC0-4FA0A13FB7E7}" type="datetimeFigureOut">
              <a:rPr lang="en-US" smtClean="0"/>
              <a:pPr/>
              <a:t>7/13/2011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15A839-D3CC-48AE-BCC0-4FA0A13FB7E7}" type="datetimeFigureOut">
              <a:rPr lang="en-US" smtClean="0"/>
              <a:pPr/>
              <a:t>7/13/2011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15A839-D3CC-48AE-BCC0-4FA0A13FB7E7}" type="datetimeFigureOut">
              <a:rPr lang="en-US" smtClean="0"/>
              <a:pPr/>
              <a:t>7/13/2011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15A839-D3CC-48AE-BCC0-4FA0A13FB7E7}" type="datetimeFigureOut">
              <a:rPr lang="en-US" smtClean="0"/>
              <a:pPr/>
              <a:t>7/13/2011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15A839-D3CC-48AE-BCC0-4FA0A13FB7E7}" type="datetimeFigureOut">
              <a:rPr lang="en-US" smtClean="0"/>
              <a:pPr/>
              <a:t>7/13/2011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15A839-D3CC-48AE-BCC0-4FA0A13FB7E7}" type="datetimeFigureOut">
              <a:rPr lang="en-US" smtClean="0"/>
              <a:pPr/>
              <a:t>7/13/2011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8CEB8-DEA7-403C-998E-E7C22B31881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15A839-D3CC-48AE-BCC0-4FA0A13FB7E7}" type="datetimeFigureOut">
              <a:rPr lang="en-US" smtClean="0"/>
              <a:pPr/>
              <a:t>7/13/2011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08CEB8-DEA7-403C-998E-E7C22B3188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2-Tier Firm Curtailment</a:t>
            </a:r>
            <a:endParaRPr lang="en-US" dirty="0"/>
          </a:p>
        </p:txBody>
      </p:sp>
      <p:sp>
        <p:nvSpPr>
          <p:cNvPr id="98" name="Content Placeholder 97"/>
          <p:cNvSpPr>
            <a:spLocks noGrp="1"/>
          </p:cNvSpPr>
          <p:nvPr>
            <p:ph sz="half" idx="1"/>
          </p:nvPr>
        </p:nvSpPr>
        <p:spPr>
          <a:xfrm>
            <a:off x="228600" y="1600200"/>
            <a:ext cx="4038600" cy="4525963"/>
          </a:xfrm>
        </p:spPr>
        <p:txBody>
          <a:bodyPr/>
          <a:lstStyle/>
          <a:p>
            <a:r>
              <a:rPr lang="en-US" dirty="0" smtClean="0"/>
              <a:t>TSPs: </a:t>
            </a:r>
            <a:r>
              <a:rPr lang="en-US" dirty="0" smtClean="0">
                <a:solidFill>
                  <a:srgbClr val="CC9900"/>
                </a:solidFill>
              </a:rPr>
              <a:t>A</a:t>
            </a:r>
            <a:r>
              <a:rPr lang="en-US" dirty="0" smtClean="0"/>
              <a:t>, </a:t>
            </a:r>
            <a:r>
              <a:rPr lang="en-US" dirty="0" smtClean="0">
                <a:solidFill>
                  <a:schemeClr val="tx2">
                    <a:lumMod val="75000"/>
                  </a:schemeClr>
                </a:solidFill>
              </a:rPr>
              <a:t>B</a:t>
            </a:r>
            <a:r>
              <a:rPr lang="en-US" dirty="0" smtClean="0"/>
              <a:t>, </a:t>
            </a:r>
            <a:r>
              <a:rPr lang="en-US" dirty="0" smtClean="0">
                <a:solidFill>
                  <a:schemeClr val="accent4">
                    <a:lumMod val="50000"/>
                  </a:schemeClr>
                </a:solidFill>
              </a:rPr>
              <a:t>C</a:t>
            </a:r>
            <a:r>
              <a:rPr lang="en-US" dirty="0" smtClean="0"/>
              <a:t>, </a:t>
            </a:r>
            <a:r>
              <a:rPr lang="en-US" dirty="0" smtClean="0">
                <a:solidFill>
                  <a:schemeClr val="accent3">
                    <a:lumMod val="50000"/>
                  </a:schemeClr>
                </a:solidFill>
              </a:rPr>
              <a:t>D</a:t>
            </a:r>
            <a:r>
              <a:rPr lang="en-US" dirty="0" smtClean="0"/>
              <a:t>, </a:t>
            </a:r>
            <a:r>
              <a:rPr lang="en-US" dirty="0" smtClean="0">
                <a:solidFill>
                  <a:schemeClr val="accent2">
                    <a:lumMod val="75000"/>
                  </a:schemeClr>
                </a:solidFill>
              </a:rPr>
              <a:t>E</a:t>
            </a:r>
            <a:r>
              <a:rPr lang="en-US" dirty="0" smtClean="0"/>
              <a:t>, </a:t>
            </a:r>
            <a:r>
              <a:rPr lang="en-US" dirty="0" smtClean="0">
                <a:solidFill>
                  <a:schemeClr val="accent6">
                    <a:lumMod val="50000"/>
                  </a:schemeClr>
                </a:solidFill>
              </a:rPr>
              <a:t>F</a:t>
            </a:r>
            <a:r>
              <a:rPr lang="en-US" dirty="0" smtClean="0"/>
              <a:t>, </a:t>
            </a:r>
            <a:r>
              <a:rPr lang="en-US" dirty="0" smtClean="0">
                <a:solidFill>
                  <a:srgbClr val="663300"/>
                </a:solidFill>
              </a:rPr>
              <a:t>G</a:t>
            </a:r>
          </a:p>
          <a:p>
            <a:r>
              <a:rPr lang="en-US" dirty="0" smtClean="0"/>
              <a:t>Firm Contract Path:</a:t>
            </a:r>
            <a:endParaRPr lang="en-US" dirty="0" smtClean="0">
              <a:solidFill>
                <a:schemeClr val="accent3">
                  <a:lumMod val="50000"/>
                </a:schemeClr>
              </a:solidFill>
            </a:endParaRPr>
          </a:p>
          <a:p>
            <a:r>
              <a:rPr lang="en-US" dirty="0" smtClean="0"/>
              <a:t>Tie</a:t>
            </a:r>
            <a:r>
              <a:rPr lang="en-US" dirty="0" smtClean="0"/>
              <a:t>: </a:t>
            </a:r>
          </a:p>
          <a:p>
            <a:r>
              <a:rPr lang="en-US" dirty="0" smtClean="0"/>
              <a:t>Direct Agreements: </a:t>
            </a:r>
          </a:p>
          <a:p>
            <a:r>
              <a:rPr lang="en-US" dirty="0" smtClean="0"/>
              <a:t>Reciprocity:</a:t>
            </a:r>
          </a:p>
          <a:p>
            <a:r>
              <a:rPr lang="en-US" dirty="0" smtClean="0"/>
              <a:t>Congested FG: </a:t>
            </a:r>
          </a:p>
          <a:p>
            <a:endParaRPr lang="en-US" dirty="0"/>
          </a:p>
        </p:txBody>
      </p:sp>
      <p:grpSp>
        <p:nvGrpSpPr>
          <p:cNvPr id="100" name="Content Placeholder 99"/>
          <p:cNvGrpSpPr>
            <a:grpSpLocks noGrp="1"/>
          </p:cNvGrpSpPr>
          <p:nvPr>
            <p:ph sz="half" idx="2"/>
          </p:nvPr>
        </p:nvGrpSpPr>
        <p:grpSpPr>
          <a:xfrm>
            <a:off x="4800600" y="1600200"/>
            <a:ext cx="4038600" cy="4525963"/>
            <a:chOff x="976448" y="2209800"/>
            <a:chExt cx="4281351" cy="4343400"/>
          </a:xfrm>
        </p:grpSpPr>
        <p:sp>
          <p:nvSpPr>
            <p:cNvPr id="101" name="Oval 100"/>
            <p:cNvSpPr/>
            <p:nvPr/>
          </p:nvSpPr>
          <p:spPr>
            <a:xfrm>
              <a:off x="1162594" y="2209800"/>
              <a:ext cx="1489166" cy="992777"/>
            </a:xfrm>
            <a:prstGeom prst="ellipse">
              <a:avLst/>
            </a:prstGeom>
            <a:solidFill>
              <a:srgbClr val="FFFF66"/>
            </a:solidFill>
          </p:spPr>
          <p:style>
            <a:lnRef idx="0">
              <a:schemeClr val="dk1"/>
            </a:lnRef>
            <a:fillRef idx="3">
              <a:schemeClr val="dk1"/>
            </a:fillRef>
            <a:effectRef idx="3">
              <a:schemeClr val="dk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102" name="Oval 101"/>
            <p:cNvSpPr/>
            <p:nvPr/>
          </p:nvSpPr>
          <p:spPr>
            <a:xfrm>
              <a:off x="2962002" y="2209800"/>
              <a:ext cx="1489166" cy="992777"/>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800" dirty="0" smtClean="0">
                  <a:solidFill>
                    <a:schemeClr val="tx2">
                      <a:lumMod val="50000"/>
                    </a:schemeClr>
                  </a:solidFill>
                </a:rPr>
                <a:t>B</a:t>
              </a:r>
              <a:endParaRPr lang="en-US" sz="2800" dirty="0">
                <a:solidFill>
                  <a:schemeClr val="tx2">
                    <a:lumMod val="50000"/>
                  </a:schemeClr>
                </a:solidFill>
              </a:endParaRPr>
            </a:p>
          </p:txBody>
        </p:sp>
        <p:sp>
          <p:nvSpPr>
            <p:cNvPr id="103" name="Oval 102"/>
            <p:cNvSpPr/>
            <p:nvPr/>
          </p:nvSpPr>
          <p:spPr>
            <a:xfrm>
              <a:off x="976448" y="4381500"/>
              <a:ext cx="1489166" cy="992777"/>
            </a:xfrm>
            <a:prstGeom prst="ellipse">
              <a:avLst/>
            </a:prstGeom>
            <a:ln>
              <a:solidFill>
                <a:schemeClr val="accent3">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dirty="0" smtClean="0">
                  <a:solidFill>
                    <a:schemeClr val="accent3">
                      <a:lumMod val="50000"/>
                    </a:schemeClr>
                  </a:solidFill>
                </a:rPr>
                <a:t>D</a:t>
              </a:r>
              <a:endParaRPr lang="en-US" sz="2800" dirty="0">
                <a:solidFill>
                  <a:schemeClr val="accent3">
                    <a:lumMod val="50000"/>
                  </a:schemeClr>
                </a:solidFill>
              </a:endParaRPr>
            </a:p>
          </p:txBody>
        </p:sp>
        <p:sp>
          <p:nvSpPr>
            <p:cNvPr id="104" name="Oval 103"/>
            <p:cNvSpPr/>
            <p:nvPr/>
          </p:nvSpPr>
          <p:spPr>
            <a:xfrm>
              <a:off x="1783079" y="5436326"/>
              <a:ext cx="1489166" cy="992777"/>
            </a:xfrm>
            <a:prstGeom prst="ellipse">
              <a:avLst/>
            </a:prstGeom>
            <a:solidFill>
              <a:schemeClr val="accent6">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800" dirty="0" smtClean="0">
                  <a:solidFill>
                    <a:schemeClr val="accent6">
                      <a:lumMod val="50000"/>
                    </a:schemeClr>
                  </a:solidFill>
                </a:rPr>
                <a:t>F</a:t>
              </a:r>
              <a:endParaRPr lang="en-US" sz="2800" dirty="0">
                <a:solidFill>
                  <a:schemeClr val="accent6">
                    <a:lumMod val="50000"/>
                  </a:schemeClr>
                </a:solidFill>
              </a:endParaRPr>
            </a:p>
          </p:txBody>
        </p:sp>
        <p:sp>
          <p:nvSpPr>
            <p:cNvPr id="105" name="Oval 104"/>
            <p:cNvSpPr/>
            <p:nvPr/>
          </p:nvSpPr>
          <p:spPr>
            <a:xfrm>
              <a:off x="2971800" y="4495800"/>
              <a:ext cx="1489166" cy="992777"/>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smtClean="0">
                  <a:solidFill>
                    <a:schemeClr val="accent2">
                      <a:lumMod val="50000"/>
                    </a:schemeClr>
                  </a:solidFill>
                </a:rPr>
                <a:t>E</a:t>
              </a:r>
              <a:endParaRPr lang="en-US" sz="2800" dirty="0">
                <a:solidFill>
                  <a:schemeClr val="accent2">
                    <a:lumMod val="50000"/>
                  </a:schemeClr>
                </a:solidFill>
              </a:endParaRPr>
            </a:p>
          </p:txBody>
        </p:sp>
        <p:sp>
          <p:nvSpPr>
            <p:cNvPr id="106" name="Oval 105"/>
            <p:cNvSpPr/>
            <p:nvPr/>
          </p:nvSpPr>
          <p:spPr>
            <a:xfrm>
              <a:off x="3768633" y="5560423"/>
              <a:ext cx="1489166" cy="992777"/>
            </a:xfrm>
            <a:prstGeom prst="ellipse">
              <a:avLst/>
            </a:prstGeom>
            <a:solidFill>
              <a:srgbClr val="663300"/>
            </a:solidFill>
          </p:spPr>
          <p:style>
            <a:lnRef idx="0">
              <a:schemeClr val="dk1"/>
            </a:lnRef>
            <a:fillRef idx="3">
              <a:schemeClr val="dk1"/>
            </a:fillRef>
            <a:effectRef idx="3">
              <a:schemeClr val="dk1"/>
            </a:effectRef>
            <a:fontRef idx="minor">
              <a:schemeClr val="lt1"/>
            </a:fontRef>
          </p:style>
          <p:txBody>
            <a:bodyPr rtlCol="0" anchor="ctr"/>
            <a:lstStyle/>
            <a:p>
              <a:pPr algn="ctr"/>
              <a:r>
                <a:rPr lang="en-US" sz="2800" dirty="0" smtClean="0"/>
                <a:t>G</a:t>
              </a:r>
              <a:endParaRPr lang="en-US" sz="2800" dirty="0"/>
            </a:p>
          </p:txBody>
        </p:sp>
        <p:cxnSp>
          <p:nvCxnSpPr>
            <p:cNvPr id="107" name="Straight Connector 106"/>
            <p:cNvCxnSpPr>
              <a:stCxn id="119" idx="3"/>
              <a:endCxn id="103" idx="0"/>
            </p:cNvCxnSpPr>
            <p:nvPr/>
          </p:nvCxnSpPr>
          <p:spPr>
            <a:xfrm rot="5400000">
              <a:off x="1983801" y="4013618"/>
              <a:ext cx="105112" cy="6306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19" idx="5"/>
              <a:endCxn id="105" idx="0"/>
            </p:cNvCxnSpPr>
            <p:nvPr/>
          </p:nvCxnSpPr>
          <p:spPr>
            <a:xfrm rot="16200000" flipH="1">
              <a:off x="3450827" y="4230244"/>
              <a:ext cx="219412" cy="311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a:stCxn id="103" idx="6"/>
              <a:endCxn id="105" idx="2"/>
            </p:cNvCxnSpPr>
            <p:nvPr/>
          </p:nvCxnSpPr>
          <p:spPr>
            <a:xfrm>
              <a:off x="2465614" y="4877889"/>
              <a:ext cx="506186" cy="114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103" idx="4"/>
              <a:endCxn id="104" idx="1"/>
            </p:cNvCxnSpPr>
            <p:nvPr/>
          </p:nvCxnSpPr>
          <p:spPr>
            <a:xfrm rot="16200000" flipH="1">
              <a:off x="1757378" y="5337930"/>
              <a:ext cx="207438" cy="2801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4" idx="7"/>
              <a:endCxn id="105" idx="3"/>
            </p:cNvCxnSpPr>
            <p:nvPr/>
          </p:nvCxnSpPr>
          <p:spPr>
            <a:xfrm rot="5400000" flipH="1" flipV="1">
              <a:off x="3002759" y="5394592"/>
              <a:ext cx="238527" cy="13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5" idx="5"/>
              <a:endCxn id="106" idx="0"/>
            </p:cNvCxnSpPr>
            <p:nvPr/>
          </p:nvCxnSpPr>
          <p:spPr>
            <a:xfrm rot="16200000" flipH="1">
              <a:off x="4269432" y="5316638"/>
              <a:ext cx="217235" cy="270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101" idx="4"/>
              <a:endCxn id="119" idx="1"/>
            </p:cNvCxnSpPr>
            <p:nvPr/>
          </p:nvCxnSpPr>
          <p:spPr>
            <a:xfrm rot="16200000" flipH="1">
              <a:off x="1943524" y="3166230"/>
              <a:ext cx="371812" cy="4445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102" idx="4"/>
              <a:endCxn id="119" idx="7"/>
            </p:cNvCxnSpPr>
            <p:nvPr/>
          </p:nvCxnSpPr>
          <p:spPr>
            <a:xfrm rot="5400000">
              <a:off x="3369728" y="3237532"/>
              <a:ext cx="371812" cy="3019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a:stCxn id="101" idx="6"/>
              <a:endCxn id="102" idx="2"/>
            </p:cNvCxnSpPr>
            <p:nvPr/>
          </p:nvCxnSpPr>
          <p:spPr>
            <a:xfrm>
              <a:off x="2651759" y="2706189"/>
              <a:ext cx="310243" cy="12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Curved Connector 115"/>
            <p:cNvCxnSpPr>
              <a:stCxn id="101" idx="3"/>
              <a:endCxn id="103" idx="1"/>
            </p:cNvCxnSpPr>
            <p:nvPr/>
          </p:nvCxnSpPr>
          <p:spPr>
            <a:xfrm rot="5400000">
              <a:off x="552754" y="3698966"/>
              <a:ext cx="1469701" cy="1861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7" name="Curved Connector 116"/>
            <p:cNvCxnSpPr>
              <a:stCxn id="102" idx="5"/>
              <a:endCxn id="105" idx="7"/>
            </p:cNvCxnSpPr>
            <p:nvPr/>
          </p:nvCxnSpPr>
          <p:spPr>
            <a:xfrm rot="16200000" flipH="1">
              <a:off x="3445984" y="3844289"/>
              <a:ext cx="1584001" cy="9798"/>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8" name="Curved Connector 117"/>
            <p:cNvCxnSpPr>
              <a:stCxn id="119" idx="4"/>
              <a:endCxn id="104" idx="0"/>
            </p:cNvCxnSpPr>
            <p:nvPr/>
          </p:nvCxnSpPr>
          <p:spPr>
            <a:xfrm rot="5400000">
              <a:off x="2195649" y="4753791"/>
              <a:ext cx="1014549" cy="350521"/>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119" name="Oval 118"/>
            <p:cNvSpPr/>
            <p:nvPr/>
          </p:nvSpPr>
          <p:spPr>
            <a:xfrm>
              <a:off x="2133600" y="3429000"/>
              <a:ext cx="1489166" cy="992777"/>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dirty="0" smtClean="0">
                  <a:solidFill>
                    <a:schemeClr val="accent4">
                      <a:lumMod val="50000"/>
                    </a:schemeClr>
                  </a:solidFill>
                </a:rPr>
                <a:t>C</a:t>
              </a:r>
              <a:endParaRPr lang="en-US" sz="2800" dirty="0">
                <a:solidFill>
                  <a:schemeClr val="accent4">
                    <a:lumMod val="50000"/>
                  </a:schemeClr>
                </a:solidFill>
              </a:endParaRPr>
            </a:p>
          </p:txBody>
        </p:sp>
      </p:grpSp>
      <p:sp>
        <p:nvSpPr>
          <p:cNvPr id="97" name="Freeform 96"/>
          <p:cNvSpPr/>
          <p:nvPr/>
        </p:nvSpPr>
        <p:spPr>
          <a:xfrm>
            <a:off x="5334000" y="2362200"/>
            <a:ext cx="1066800" cy="2895600"/>
          </a:xfrm>
          <a:custGeom>
            <a:avLst/>
            <a:gdLst>
              <a:gd name="connsiteX0" fmla="*/ 0 w 963561"/>
              <a:gd name="connsiteY0" fmla="*/ 0 h 2625212"/>
              <a:gd name="connsiteX1" fmla="*/ 811161 w 963561"/>
              <a:gd name="connsiteY1" fmla="*/ 663677 h 2625212"/>
              <a:gd name="connsiteX2" fmla="*/ 914400 w 963561"/>
              <a:gd name="connsiteY2" fmla="*/ 1592825 h 2625212"/>
              <a:gd name="connsiteX3" fmla="*/ 693174 w 963561"/>
              <a:gd name="connsiteY3" fmla="*/ 2625212 h 2625212"/>
            </a:gdLst>
            <a:ahLst/>
            <a:cxnLst>
              <a:cxn ang="0">
                <a:pos x="connsiteX0" y="connsiteY0"/>
              </a:cxn>
              <a:cxn ang="0">
                <a:pos x="connsiteX1" y="connsiteY1"/>
              </a:cxn>
              <a:cxn ang="0">
                <a:pos x="connsiteX2" y="connsiteY2"/>
              </a:cxn>
              <a:cxn ang="0">
                <a:pos x="connsiteX3" y="connsiteY3"/>
              </a:cxn>
            </a:cxnLst>
            <a:rect l="l" t="t" r="r" b="b"/>
            <a:pathLst>
              <a:path w="963561" h="2625212">
                <a:moveTo>
                  <a:pt x="0" y="0"/>
                </a:moveTo>
                <a:cubicBezTo>
                  <a:pt x="329380" y="199103"/>
                  <a:pt x="658761" y="398206"/>
                  <a:pt x="811161" y="663677"/>
                </a:cubicBezTo>
                <a:cubicBezTo>
                  <a:pt x="963561" y="929148"/>
                  <a:pt x="934065" y="1265903"/>
                  <a:pt x="914400" y="1592825"/>
                </a:cubicBezTo>
                <a:cubicBezTo>
                  <a:pt x="894736" y="1919748"/>
                  <a:pt x="862780" y="2187677"/>
                  <a:pt x="693174" y="2625212"/>
                </a:cubicBezTo>
              </a:path>
            </a:pathLst>
          </a:custGeom>
          <a:ln>
            <a:headEnd type="none" w="med" len="med"/>
            <a:tailEnd type="arrow"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cxnSp>
        <p:nvCxnSpPr>
          <p:cNvPr id="122" name="Straight Connector 121"/>
          <p:cNvCxnSpPr/>
          <p:nvPr/>
        </p:nvCxnSpPr>
        <p:spPr>
          <a:xfrm rot="16200000" flipH="1">
            <a:off x="6553200" y="37338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24" name="Straight Connector 123"/>
          <p:cNvCxnSpPr/>
          <p:nvPr/>
        </p:nvCxnSpPr>
        <p:spPr>
          <a:xfrm rot="16200000" flipH="1">
            <a:off x="5486400" y="48006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25" name="Straight Connector 124"/>
          <p:cNvCxnSpPr/>
          <p:nvPr/>
        </p:nvCxnSpPr>
        <p:spPr>
          <a:xfrm rot="16200000" flipH="1">
            <a:off x="5791200" y="25146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26" name="Straight Connector 125"/>
          <p:cNvCxnSpPr/>
          <p:nvPr/>
        </p:nvCxnSpPr>
        <p:spPr>
          <a:xfrm rot="5400000">
            <a:off x="6629400" y="25908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27" name="Straight Connector 126"/>
          <p:cNvCxnSpPr/>
          <p:nvPr/>
        </p:nvCxnSpPr>
        <p:spPr>
          <a:xfrm>
            <a:off x="6019800" y="1981200"/>
            <a:ext cx="762000" cy="1588"/>
          </a:xfrm>
          <a:prstGeom prst="line">
            <a:avLst/>
          </a:prstGeom>
          <a:ln>
            <a:solidFill>
              <a:schemeClr val="tx1">
                <a:lumMod val="65000"/>
                <a:lumOff val="35000"/>
              </a:schemeClr>
            </a:solidFill>
            <a:prstDash val="sysDash"/>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29" name="Straight Connector 128"/>
          <p:cNvCxnSpPr/>
          <p:nvPr/>
        </p:nvCxnSpPr>
        <p:spPr>
          <a:xfrm>
            <a:off x="2514600" y="3841956"/>
            <a:ext cx="762000" cy="1588"/>
          </a:xfrm>
          <a:prstGeom prst="line">
            <a:avLst/>
          </a:prstGeom>
          <a:ln>
            <a:solidFill>
              <a:schemeClr val="tx1">
                <a:lumMod val="65000"/>
                <a:lumOff val="35000"/>
              </a:schemeClr>
            </a:solidFill>
            <a:prstDash val="sysDash"/>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30" name="Straight Connector 129"/>
          <p:cNvCxnSpPr/>
          <p:nvPr/>
        </p:nvCxnSpPr>
        <p:spPr>
          <a:xfrm>
            <a:off x="3505200" y="3384756"/>
            <a:ext cx="762000" cy="1588"/>
          </a:xfrm>
          <a:prstGeom prst="line">
            <a:avLst/>
          </a:prstGeom>
          <a:ln>
            <a:prstDash val="solid"/>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32" name="Straight Connector 131"/>
          <p:cNvCxnSpPr/>
          <p:nvPr/>
        </p:nvCxnSpPr>
        <p:spPr>
          <a:xfrm>
            <a:off x="1295400" y="2851356"/>
            <a:ext cx="762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33" name="Freeform 132"/>
          <p:cNvSpPr/>
          <p:nvPr/>
        </p:nvSpPr>
        <p:spPr>
          <a:xfrm rot="16200000">
            <a:off x="3848100" y="2019301"/>
            <a:ext cx="152400" cy="685800"/>
          </a:xfrm>
          <a:custGeom>
            <a:avLst/>
            <a:gdLst>
              <a:gd name="connsiteX0" fmla="*/ 0 w 963561"/>
              <a:gd name="connsiteY0" fmla="*/ 0 h 2625212"/>
              <a:gd name="connsiteX1" fmla="*/ 811161 w 963561"/>
              <a:gd name="connsiteY1" fmla="*/ 663677 h 2625212"/>
              <a:gd name="connsiteX2" fmla="*/ 914400 w 963561"/>
              <a:gd name="connsiteY2" fmla="*/ 1592825 h 2625212"/>
              <a:gd name="connsiteX3" fmla="*/ 693174 w 963561"/>
              <a:gd name="connsiteY3" fmla="*/ 2625212 h 2625212"/>
            </a:gdLst>
            <a:ahLst/>
            <a:cxnLst>
              <a:cxn ang="0">
                <a:pos x="connsiteX0" y="connsiteY0"/>
              </a:cxn>
              <a:cxn ang="0">
                <a:pos x="connsiteX1" y="connsiteY1"/>
              </a:cxn>
              <a:cxn ang="0">
                <a:pos x="connsiteX2" y="connsiteY2"/>
              </a:cxn>
              <a:cxn ang="0">
                <a:pos x="connsiteX3" y="connsiteY3"/>
              </a:cxn>
            </a:cxnLst>
            <a:rect l="l" t="t" r="r" b="b"/>
            <a:pathLst>
              <a:path w="963561" h="2625212">
                <a:moveTo>
                  <a:pt x="0" y="0"/>
                </a:moveTo>
                <a:cubicBezTo>
                  <a:pt x="329380" y="199103"/>
                  <a:pt x="658761" y="398206"/>
                  <a:pt x="811161" y="663677"/>
                </a:cubicBezTo>
                <a:cubicBezTo>
                  <a:pt x="963561" y="929148"/>
                  <a:pt x="934065" y="1265903"/>
                  <a:pt x="914400" y="1592825"/>
                </a:cubicBezTo>
                <a:cubicBezTo>
                  <a:pt x="894736" y="1919748"/>
                  <a:pt x="862780" y="2187677"/>
                  <a:pt x="693174" y="2625212"/>
                </a:cubicBezTo>
              </a:path>
            </a:pathLst>
          </a:custGeom>
          <a:ln>
            <a:headEnd type="none" w="med" len="med"/>
            <a:tailEnd type="arrow"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34" name="Right Arrow 133"/>
          <p:cNvSpPr/>
          <p:nvPr/>
        </p:nvSpPr>
        <p:spPr>
          <a:xfrm>
            <a:off x="2789904" y="4267200"/>
            <a:ext cx="457200" cy="2286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137" name="Straight Connector 136"/>
          <p:cNvCxnSpPr/>
          <p:nvPr/>
        </p:nvCxnSpPr>
        <p:spPr>
          <a:xfrm>
            <a:off x="6096000" y="4191000"/>
            <a:ext cx="762000" cy="2286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39" name="Straight Connector 138"/>
          <p:cNvCxnSpPr/>
          <p:nvPr/>
        </p:nvCxnSpPr>
        <p:spPr>
          <a:xfrm flipV="1">
            <a:off x="5715000" y="3733800"/>
            <a:ext cx="762000" cy="228600"/>
          </a:xfrm>
          <a:prstGeom prst="line">
            <a:avLst/>
          </a:prstGeom>
          <a:ln>
            <a:solidFill>
              <a:schemeClr val="tx1">
                <a:lumMod val="65000"/>
                <a:lumOff val="35000"/>
              </a:schemeClr>
            </a:solidFill>
            <a:prstDash val="sysDash"/>
            <a:headEnd type="diamond" w="med" len="med"/>
            <a:tailEnd type="diamond" w="med" len="med"/>
          </a:ln>
        </p:spPr>
        <p:style>
          <a:lnRef idx="3">
            <a:schemeClr val="dk1"/>
          </a:lnRef>
          <a:fillRef idx="0">
            <a:schemeClr val="dk1"/>
          </a:fillRef>
          <a:effectRef idx="2">
            <a:schemeClr val="dk1"/>
          </a:effectRef>
          <a:fontRef idx="minor">
            <a:schemeClr val="tx1"/>
          </a:fontRef>
        </p:style>
      </p:cxnSp>
      <p:sp>
        <p:nvSpPr>
          <p:cNvPr id="42" name="TextBox 41"/>
          <p:cNvSpPr txBox="1"/>
          <p:nvPr/>
        </p:nvSpPr>
        <p:spPr>
          <a:xfrm>
            <a:off x="381000" y="4876800"/>
            <a:ext cx="4648200" cy="1200329"/>
          </a:xfrm>
          <a:prstGeom prst="rect">
            <a:avLst/>
          </a:prstGeom>
          <a:noFill/>
        </p:spPr>
        <p:txBody>
          <a:bodyPr wrap="square" rtlCol="0">
            <a:spAutoFit/>
          </a:bodyPr>
          <a:lstStyle/>
          <a:p>
            <a:r>
              <a:rPr lang="en-US" dirty="0" smtClean="0"/>
              <a:t>If any segment on the off-path tag is non-firm the 2-Tier Firm Curtailment process is not applicable.</a:t>
            </a:r>
          </a:p>
          <a:p>
            <a:r>
              <a:rPr lang="en-US" dirty="0" smtClean="0"/>
              <a:t>2-Tier firm Curtailment only applies to off-path.</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2-Tier Firm Curtailment:</a:t>
            </a:r>
            <a:br>
              <a:rPr lang="en-US" dirty="0" smtClean="0"/>
            </a:br>
            <a:r>
              <a:rPr lang="en-US" sz="4000" dirty="0" smtClean="0"/>
              <a:t>Firm Tag, Off-Path, All Agreements</a:t>
            </a:r>
            <a:endParaRPr lang="en-US" dirty="0"/>
          </a:p>
        </p:txBody>
      </p:sp>
      <p:sp>
        <p:nvSpPr>
          <p:cNvPr id="98" name="Content Placeholder 97"/>
          <p:cNvSpPr>
            <a:spLocks noGrp="1"/>
          </p:cNvSpPr>
          <p:nvPr>
            <p:ph sz="half" idx="1"/>
          </p:nvPr>
        </p:nvSpPr>
        <p:spPr>
          <a:xfrm>
            <a:off x="228600" y="1600200"/>
            <a:ext cx="4191000" cy="4953000"/>
          </a:xfrm>
        </p:spPr>
        <p:txBody>
          <a:bodyPr>
            <a:normAutofit/>
          </a:bodyPr>
          <a:lstStyle/>
          <a:p>
            <a:r>
              <a:rPr lang="en-US" dirty="0" err="1" smtClean="0"/>
              <a:t>Senario</a:t>
            </a:r>
            <a:r>
              <a:rPr lang="en-US" dirty="0" smtClean="0"/>
              <a:t>:</a:t>
            </a:r>
          </a:p>
          <a:p>
            <a:pPr lvl="1"/>
            <a:r>
              <a:rPr lang="en-US" dirty="0" smtClean="0"/>
              <a:t>Firm Tag</a:t>
            </a:r>
          </a:p>
          <a:p>
            <a:pPr lvl="1"/>
            <a:r>
              <a:rPr lang="en-US" dirty="0" smtClean="0"/>
              <a:t>Off-Path Congestion</a:t>
            </a:r>
          </a:p>
          <a:p>
            <a:pPr lvl="1"/>
            <a:r>
              <a:rPr lang="en-US" dirty="0" smtClean="0"/>
              <a:t>All Coordinate </a:t>
            </a:r>
            <a:r>
              <a:rPr lang="en-US" dirty="0" err="1" smtClean="0"/>
              <a:t>Agmts</a:t>
            </a:r>
            <a:endParaRPr lang="en-US" dirty="0" smtClean="0"/>
          </a:p>
          <a:p>
            <a:r>
              <a:rPr lang="en-US" dirty="0" smtClean="0"/>
              <a:t>D is </a:t>
            </a:r>
            <a:r>
              <a:rPr lang="en-US" dirty="0" smtClean="0"/>
              <a:t>coordinated </a:t>
            </a:r>
            <a:r>
              <a:rPr lang="en-US" dirty="0" smtClean="0"/>
              <a:t>with all TSPs on contract path: </a:t>
            </a:r>
            <a:br>
              <a:rPr lang="en-US" dirty="0" smtClean="0"/>
            </a:br>
            <a:r>
              <a:rPr lang="en-US" dirty="0" smtClean="0">
                <a:solidFill>
                  <a:srgbClr val="CC9900"/>
                </a:solidFill>
              </a:rPr>
              <a:t>A</a:t>
            </a:r>
            <a:r>
              <a:rPr lang="en-US" dirty="0" smtClean="0"/>
              <a:t>-</a:t>
            </a:r>
            <a:r>
              <a:rPr lang="en-US" dirty="0" smtClean="0">
                <a:solidFill>
                  <a:schemeClr val="accent4">
                    <a:lumMod val="50000"/>
                  </a:schemeClr>
                </a:solidFill>
              </a:rPr>
              <a:t>C</a:t>
            </a:r>
            <a:r>
              <a:rPr lang="en-US" dirty="0" smtClean="0"/>
              <a:t>-</a:t>
            </a:r>
            <a:r>
              <a:rPr lang="en-US" dirty="0" smtClean="0">
                <a:solidFill>
                  <a:schemeClr val="accent6">
                    <a:lumMod val="50000"/>
                  </a:schemeClr>
                </a:solidFill>
              </a:rPr>
              <a:t>F</a:t>
            </a:r>
          </a:p>
          <a:p>
            <a:r>
              <a:rPr lang="en-US" dirty="0" smtClean="0">
                <a:solidFill>
                  <a:schemeClr val="accent6">
                    <a:lumMod val="50000"/>
                  </a:schemeClr>
                </a:solidFill>
              </a:rPr>
              <a:t>Tag is Last-to-Curtail</a:t>
            </a:r>
          </a:p>
        </p:txBody>
      </p:sp>
      <p:grpSp>
        <p:nvGrpSpPr>
          <p:cNvPr id="2" name="Content Placeholder 99"/>
          <p:cNvGrpSpPr>
            <a:grpSpLocks noGrp="1"/>
          </p:cNvGrpSpPr>
          <p:nvPr>
            <p:ph sz="half" idx="2"/>
          </p:nvPr>
        </p:nvGrpSpPr>
        <p:grpSpPr>
          <a:xfrm>
            <a:off x="4800600" y="1600200"/>
            <a:ext cx="4038600" cy="4525963"/>
            <a:chOff x="976448" y="2209800"/>
            <a:chExt cx="4281351" cy="4343400"/>
          </a:xfrm>
        </p:grpSpPr>
        <p:sp>
          <p:nvSpPr>
            <p:cNvPr id="101" name="Oval 100"/>
            <p:cNvSpPr/>
            <p:nvPr/>
          </p:nvSpPr>
          <p:spPr>
            <a:xfrm>
              <a:off x="1162594" y="2209800"/>
              <a:ext cx="1489166" cy="992777"/>
            </a:xfrm>
            <a:prstGeom prst="ellipse">
              <a:avLst/>
            </a:prstGeom>
            <a:solidFill>
              <a:srgbClr val="FFFF66"/>
            </a:solidFill>
          </p:spPr>
          <p:style>
            <a:lnRef idx="0">
              <a:schemeClr val="dk1"/>
            </a:lnRef>
            <a:fillRef idx="3">
              <a:schemeClr val="dk1"/>
            </a:fillRef>
            <a:effectRef idx="3">
              <a:schemeClr val="dk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102" name="Oval 101"/>
            <p:cNvSpPr/>
            <p:nvPr/>
          </p:nvSpPr>
          <p:spPr>
            <a:xfrm>
              <a:off x="2962002" y="2209800"/>
              <a:ext cx="1489166" cy="992777"/>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800" dirty="0" smtClean="0">
                  <a:solidFill>
                    <a:schemeClr val="tx2">
                      <a:lumMod val="50000"/>
                    </a:schemeClr>
                  </a:solidFill>
                </a:rPr>
                <a:t>B</a:t>
              </a:r>
              <a:endParaRPr lang="en-US" sz="2800" dirty="0">
                <a:solidFill>
                  <a:schemeClr val="tx2">
                    <a:lumMod val="50000"/>
                  </a:schemeClr>
                </a:solidFill>
              </a:endParaRPr>
            </a:p>
          </p:txBody>
        </p:sp>
        <p:sp>
          <p:nvSpPr>
            <p:cNvPr id="103" name="Oval 102"/>
            <p:cNvSpPr/>
            <p:nvPr/>
          </p:nvSpPr>
          <p:spPr>
            <a:xfrm>
              <a:off x="976448" y="4381500"/>
              <a:ext cx="1489166" cy="992777"/>
            </a:xfrm>
            <a:prstGeom prst="ellipse">
              <a:avLst/>
            </a:prstGeom>
            <a:ln>
              <a:solidFill>
                <a:schemeClr val="accent3">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dirty="0" smtClean="0">
                  <a:solidFill>
                    <a:schemeClr val="accent3">
                      <a:lumMod val="50000"/>
                    </a:schemeClr>
                  </a:solidFill>
                </a:rPr>
                <a:t>D</a:t>
              </a:r>
              <a:endParaRPr lang="en-US" sz="2800" dirty="0">
                <a:solidFill>
                  <a:schemeClr val="accent3">
                    <a:lumMod val="50000"/>
                  </a:schemeClr>
                </a:solidFill>
              </a:endParaRPr>
            </a:p>
          </p:txBody>
        </p:sp>
        <p:sp>
          <p:nvSpPr>
            <p:cNvPr id="104" name="Oval 103"/>
            <p:cNvSpPr/>
            <p:nvPr/>
          </p:nvSpPr>
          <p:spPr>
            <a:xfrm>
              <a:off x="1783079" y="5436326"/>
              <a:ext cx="1489166" cy="992777"/>
            </a:xfrm>
            <a:prstGeom prst="ellipse">
              <a:avLst/>
            </a:prstGeom>
            <a:solidFill>
              <a:schemeClr val="accent6">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800" dirty="0" smtClean="0">
                  <a:solidFill>
                    <a:schemeClr val="accent6">
                      <a:lumMod val="50000"/>
                    </a:schemeClr>
                  </a:solidFill>
                </a:rPr>
                <a:t>F</a:t>
              </a:r>
              <a:endParaRPr lang="en-US" sz="2800" dirty="0">
                <a:solidFill>
                  <a:schemeClr val="accent6">
                    <a:lumMod val="50000"/>
                  </a:schemeClr>
                </a:solidFill>
              </a:endParaRPr>
            </a:p>
          </p:txBody>
        </p:sp>
        <p:sp>
          <p:nvSpPr>
            <p:cNvPr id="105" name="Oval 104"/>
            <p:cNvSpPr/>
            <p:nvPr/>
          </p:nvSpPr>
          <p:spPr>
            <a:xfrm>
              <a:off x="2971800" y="4495800"/>
              <a:ext cx="1489166" cy="992777"/>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smtClean="0">
                  <a:solidFill>
                    <a:schemeClr val="accent2">
                      <a:lumMod val="50000"/>
                    </a:schemeClr>
                  </a:solidFill>
                </a:rPr>
                <a:t>E</a:t>
              </a:r>
              <a:endParaRPr lang="en-US" sz="2800" dirty="0">
                <a:solidFill>
                  <a:schemeClr val="accent2">
                    <a:lumMod val="50000"/>
                  </a:schemeClr>
                </a:solidFill>
              </a:endParaRPr>
            </a:p>
          </p:txBody>
        </p:sp>
        <p:sp>
          <p:nvSpPr>
            <p:cNvPr id="106" name="Oval 105"/>
            <p:cNvSpPr/>
            <p:nvPr/>
          </p:nvSpPr>
          <p:spPr>
            <a:xfrm>
              <a:off x="3768633" y="5560423"/>
              <a:ext cx="1489166" cy="992777"/>
            </a:xfrm>
            <a:prstGeom prst="ellipse">
              <a:avLst/>
            </a:prstGeom>
            <a:solidFill>
              <a:srgbClr val="663300"/>
            </a:solidFill>
          </p:spPr>
          <p:style>
            <a:lnRef idx="0">
              <a:schemeClr val="dk1"/>
            </a:lnRef>
            <a:fillRef idx="3">
              <a:schemeClr val="dk1"/>
            </a:fillRef>
            <a:effectRef idx="3">
              <a:schemeClr val="dk1"/>
            </a:effectRef>
            <a:fontRef idx="minor">
              <a:schemeClr val="lt1"/>
            </a:fontRef>
          </p:style>
          <p:txBody>
            <a:bodyPr rtlCol="0" anchor="ctr"/>
            <a:lstStyle/>
            <a:p>
              <a:pPr algn="ctr"/>
              <a:r>
                <a:rPr lang="en-US" sz="2800" dirty="0" smtClean="0"/>
                <a:t>G</a:t>
              </a:r>
              <a:endParaRPr lang="en-US" sz="2800" dirty="0"/>
            </a:p>
          </p:txBody>
        </p:sp>
        <p:cxnSp>
          <p:nvCxnSpPr>
            <p:cNvPr id="107" name="Straight Connector 106"/>
            <p:cNvCxnSpPr>
              <a:stCxn id="119" idx="3"/>
              <a:endCxn id="103" idx="0"/>
            </p:cNvCxnSpPr>
            <p:nvPr/>
          </p:nvCxnSpPr>
          <p:spPr>
            <a:xfrm rot="5400000">
              <a:off x="1983801" y="4013618"/>
              <a:ext cx="105112" cy="6306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19" idx="5"/>
              <a:endCxn id="105" idx="0"/>
            </p:cNvCxnSpPr>
            <p:nvPr/>
          </p:nvCxnSpPr>
          <p:spPr>
            <a:xfrm rot="16200000" flipH="1">
              <a:off x="3450827" y="4230244"/>
              <a:ext cx="219412" cy="311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a:stCxn id="103" idx="6"/>
              <a:endCxn id="105" idx="2"/>
            </p:cNvCxnSpPr>
            <p:nvPr/>
          </p:nvCxnSpPr>
          <p:spPr>
            <a:xfrm>
              <a:off x="2465614" y="4877889"/>
              <a:ext cx="506186" cy="114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103" idx="4"/>
              <a:endCxn id="104" idx="1"/>
            </p:cNvCxnSpPr>
            <p:nvPr/>
          </p:nvCxnSpPr>
          <p:spPr>
            <a:xfrm rot="16200000" flipH="1">
              <a:off x="1757378" y="5337930"/>
              <a:ext cx="207438" cy="2801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4" idx="7"/>
              <a:endCxn id="105" idx="3"/>
            </p:cNvCxnSpPr>
            <p:nvPr/>
          </p:nvCxnSpPr>
          <p:spPr>
            <a:xfrm rot="5400000" flipH="1" flipV="1">
              <a:off x="3002759" y="5394592"/>
              <a:ext cx="238527" cy="13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5" idx="5"/>
              <a:endCxn id="106" idx="0"/>
            </p:cNvCxnSpPr>
            <p:nvPr/>
          </p:nvCxnSpPr>
          <p:spPr>
            <a:xfrm rot="16200000" flipH="1">
              <a:off x="4269432" y="5316638"/>
              <a:ext cx="217235" cy="270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101" idx="4"/>
              <a:endCxn id="119" idx="1"/>
            </p:cNvCxnSpPr>
            <p:nvPr/>
          </p:nvCxnSpPr>
          <p:spPr>
            <a:xfrm rot="16200000" flipH="1">
              <a:off x="1943524" y="3166230"/>
              <a:ext cx="371812" cy="4445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102" idx="4"/>
              <a:endCxn id="119" idx="7"/>
            </p:cNvCxnSpPr>
            <p:nvPr/>
          </p:nvCxnSpPr>
          <p:spPr>
            <a:xfrm rot="5400000">
              <a:off x="3369728" y="3237532"/>
              <a:ext cx="371812" cy="3019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a:stCxn id="101" idx="6"/>
              <a:endCxn id="102" idx="2"/>
            </p:cNvCxnSpPr>
            <p:nvPr/>
          </p:nvCxnSpPr>
          <p:spPr>
            <a:xfrm>
              <a:off x="2651759" y="2706189"/>
              <a:ext cx="310243" cy="12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Curved Connector 115"/>
            <p:cNvCxnSpPr>
              <a:stCxn id="101" idx="3"/>
              <a:endCxn id="103" idx="1"/>
            </p:cNvCxnSpPr>
            <p:nvPr/>
          </p:nvCxnSpPr>
          <p:spPr>
            <a:xfrm rot="5400000">
              <a:off x="552754" y="3698966"/>
              <a:ext cx="1469701" cy="1861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7" name="Curved Connector 116"/>
            <p:cNvCxnSpPr>
              <a:stCxn id="102" idx="5"/>
              <a:endCxn id="105" idx="7"/>
            </p:cNvCxnSpPr>
            <p:nvPr/>
          </p:nvCxnSpPr>
          <p:spPr>
            <a:xfrm rot="16200000" flipH="1">
              <a:off x="3445984" y="3844289"/>
              <a:ext cx="1584001" cy="9798"/>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8" name="Curved Connector 117"/>
            <p:cNvCxnSpPr>
              <a:stCxn id="119" idx="4"/>
              <a:endCxn id="104" idx="0"/>
            </p:cNvCxnSpPr>
            <p:nvPr/>
          </p:nvCxnSpPr>
          <p:spPr>
            <a:xfrm rot="5400000">
              <a:off x="2195649" y="4753791"/>
              <a:ext cx="1014549" cy="350521"/>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119" name="Oval 118"/>
            <p:cNvSpPr/>
            <p:nvPr/>
          </p:nvSpPr>
          <p:spPr>
            <a:xfrm>
              <a:off x="2133600" y="3429000"/>
              <a:ext cx="1489166" cy="992777"/>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dirty="0" smtClean="0">
                  <a:solidFill>
                    <a:schemeClr val="accent4">
                      <a:lumMod val="50000"/>
                    </a:schemeClr>
                  </a:solidFill>
                </a:rPr>
                <a:t>C</a:t>
              </a:r>
              <a:endParaRPr lang="en-US" sz="2800" dirty="0">
                <a:solidFill>
                  <a:schemeClr val="accent4">
                    <a:lumMod val="50000"/>
                  </a:schemeClr>
                </a:solidFill>
              </a:endParaRPr>
            </a:p>
          </p:txBody>
        </p:sp>
      </p:grpSp>
      <p:cxnSp>
        <p:nvCxnSpPr>
          <p:cNvPr id="124" name="Straight Connector 123"/>
          <p:cNvCxnSpPr/>
          <p:nvPr/>
        </p:nvCxnSpPr>
        <p:spPr>
          <a:xfrm rot="16200000" flipH="1">
            <a:off x="5486400" y="48006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125" name="Straight Connector 124"/>
          <p:cNvCxnSpPr/>
          <p:nvPr/>
        </p:nvCxnSpPr>
        <p:spPr>
          <a:xfrm rot="16200000" flipH="1">
            <a:off x="5791200" y="25146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36" name="Straight Connector 35"/>
          <p:cNvCxnSpPr/>
          <p:nvPr/>
        </p:nvCxnSpPr>
        <p:spPr>
          <a:xfrm flipV="1">
            <a:off x="5715000" y="3733800"/>
            <a:ext cx="762000" cy="228600"/>
          </a:xfrm>
          <a:prstGeom prst="line">
            <a:avLst/>
          </a:prstGeom>
          <a:ln>
            <a:solidFill>
              <a:schemeClr val="tx1">
                <a:lumMod val="65000"/>
                <a:lumOff val="35000"/>
              </a:schemeClr>
            </a:solidFill>
            <a:prstDash val="solid"/>
            <a:headEnd type="diamond" w="med" len="med"/>
            <a:tailEnd type="diamond" w="med" len="med"/>
          </a:ln>
        </p:spPr>
        <p:style>
          <a:lnRef idx="3">
            <a:schemeClr val="dk1"/>
          </a:lnRef>
          <a:fillRef idx="0">
            <a:schemeClr val="dk1"/>
          </a:fillRef>
          <a:effectRef idx="2">
            <a:schemeClr val="dk1"/>
          </a:effectRef>
          <a:fontRef idx="minor">
            <a:schemeClr val="tx1"/>
          </a:fontRef>
        </p:style>
      </p:cxnSp>
      <p:sp>
        <p:nvSpPr>
          <p:cNvPr id="97" name="Freeform 96"/>
          <p:cNvSpPr/>
          <p:nvPr/>
        </p:nvSpPr>
        <p:spPr>
          <a:xfrm>
            <a:off x="5334000" y="2362200"/>
            <a:ext cx="1066800" cy="2895600"/>
          </a:xfrm>
          <a:custGeom>
            <a:avLst/>
            <a:gdLst>
              <a:gd name="connsiteX0" fmla="*/ 0 w 963561"/>
              <a:gd name="connsiteY0" fmla="*/ 0 h 2625212"/>
              <a:gd name="connsiteX1" fmla="*/ 811161 w 963561"/>
              <a:gd name="connsiteY1" fmla="*/ 663677 h 2625212"/>
              <a:gd name="connsiteX2" fmla="*/ 914400 w 963561"/>
              <a:gd name="connsiteY2" fmla="*/ 1592825 h 2625212"/>
              <a:gd name="connsiteX3" fmla="*/ 693174 w 963561"/>
              <a:gd name="connsiteY3" fmla="*/ 2625212 h 2625212"/>
            </a:gdLst>
            <a:ahLst/>
            <a:cxnLst>
              <a:cxn ang="0">
                <a:pos x="connsiteX0" y="connsiteY0"/>
              </a:cxn>
              <a:cxn ang="0">
                <a:pos x="connsiteX1" y="connsiteY1"/>
              </a:cxn>
              <a:cxn ang="0">
                <a:pos x="connsiteX2" y="connsiteY2"/>
              </a:cxn>
              <a:cxn ang="0">
                <a:pos x="connsiteX3" y="connsiteY3"/>
              </a:cxn>
            </a:cxnLst>
            <a:rect l="l" t="t" r="r" b="b"/>
            <a:pathLst>
              <a:path w="963561" h="2625212">
                <a:moveTo>
                  <a:pt x="0" y="0"/>
                </a:moveTo>
                <a:cubicBezTo>
                  <a:pt x="329380" y="199103"/>
                  <a:pt x="658761" y="398206"/>
                  <a:pt x="811161" y="663677"/>
                </a:cubicBezTo>
                <a:cubicBezTo>
                  <a:pt x="963561" y="929148"/>
                  <a:pt x="934065" y="1265903"/>
                  <a:pt x="914400" y="1592825"/>
                </a:cubicBezTo>
                <a:cubicBezTo>
                  <a:pt x="894736" y="1919748"/>
                  <a:pt x="862780" y="2187677"/>
                  <a:pt x="693174" y="2625212"/>
                </a:cubicBezTo>
              </a:path>
            </a:pathLst>
          </a:custGeom>
          <a:ln>
            <a:headEnd type="none" w="med" len="med"/>
            <a:tailEnd type="arrow"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cxnSp>
        <p:nvCxnSpPr>
          <p:cNvPr id="40" name="Straight Connector 39"/>
          <p:cNvCxnSpPr/>
          <p:nvPr/>
        </p:nvCxnSpPr>
        <p:spPr>
          <a:xfrm rot="5400000" flipH="1" flipV="1">
            <a:off x="4381500" y="3086100"/>
            <a:ext cx="1828800" cy="228600"/>
          </a:xfrm>
          <a:prstGeom prst="line">
            <a:avLst/>
          </a:prstGeom>
          <a:ln>
            <a:solidFill>
              <a:schemeClr val="tx1">
                <a:lumMod val="65000"/>
                <a:lumOff val="35000"/>
              </a:schemeClr>
            </a:solidFill>
            <a:prstDash val="sysDash"/>
            <a:headEnd type="diamond" w="med" len="med"/>
            <a:tailEnd type="diamond" w="med" len="med"/>
          </a:ln>
        </p:spPr>
        <p:style>
          <a:lnRef idx="3">
            <a:schemeClr val="dk1"/>
          </a:lnRef>
          <a:fillRef idx="0">
            <a:schemeClr val="dk1"/>
          </a:fillRef>
          <a:effectRef idx="2">
            <a:schemeClr val="dk1"/>
          </a:effectRef>
          <a:fontRef idx="minor">
            <a:schemeClr val="tx1"/>
          </a:fontRef>
        </p:style>
      </p:cxnSp>
      <p:sp>
        <p:nvSpPr>
          <p:cNvPr id="42" name="Right Arrow 41"/>
          <p:cNvSpPr/>
          <p:nvPr/>
        </p:nvSpPr>
        <p:spPr>
          <a:xfrm rot="5400000">
            <a:off x="4991100" y="4381500"/>
            <a:ext cx="457200" cy="2286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2-Tier Firm Curtailment:</a:t>
            </a:r>
            <a:br>
              <a:rPr lang="en-US" dirty="0" smtClean="0"/>
            </a:br>
            <a:r>
              <a:rPr lang="en-US" sz="4000" dirty="0" smtClean="0"/>
              <a:t>Firm Tag, Off-Path, Some Agreements</a:t>
            </a:r>
            <a:endParaRPr lang="en-US" dirty="0"/>
          </a:p>
        </p:txBody>
      </p:sp>
      <p:sp>
        <p:nvSpPr>
          <p:cNvPr id="98" name="Content Placeholder 97"/>
          <p:cNvSpPr>
            <a:spLocks noGrp="1"/>
          </p:cNvSpPr>
          <p:nvPr>
            <p:ph sz="half" idx="1"/>
          </p:nvPr>
        </p:nvSpPr>
        <p:spPr>
          <a:xfrm>
            <a:off x="228600" y="1600200"/>
            <a:ext cx="4191000" cy="4953000"/>
          </a:xfrm>
        </p:spPr>
        <p:txBody>
          <a:bodyPr>
            <a:normAutofit/>
          </a:bodyPr>
          <a:lstStyle/>
          <a:p>
            <a:r>
              <a:rPr lang="en-US" dirty="0" err="1" smtClean="0"/>
              <a:t>Senario</a:t>
            </a:r>
            <a:r>
              <a:rPr lang="en-US" dirty="0" smtClean="0"/>
              <a:t>:</a:t>
            </a:r>
          </a:p>
          <a:p>
            <a:pPr lvl="1"/>
            <a:r>
              <a:rPr lang="en-US" dirty="0" smtClean="0"/>
              <a:t>Firm Tag</a:t>
            </a:r>
          </a:p>
          <a:p>
            <a:pPr lvl="1"/>
            <a:r>
              <a:rPr lang="en-US" dirty="0" smtClean="0"/>
              <a:t>Off-Path Congestion</a:t>
            </a:r>
          </a:p>
          <a:p>
            <a:pPr lvl="1"/>
            <a:r>
              <a:rPr lang="en-US" dirty="0" smtClean="0"/>
              <a:t>All Coordinate </a:t>
            </a:r>
            <a:r>
              <a:rPr lang="en-US" dirty="0" err="1" smtClean="0"/>
              <a:t>Agmts</a:t>
            </a:r>
            <a:endParaRPr lang="en-US" dirty="0" smtClean="0"/>
          </a:p>
          <a:p>
            <a:r>
              <a:rPr lang="en-US" dirty="0" smtClean="0"/>
              <a:t>D is </a:t>
            </a:r>
            <a:r>
              <a:rPr lang="en-US" dirty="0" smtClean="0"/>
              <a:t>not coordinated </a:t>
            </a:r>
            <a:r>
              <a:rPr lang="en-US" dirty="0" smtClean="0"/>
              <a:t>with all TSPs on contract path: </a:t>
            </a:r>
            <a:br>
              <a:rPr lang="en-US" dirty="0" smtClean="0"/>
            </a:br>
            <a:r>
              <a:rPr lang="en-US" dirty="0" smtClean="0">
                <a:solidFill>
                  <a:srgbClr val="CC9900"/>
                </a:solidFill>
              </a:rPr>
              <a:t>A</a:t>
            </a:r>
            <a:r>
              <a:rPr lang="en-US" dirty="0" smtClean="0"/>
              <a:t>-</a:t>
            </a:r>
            <a:r>
              <a:rPr lang="en-US" dirty="0" smtClean="0">
                <a:solidFill>
                  <a:schemeClr val="accent4">
                    <a:lumMod val="50000"/>
                  </a:schemeClr>
                </a:solidFill>
              </a:rPr>
              <a:t>C</a:t>
            </a:r>
            <a:r>
              <a:rPr lang="en-US" dirty="0" smtClean="0"/>
              <a:t>-</a:t>
            </a:r>
            <a:r>
              <a:rPr lang="en-US" dirty="0" smtClean="0">
                <a:solidFill>
                  <a:schemeClr val="accent6">
                    <a:lumMod val="50000"/>
                  </a:schemeClr>
                </a:solidFill>
              </a:rPr>
              <a:t>F</a:t>
            </a:r>
          </a:p>
          <a:p>
            <a:r>
              <a:rPr lang="en-US" dirty="0" smtClean="0">
                <a:solidFill>
                  <a:schemeClr val="accent6">
                    <a:lumMod val="50000"/>
                  </a:schemeClr>
                </a:solidFill>
              </a:rPr>
              <a:t>Tag is </a:t>
            </a:r>
            <a:r>
              <a:rPr lang="en-US" dirty="0" smtClean="0">
                <a:solidFill>
                  <a:schemeClr val="accent6">
                    <a:lumMod val="50000"/>
                  </a:schemeClr>
                </a:solidFill>
              </a:rPr>
              <a:t>First-to-Curtail</a:t>
            </a:r>
            <a:endParaRPr lang="en-US" dirty="0" smtClean="0">
              <a:solidFill>
                <a:schemeClr val="accent6">
                  <a:lumMod val="50000"/>
                </a:schemeClr>
              </a:solidFill>
            </a:endParaRPr>
          </a:p>
        </p:txBody>
      </p:sp>
      <p:grpSp>
        <p:nvGrpSpPr>
          <p:cNvPr id="2" name="Content Placeholder 99"/>
          <p:cNvGrpSpPr>
            <a:grpSpLocks noGrp="1"/>
          </p:cNvGrpSpPr>
          <p:nvPr>
            <p:ph sz="half" idx="2"/>
          </p:nvPr>
        </p:nvGrpSpPr>
        <p:grpSpPr>
          <a:xfrm>
            <a:off x="4800600" y="1600200"/>
            <a:ext cx="4038600" cy="4525963"/>
            <a:chOff x="976448" y="2209800"/>
            <a:chExt cx="4281351" cy="4343400"/>
          </a:xfrm>
        </p:grpSpPr>
        <p:sp>
          <p:nvSpPr>
            <p:cNvPr id="101" name="Oval 100"/>
            <p:cNvSpPr/>
            <p:nvPr/>
          </p:nvSpPr>
          <p:spPr>
            <a:xfrm>
              <a:off x="1162594" y="2209800"/>
              <a:ext cx="1489166" cy="992777"/>
            </a:xfrm>
            <a:prstGeom prst="ellipse">
              <a:avLst/>
            </a:prstGeom>
            <a:solidFill>
              <a:srgbClr val="FFFF66"/>
            </a:solidFill>
          </p:spPr>
          <p:style>
            <a:lnRef idx="0">
              <a:schemeClr val="dk1"/>
            </a:lnRef>
            <a:fillRef idx="3">
              <a:schemeClr val="dk1"/>
            </a:fillRef>
            <a:effectRef idx="3">
              <a:schemeClr val="dk1"/>
            </a:effectRef>
            <a:fontRef idx="minor">
              <a:schemeClr val="lt1"/>
            </a:fontRef>
          </p:style>
          <p:txBody>
            <a:bodyPr rtlCol="0" anchor="ctr"/>
            <a:lstStyle/>
            <a:p>
              <a:pPr algn="ctr"/>
              <a:r>
                <a:rPr lang="en-US" sz="2800" dirty="0" smtClean="0">
                  <a:solidFill>
                    <a:schemeClr val="tx1"/>
                  </a:solidFill>
                </a:rPr>
                <a:t>A</a:t>
              </a:r>
              <a:endParaRPr lang="en-US" sz="2800" dirty="0">
                <a:solidFill>
                  <a:schemeClr val="tx1"/>
                </a:solidFill>
              </a:endParaRPr>
            </a:p>
          </p:txBody>
        </p:sp>
        <p:sp>
          <p:nvSpPr>
            <p:cNvPr id="102" name="Oval 101"/>
            <p:cNvSpPr/>
            <p:nvPr/>
          </p:nvSpPr>
          <p:spPr>
            <a:xfrm>
              <a:off x="2962002" y="2209800"/>
              <a:ext cx="1489166" cy="992777"/>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800" dirty="0" smtClean="0">
                  <a:solidFill>
                    <a:schemeClr val="tx2">
                      <a:lumMod val="50000"/>
                    </a:schemeClr>
                  </a:solidFill>
                </a:rPr>
                <a:t>B</a:t>
              </a:r>
              <a:endParaRPr lang="en-US" sz="2800" dirty="0">
                <a:solidFill>
                  <a:schemeClr val="tx2">
                    <a:lumMod val="50000"/>
                  </a:schemeClr>
                </a:solidFill>
              </a:endParaRPr>
            </a:p>
          </p:txBody>
        </p:sp>
        <p:sp>
          <p:nvSpPr>
            <p:cNvPr id="103" name="Oval 102"/>
            <p:cNvSpPr/>
            <p:nvPr/>
          </p:nvSpPr>
          <p:spPr>
            <a:xfrm>
              <a:off x="976448" y="4381500"/>
              <a:ext cx="1489166" cy="992777"/>
            </a:xfrm>
            <a:prstGeom prst="ellipse">
              <a:avLst/>
            </a:prstGeom>
            <a:ln>
              <a:solidFill>
                <a:schemeClr val="accent3">
                  <a:lumMod val="60000"/>
                  <a:lumOff val="40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800" dirty="0" smtClean="0">
                  <a:solidFill>
                    <a:schemeClr val="accent3">
                      <a:lumMod val="50000"/>
                    </a:schemeClr>
                  </a:solidFill>
                </a:rPr>
                <a:t>D</a:t>
              </a:r>
              <a:endParaRPr lang="en-US" sz="2800" dirty="0">
                <a:solidFill>
                  <a:schemeClr val="accent3">
                    <a:lumMod val="50000"/>
                  </a:schemeClr>
                </a:solidFill>
              </a:endParaRPr>
            </a:p>
          </p:txBody>
        </p:sp>
        <p:sp>
          <p:nvSpPr>
            <p:cNvPr id="104" name="Oval 103"/>
            <p:cNvSpPr/>
            <p:nvPr/>
          </p:nvSpPr>
          <p:spPr>
            <a:xfrm>
              <a:off x="1783079" y="5436326"/>
              <a:ext cx="1489166" cy="992777"/>
            </a:xfrm>
            <a:prstGeom prst="ellipse">
              <a:avLst/>
            </a:prstGeom>
            <a:solidFill>
              <a:schemeClr val="accent6">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800" dirty="0" smtClean="0">
                  <a:solidFill>
                    <a:schemeClr val="accent6">
                      <a:lumMod val="50000"/>
                    </a:schemeClr>
                  </a:solidFill>
                </a:rPr>
                <a:t>F</a:t>
              </a:r>
              <a:endParaRPr lang="en-US" sz="2800" dirty="0">
                <a:solidFill>
                  <a:schemeClr val="accent6">
                    <a:lumMod val="50000"/>
                  </a:schemeClr>
                </a:solidFill>
              </a:endParaRPr>
            </a:p>
          </p:txBody>
        </p:sp>
        <p:sp>
          <p:nvSpPr>
            <p:cNvPr id="105" name="Oval 104"/>
            <p:cNvSpPr/>
            <p:nvPr/>
          </p:nvSpPr>
          <p:spPr>
            <a:xfrm>
              <a:off x="2971800" y="4495800"/>
              <a:ext cx="1489166" cy="992777"/>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dirty="0" smtClean="0">
                  <a:solidFill>
                    <a:schemeClr val="accent2">
                      <a:lumMod val="50000"/>
                    </a:schemeClr>
                  </a:solidFill>
                </a:rPr>
                <a:t>E</a:t>
              </a:r>
              <a:endParaRPr lang="en-US" sz="2800" dirty="0">
                <a:solidFill>
                  <a:schemeClr val="accent2">
                    <a:lumMod val="50000"/>
                  </a:schemeClr>
                </a:solidFill>
              </a:endParaRPr>
            </a:p>
          </p:txBody>
        </p:sp>
        <p:sp>
          <p:nvSpPr>
            <p:cNvPr id="106" name="Oval 105"/>
            <p:cNvSpPr/>
            <p:nvPr/>
          </p:nvSpPr>
          <p:spPr>
            <a:xfrm>
              <a:off x="3768633" y="5560423"/>
              <a:ext cx="1489166" cy="992777"/>
            </a:xfrm>
            <a:prstGeom prst="ellipse">
              <a:avLst/>
            </a:prstGeom>
            <a:solidFill>
              <a:srgbClr val="663300"/>
            </a:solidFill>
          </p:spPr>
          <p:style>
            <a:lnRef idx="0">
              <a:schemeClr val="dk1"/>
            </a:lnRef>
            <a:fillRef idx="3">
              <a:schemeClr val="dk1"/>
            </a:fillRef>
            <a:effectRef idx="3">
              <a:schemeClr val="dk1"/>
            </a:effectRef>
            <a:fontRef idx="minor">
              <a:schemeClr val="lt1"/>
            </a:fontRef>
          </p:style>
          <p:txBody>
            <a:bodyPr rtlCol="0" anchor="ctr"/>
            <a:lstStyle/>
            <a:p>
              <a:pPr algn="ctr"/>
              <a:r>
                <a:rPr lang="en-US" sz="2800" dirty="0" smtClean="0"/>
                <a:t>G</a:t>
              </a:r>
              <a:endParaRPr lang="en-US" sz="2800" dirty="0"/>
            </a:p>
          </p:txBody>
        </p:sp>
        <p:cxnSp>
          <p:nvCxnSpPr>
            <p:cNvPr id="107" name="Straight Connector 106"/>
            <p:cNvCxnSpPr>
              <a:stCxn id="119" idx="3"/>
              <a:endCxn id="103" idx="0"/>
            </p:cNvCxnSpPr>
            <p:nvPr/>
          </p:nvCxnSpPr>
          <p:spPr>
            <a:xfrm rot="5400000">
              <a:off x="1983801" y="4013618"/>
              <a:ext cx="105112" cy="6306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a:stCxn id="119" idx="5"/>
              <a:endCxn id="105" idx="0"/>
            </p:cNvCxnSpPr>
            <p:nvPr/>
          </p:nvCxnSpPr>
          <p:spPr>
            <a:xfrm rot="16200000" flipH="1">
              <a:off x="3450827" y="4230244"/>
              <a:ext cx="219412" cy="3117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a:stCxn id="103" idx="6"/>
              <a:endCxn id="105" idx="2"/>
            </p:cNvCxnSpPr>
            <p:nvPr/>
          </p:nvCxnSpPr>
          <p:spPr>
            <a:xfrm>
              <a:off x="2465614" y="4877889"/>
              <a:ext cx="506186" cy="114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103" idx="4"/>
              <a:endCxn id="104" idx="1"/>
            </p:cNvCxnSpPr>
            <p:nvPr/>
          </p:nvCxnSpPr>
          <p:spPr>
            <a:xfrm rot="16200000" flipH="1">
              <a:off x="1757378" y="5337930"/>
              <a:ext cx="207438" cy="28013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4" idx="7"/>
              <a:endCxn id="105" idx="3"/>
            </p:cNvCxnSpPr>
            <p:nvPr/>
          </p:nvCxnSpPr>
          <p:spPr>
            <a:xfrm rot="5400000" flipH="1" flipV="1">
              <a:off x="3002759" y="5394592"/>
              <a:ext cx="238527" cy="1357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5" idx="5"/>
              <a:endCxn id="106" idx="0"/>
            </p:cNvCxnSpPr>
            <p:nvPr/>
          </p:nvCxnSpPr>
          <p:spPr>
            <a:xfrm rot="16200000" flipH="1">
              <a:off x="4269432" y="5316638"/>
              <a:ext cx="217235" cy="27033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101" idx="4"/>
              <a:endCxn id="119" idx="1"/>
            </p:cNvCxnSpPr>
            <p:nvPr/>
          </p:nvCxnSpPr>
          <p:spPr>
            <a:xfrm rot="16200000" flipH="1">
              <a:off x="1943524" y="3166230"/>
              <a:ext cx="371812" cy="4445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102" idx="4"/>
              <a:endCxn id="119" idx="7"/>
            </p:cNvCxnSpPr>
            <p:nvPr/>
          </p:nvCxnSpPr>
          <p:spPr>
            <a:xfrm rot="5400000">
              <a:off x="3369728" y="3237532"/>
              <a:ext cx="371812" cy="3019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p:cNvCxnSpPr>
              <a:stCxn id="101" idx="6"/>
              <a:endCxn id="102" idx="2"/>
            </p:cNvCxnSpPr>
            <p:nvPr/>
          </p:nvCxnSpPr>
          <p:spPr>
            <a:xfrm>
              <a:off x="2651759" y="2706189"/>
              <a:ext cx="310243" cy="12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Curved Connector 115"/>
            <p:cNvCxnSpPr>
              <a:stCxn id="101" idx="3"/>
              <a:endCxn id="103" idx="1"/>
            </p:cNvCxnSpPr>
            <p:nvPr/>
          </p:nvCxnSpPr>
          <p:spPr>
            <a:xfrm rot="5400000">
              <a:off x="552754" y="3698966"/>
              <a:ext cx="1469701" cy="186146"/>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7" name="Curved Connector 116"/>
            <p:cNvCxnSpPr>
              <a:stCxn id="102" idx="5"/>
              <a:endCxn id="105" idx="7"/>
            </p:cNvCxnSpPr>
            <p:nvPr/>
          </p:nvCxnSpPr>
          <p:spPr>
            <a:xfrm rot="16200000" flipH="1">
              <a:off x="3445984" y="3844289"/>
              <a:ext cx="1584001" cy="9798"/>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8" name="Curved Connector 117"/>
            <p:cNvCxnSpPr>
              <a:stCxn id="119" idx="4"/>
              <a:endCxn id="104" idx="0"/>
            </p:cNvCxnSpPr>
            <p:nvPr/>
          </p:nvCxnSpPr>
          <p:spPr>
            <a:xfrm rot="5400000">
              <a:off x="2195649" y="4753791"/>
              <a:ext cx="1014549" cy="350521"/>
            </a:xfrm>
            <a:prstGeom prst="curved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119" name="Oval 118"/>
            <p:cNvSpPr/>
            <p:nvPr/>
          </p:nvSpPr>
          <p:spPr>
            <a:xfrm>
              <a:off x="2133600" y="3429000"/>
              <a:ext cx="1489166" cy="992777"/>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800" dirty="0" smtClean="0">
                  <a:solidFill>
                    <a:schemeClr val="accent4">
                      <a:lumMod val="50000"/>
                    </a:schemeClr>
                  </a:solidFill>
                </a:rPr>
                <a:t>C</a:t>
              </a:r>
              <a:endParaRPr lang="en-US" sz="2800" dirty="0">
                <a:solidFill>
                  <a:schemeClr val="accent4">
                    <a:lumMod val="50000"/>
                  </a:schemeClr>
                </a:solidFill>
              </a:endParaRPr>
            </a:p>
          </p:txBody>
        </p:sp>
      </p:grpSp>
      <p:cxnSp>
        <p:nvCxnSpPr>
          <p:cNvPr id="124" name="Straight Connector 123"/>
          <p:cNvCxnSpPr/>
          <p:nvPr/>
        </p:nvCxnSpPr>
        <p:spPr>
          <a:xfrm rot="16200000" flipH="1">
            <a:off x="5486400" y="4800600"/>
            <a:ext cx="685800" cy="381000"/>
          </a:xfrm>
          <a:prstGeom prst="line">
            <a:avLst/>
          </a:prstGeom>
          <a:ln>
            <a:solidFill>
              <a:schemeClr val="tx1">
                <a:lumMod val="65000"/>
                <a:lumOff val="35000"/>
              </a:schemeClr>
            </a:solidFill>
            <a:headEnd type="diamond" w="med" len="med"/>
            <a:tailEnd type="diamond" w="med" len="med"/>
          </a:ln>
        </p:spPr>
        <p:style>
          <a:lnRef idx="3">
            <a:schemeClr val="dk1"/>
          </a:lnRef>
          <a:fillRef idx="0">
            <a:schemeClr val="dk1"/>
          </a:fillRef>
          <a:effectRef idx="2">
            <a:schemeClr val="dk1"/>
          </a:effectRef>
          <a:fontRef idx="minor">
            <a:schemeClr val="tx1"/>
          </a:fontRef>
        </p:style>
      </p:cxnSp>
      <p:cxnSp>
        <p:nvCxnSpPr>
          <p:cNvPr id="36" name="Straight Connector 35"/>
          <p:cNvCxnSpPr/>
          <p:nvPr/>
        </p:nvCxnSpPr>
        <p:spPr>
          <a:xfrm flipV="1">
            <a:off x="5715000" y="3733800"/>
            <a:ext cx="762000" cy="228600"/>
          </a:xfrm>
          <a:prstGeom prst="line">
            <a:avLst/>
          </a:prstGeom>
          <a:ln>
            <a:solidFill>
              <a:schemeClr val="tx1">
                <a:lumMod val="65000"/>
                <a:lumOff val="35000"/>
              </a:schemeClr>
            </a:solidFill>
            <a:prstDash val="solid"/>
            <a:headEnd type="diamond" w="med" len="med"/>
            <a:tailEnd type="diamond" w="med" len="med"/>
          </a:ln>
        </p:spPr>
        <p:style>
          <a:lnRef idx="3">
            <a:schemeClr val="dk1"/>
          </a:lnRef>
          <a:fillRef idx="0">
            <a:schemeClr val="dk1"/>
          </a:fillRef>
          <a:effectRef idx="2">
            <a:schemeClr val="dk1"/>
          </a:effectRef>
          <a:fontRef idx="minor">
            <a:schemeClr val="tx1"/>
          </a:fontRef>
        </p:style>
      </p:cxnSp>
      <p:sp>
        <p:nvSpPr>
          <p:cNvPr id="97" name="Freeform 96"/>
          <p:cNvSpPr/>
          <p:nvPr/>
        </p:nvSpPr>
        <p:spPr>
          <a:xfrm>
            <a:off x="5334000" y="2362200"/>
            <a:ext cx="1066800" cy="2895600"/>
          </a:xfrm>
          <a:custGeom>
            <a:avLst/>
            <a:gdLst>
              <a:gd name="connsiteX0" fmla="*/ 0 w 963561"/>
              <a:gd name="connsiteY0" fmla="*/ 0 h 2625212"/>
              <a:gd name="connsiteX1" fmla="*/ 811161 w 963561"/>
              <a:gd name="connsiteY1" fmla="*/ 663677 h 2625212"/>
              <a:gd name="connsiteX2" fmla="*/ 914400 w 963561"/>
              <a:gd name="connsiteY2" fmla="*/ 1592825 h 2625212"/>
              <a:gd name="connsiteX3" fmla="*/ 693174 w 963561"/>
              <a:gd name="connsiteY3" fmla="*/ 2625212 h 2625212"/>
            </a:gdLst>
            <a:ahLst/>
            <a:cxnLst>
              <a:cxn ang="0">
                <a:pos x="connsiteX0" y="connsiteY0"/>
              </a:cxn>
              <a:cxn ang="0">
                <a:pos x="connsiteX1" y="connsiteY1"/>
              </a:cxn>
              <a:cxn ang="0">
                <a:pos x="connsiteX2" y="connsiteY2"/>
              </a:cxn>
              <a:cxn ang="0">
                <a:pos x="connsiteX3" y="connsiteY3"/>
              </a:cxn>
            </a:cxnLst>
            <a:rect l="l" t="t" r="r" b="b"/>
            <a:pathLst>
              <a:path w="963561" h="2625212">
                <a:moveTo>
                  <a:pt x="0" y="0"/>
                </a:moveTo>
                <a:cubicBezTo>
                  <a:pt x="329380" y="199103"/>
                  <a:pt x="658761" y="398206"/>
                  <a:pt x="811161" y="663677"/>
                </a:cubicBezTo>
                <a:cubicBezTo>
                  <a:pt x="963561" y="929148"/>
                  <a:pt x="934065" y="1265903"/>
                  <a:pt x="914400" y="1592825"/>
                </a:cubicBezTo>
                <a:cubicBezTo>
                  <a:pt x="894736" y="1919748"/>
                  <a:pt x="862780" y="2187677"/>
                  <a:pt x="693174" y="2625212"/>
                </a:cubicBezTo>
              </a:path>
            </a:pathLst>
          </a:custGeom>
          <a:ln>
            <a:headEnd type="none" w="med" len="med"/>
            <a:tailEnd type="arrow" w="med" len="med"/>
          </a:ln>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42" name="Right Arrow 41"/>
          <p:cNvSpPr/>
          <p:nvPr/>
        </p:nvSpPr>
        <p:spPr>
          <a:xfrm rot="5400000">
            <a:off x="4991100" y="4381500"/>
            <a:ext cx="457200" cy="2286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1" y="457200"/>
            <a:ext cx="7772400" cy="6032421"/>
          </a:xfrm>
          <a:prstGeom prst="rect">
            <a:avLst/>
          </a:prstGeom>
          <a:noFill/>
        </p:spPr>
        <p:txBody>
          <a:bodyPr wrap="square" rtlCol="0">
            <a:spAutoFit/>
          </a:bodyPr>
          <a:lstStyle/>
          <a:p>
            <a:r>
              <a:rPr lang="en-US" sz="1600" dirty="0" smtClean="0"/>
              <a:t>Further Discussion  Items</a:t>
            </a:r>
          </a:p>
          <a:p>
            <a:pPr>
              <a:buFont typeface="Arial" pitchFamily="34" charset="0"/>
              <a:buChar char="•"/>
            </a:pPr>
            <a:r>
              <a:rPr lang="en-US" sz="1600" dirty="0" smtClean="0"/>
              <a:t> </a:t>
            </a:r>
            <a:r>
              <a:rPr lang="en-US" sz="1600" dirty="0" smtClean="0"/>
              <a:t>Multiple levels of reciprocity?</a:t>
            </a:r>
          </a:p>
          <a:p>
            <a:pPr>
              <a:buFont typeface="Arial" pitchFamily="34" charset="0"/>
              <a:buChar char="•"/>
            </a:pPr>
            <a:r>
              <a:rPr lang="en-US" sz="1600" dirty="0" smtClean="0"/>
              <a:t>Minimum Criteria:</a:t>
            </a:r>
          </a:p>
          <a:p>
            <a:pPr lvl="1">
              <a:buFont typeface="Arial" pitchFamily="34" charset="0"/>
              <a:buChar char="•"/>
            </a:pPr>
            <a:r>
              <a:rPr lang="en-US" sz="1600" dirty="0" smtClean="0"/>
              <a:t> for including </a:t>
            </a:r>
            <a:r>
              <a:rPr lang="en-US" sz="1600" dirty="0" err="1" smtClean="0"/>
              <a:t>flowgates</a:t>
            </a:r>
            <a:r>
              <a:rPr lang="en-US" sz="1600" dirty="0" smtClean="0"/>
              <a:t> in transmission service request approval process</a:t>
            </a:r>
          </a:p>
          <a:p>
            <a:pPr lvl="2">
              <a:buFont typeface="Arial" pitchFamily="34" charset="0"/>
              <a:buChar char="•"/>
            </a:pPr>
            <a:r>
              <a:rPr lang="en-US" sz="1600" dirty="0" smtClean="0"/>
              <a:t>Impact threshold of 5% or greater (Similar to the Reciprocal Coordinated </a:t>
            </a:r>
            <a:r>
              <a:rPr lang="en-US" sz="1600" dirty="0" err="1" smtClean="0"/>
              <a:t>Flowgate</a:t>
            </a:r>
            <a:r>
              <a:rPr lang="en-US" sz="1600" dirty="0" smtClean="0"/>
              <a:t> Test)</a:t>
            </a:r>
          </a:p>
          <a:p>
            <a:pPr lvl="2">
              <a:buFont typeface="Arial" pitchFamily="34" charset="0"/>
              <a:buChar char="•"/>
            </a:pPr>
            <a:r>
              <a:rPr lang="en-US" sz="1600" dirty="0" smtClean="0"/>
              <a:t>Included in the Book of </a:t>
            </a:r>
            <a:r>
              <a:rPr lang="en-US" sz="1600" dirty="0" err="1" smtClean="0"/>
              <a:t>Flowgates</a:t>
            </a:r>
            <a:r>
              <a:rPr lang="en-US" sz="1600" dirty="0" smtClean="0"/>
              <a:t> (excluding Information </a:t>
            </a:r>
            <a:r>
              <a:rPr lang="en-US" sz="1600" dirty="0" err="1" smtClean="0"/>
              <a:t>flowgates</a:t>
            </a:r>
            <a:r>
              <a:rPr lang="en-US" sz="1600" dirty="0" smtClean="0"/>
              <a:t>)</a:t>
            </a:r>
          </a:p>
          <a:p>
            <a:pPr lvl="2">
              <a:buFont typeface="Arial" pitchFamily="34" charset="0"/>
              <a:buChar char="•"/>
            </a:pPr>
            <a:r>
              <a:rPr lang="en-US" sz="1600" dirty="0" err="1" smtClean="0"/>
              <a:t>Flowgate</a:t>
            </a:r>
            <a:r>
              <a:rPr lang="en-US" sz="1600" dirty="0" smtClean="0"/>
              <a:t> owner requests the evaluating TSP include the </a:t>
            </a:r>
            <a:r>
              <a:rPr lang="en-US" sz="1600" dirty="0" err="1" smtClean="0"/>
              <a:t>flowgate</a:t>
            </a:r>
            <a:r>
              <a:rPr lang="en-US" sz="1600" dirty="0" smtClean="0"/>
              <a:t> in their </a:t>
            </a:r>
            <a:r>
              <a:rPr lang="en-US" sz="1600" dirty="0" smtClean="0"/>
              <a:t>transmission service request approval process</a:t>
            </a:r>
            <a:endParaRPr lang="en-US" sz="1600" dirty="0" smtClean="0"/>
          </a:p>
          <a:p>
            <a:pPr lvl="1">
              <a:buFont typeface="Arial" pitchFamily="34" charset="0"/>
              <a:buChar char="•"/>
            </a:pPr>
            <a:r>
              <a:rPr lang="en-US" sz="1600" dirty="0" smtClean="0"/>
              <a:t>There </a:t>
            </a:r>
            <a:r>
              <a:rPr lang="en-US" sz="1600" dirty="0" smtClean="0"/>
              <a:t>needs to be a requirement that the evaluating TSP include impacts of reservations </a:t>
            </a:r>
            <a:r>
              <a:rPr lang="en-US" sz="1600" dirty="0" smtClean="0"/>
              <a:t>from other Transmission </a:t>
            </a:r>
            <a:r>
              <a:rPr lang="en-US" sz="1600" dirty="0" smtClean="0"/>
              <a:t>Service Providers’ </a:t>
            </a:r>
            <a:r>
              <a:rPr lang="en-US" sz="1600" dirty="0" smtClean="0"/>
              <a:t> reservations on the evaluating TSP system </a:t>
            </a:r>
            <a:r>
              <a:rPr lang="en-US" sz="1600" dirty="0" smtClean="0"/>
              <a:t>when evaluating transmission service requests.</a:t>
            </a:r>
          </a:p>
          <a:p>
            <a:pPr>
              <a:buFont typeface="Arial" pitchFamily="34" charset="0"/>
              <a:buChar char="•"/>
            </a:pPr>
            <a:r>
              <a:rPr lang="en-US" sz="1600" dirty="0" smtClean="0"/>
              <a:t>Having all TSPs on the path have Coordination Agreements is the most restrictive.  Should we consider less restrictive approach for the Last-to-Curtail?</a:t>
            </a:r>
          </a:p>
          <a:p>
            <a:pPr>
              <a:buFont typeface="Arial" pitchFamily="34" charset="0"/>
              <a:buChar char="•"/>
            </a:pPr>
            <a:r>
              <a:rPr lang="en-US" sz="1600" dirty="0" smtClean="0"/>
              <a:t>How to handle coordination with a transmission service provider on the contract does not meet the minimum requirements for including the congested </a:t>
            </a:r>
            <a:r>
              <a:rPr lang="en-US" sz="1600" dirty="0" err="1" smtClean="0"/>
              <a:t>flowgate</a:t>
            </a:r>
            <a:r>
              <a:rPr lang="en-US" sz="1600" dirty="0" smtClean="0"/>
              <a:t> in the transmission service request approval process?  This comes into play with lengthy tags crossing multiple Transmission Service Providers systems.</a:t>
            </a:r>
          </a:p>
          <a:p>
            <a:pPr>
              <a:buFont typeface="Arial" pitchFamily="34" charset="0"/>
              <a:buChar char="•"/>
            </a:pPr>
            <a:r>
              <a:rPr lang="en-US" sz="1600" dirty="0" smtClean="0"/>
              <a:t>MOD standards imply that they are applicable to 1</a:t>
            </a:r>
            <a:r>
              <a:rPr lang="en-US" sz="1600" baseline="30000" dirty="0" smtClean="0"/>
              <a:t>st</a:t>
            </a:r>
            <a:r>
              <a:rPr lang="en-US" sz="1600" dirty="0" smtClean="0"/>
              <a:t> tier neighbors and other neighbors.  The evaluating TSP should apply the MOD standard requirements to all TSP with which they have Coordination Agreements.  The same ATCs that result from the MOD standards will be used for evaluating Transmission Service Request.  (Coordination Agreements would clarify TSPs considered </a:t>
            </a:r>
            <a:r>
              <a:rPr lang="en-US" sz="1600" smtClean="0"/>
              <a:t>as “1</a:t>
            </a:r>
            <a:r>
              <a:rPr lang="en-US" sz="1600" baseline="30000" smtClean="0"/>
              <a:t>st</a:t>
            </a:r>
            <a:r>
              <a:rPr lang="en-US" sz="1600" smtClean="0"/>
              <a:t> </a:t>
            </a:r>
            <a:r>
              <a:rPr lang="en-US" sz="1600" dirty="0" smtClean="0"/>
              <a:t>tier neighbors and </a:t>
            </a:r>
            <a:r>
              <a:rPr lang="en-US" sz="1600" smtClean="0"/>
              <a:t>other neighbors” )</a:t>
            </a:r>
            <a:endParaRPr lang="en-US" sz="1600" dirty="0" smtClean="0"/>
          </a:p>
          <a:p>
            <a:pPr>
              <a:buFont typeface="Arial" pitchFamily="34" charset="0"/>
              <a:buChar char="•"/>
            </a:pPr>
            <a:endParaRPr lang="en-US" dirty="0"/>
          </a:p>
        </p:txBody>
      </p:sp>
    </p:spTree>
  </p:cSld>
  <p:clrMapOvr>
    <a:masterClrMapping/>
  </p:clrMapOvr>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207</TotalTime>
  <Words>361</Words>
  <Application>Microsoft Office PowerPoint</Application>
  <PresentationFormat>On-screen Show (4:3)</PresentationFormat>
  <Paragraphs>55</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Default Theme</vt:lpstr>
      <vt:lpstr>2-Tier Firm Curtailment</vt:lpstr>
      <vt:lpstr>2-Tier Firm Curtailment: Firm Tag, Off-Path, All Agreements</vt:lpstr>
      <vt:lpstr>2-Tier Firm Curtailment: Firm Tag, Off-Path, Some Agreements</vt:lpstr>
      <vt:lpstr>Slide 4</vt:lpstr>
    </vt:vector>
  </TitlesOfParts>
  <Company>PJM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2-Tier Firm Curtailment</dc:title>
  <dc:creator>Christopher Advena</dc:creator>
  <cp:lastModifiedBy>Build</cp:lastModifiedBy>
  <cp:revision>21</cp:revision>
  <dcterms:created xsi:type="dcterms:W3CDTF">2011-07-13T13:10:40Z</dcterms:created>
  <dcterms:modified xsi:type="dcterms:W3CDTF">2011-07-13T16:40:02Z</dcterms:modified>
</cp:coreProperties>
</file>